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26"/>
  </p:notesMasterIdLst>
  <p:sldIdLst>
    <p:sldId id="260" r:id="rId2"/>
    <p:sldId id="271" r:id="rId3"/>
    <p:sldId id="264" r:id="rId4"/>
    <p:sldId id="262" r:id="rId5"/>
    <p:sldId id="320" r:id="rId6"/>
    <p:sldId id="322" r:id="rId7"/>
    <p:sldId id="306" r:id="rId8"/>
    <p:sldId id="298" r:id="rId9"/>
    <p:sldId id="321" r:id="rId10"/>
    <p:sldId id="299" r:id="rId11"/>
    <p:sldId id="308" r:id="rId12"/>
    <p:sldId id="309" r:id="rId13"/>
    <p:sldId id="317" r:id="rId14"/>
    <p:sldId id="316" r:id="rId15"/>
    <p:sldId id="263" r:id="rId16"/>
    <p:sldId id="312" r:id="rId17"/>
    <p:sldId id="313" r:id="rId18"/>
    <p:sldId id="319" r:id="rId19"/>
    <p:sldId id="325" r:id="rId20"/>
    <p:sldId id="270" r:id="rId21"/>
    <p:sldId id="327" r:id="rId22"/>
    <p:sldId id="273" r:id="rId23"/>
    <p:sldId id="326" r:id="rId24"/>
    <p:sldId id="323"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1D5"/>
    <a:srgbClr val="39BAC4"/>
    <a:srgbClr val="006F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77" autoAdjust="0"/>
    <p:restoredTop sz="69636" autoAdjust="0"/>
  </p:normalViewPr>
  <p:slideViewPr>
    <p:cSldViewPr snapToGrid="0" snapToObjects="1">
      <p:cViewPr varScale="1">
        <p:scale>
          <a:sx n="61" d="100"/>
          <a:sy n="61" d="100"/>
        </p:scale>
        <p:origin x="189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radeGothic LT" panose="02000503020000020004" pitchFamily="2" charset="0"/>
              </a:defRPr>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radeGothic LT" panose="02000503020000020004" pitchFamily="2" charset="0"/>
              </a:defRPr>
            </a:lvl1pPr>
          </a:lstStyle>
          <a:p>
            <a:fld id="{27C5BFB9-FF42-2641-82F6-74AE8E2FFEA2}" type="datetimeFigureOut">
              <a:rPr lang="fr-FR" smtClean="0"/>
              <a:pPr/>
              <a:t>03/02/2021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radeGothic LT" panose="02000503020000020004" pitchFamily="2" charset="0"/>
              </a:defRPr>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radeGothic LT" panose="02000503020000020004" pitchFamily="2" charset="0"/>
              </a:defRPr>
            </a:lvl1pPr>
          </a:lstStyle>
          <a:p>
            <a:fld id="{84D46414-1F73-884F-9EF8-53576E664818}" type="slidenum">
              <a:rPr lang="fr-FR" smtClean="0"/>
              <a:pPr/>
              <a:t>‹#›</a:t>
            </a:fld>
            <a:endParaRPr lang="fr-FR"/>
          </a:p>
        </p:txBody>
      </p:sp>
    </p:spTree>
    <p:extLst>
      <p:ext uri="{BB962C8B-B14F-4D97-AF65-F5344CB8AC3E}">
        <p14:creationId xmlns:p14="http://schemas.microsoft.com/office/powerpoint/2010/main" val="402248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radeGothic LT" panose="02000503020000020004" pitchFamily="2" charset="0"/>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uroparl.europa.eu/RegData/etudes/BRIE/2019/633143/EPRS_BRI(2019)633143_EN.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ea typeface="+mn-ea"/>
                <a:cs typeface="+mn-cs"/>
              </a:rPr>
              <a:t>The topic you are introducing and discussing today might be very upsetting for some pupils. Climate change is a frightening challenge we face and once you start to delve into the fashion industry, it’s a world of distressing backstories, so it’s important that pupils feel comfortable to ask questions, express themselves in the lesson and feel supported. It should be emphasised to the classroom that this is a safe, non-judgemental space. What you are teaching about is to inform them about production processes so that they are educated and feel empowered to make informed decisions and consider a more sustainable future. </a:t>
            </a:r>
            <a:endParaRPr lang="en-GB" sz="1200" kern="1200" dirty="0" smtClean="0">
              <a:solidFill>
                <a:schemeClr val="tx1"/>
              </a:solidFill>
              <a:effectLst/>
              <a:ea typeface="+mn-ea"/>
              <a:cs typeface="+mn-cs"/>
            </a:endParaRPr>
          </a:p>
          <a:p>
            <a:endParaRPr lang="en-GB" sz="1200" kern="1200" dirty="0" smtClean="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TradeGothic LT" panose="02000503020000020004" pitchFamily="2" charset="0"/>
                <a:ea typeface="+mn-ea"/>
                <a:cs typeface="+mn-cs"/>
              </a:rPr>
              <a:t>https://www.nrdc.org/stories/your-guide-talking-kids-all-ages-about-climate-change (copy</a:t>
            </a:r>
            <a:r>
              <a:rPr lang="en-GB" sz="1200" kern="1200" baseline="0" dirty="0" smtClean="0">
                <a:solidFill>
                  <a:schemeClr val="tx1"/>
                </a:solidFill>
                <a:effectLst/>
                <a:latin typeface="TradeGothic LT" panose="02000503020000020004" pitchFamily="2" charset="0"/>
                <a:ea typeface="+mn-ea"/>
                <a:cs typeface="+mn-cs"/>
              </a:rPr>
              <a:t> and paste this link)</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Any questions? </a:t>
            </a:r>
          </a:p>
          <a:p>
            <a:endParaRPr lang="fr-FR" dirty="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Carbon emissions. The fashion industry produces 10% of carbon emissions, which is double the emissions of aviation and maritime transport together. How do pupils feel about this statistic? It’s quite shocking, isn’t it? Most of the population don’t know about the environmental impact of fashion, so it’s good to learn more in a safe space, without judgement. We are not learning about this to make ourselves feel bad, we are learning about this so that we are educated and empowered to make informed decisions and consider a more sustainable future. </a:t>
            </a:r>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10</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Water Use. How much water do pupils think it takes to produce one cotton t-shirt? </a:t>
            </a:r>
          </a:p>
          <a:p>
            <a:endParaRPr lang="en-GB" sz="1200" kern="1200">
              <a:solidFill>
                <a:schemeClr val="tx1"/>
              </a:solidFill>
              <a:effectLst/>
              <a:ea typeface="+mn-ea"/>
              <a:cs typeface="+mn-cs"/>
            </a:endParaRPr>
          </a:p>
          <a:p>
            <a:r>
              <a:rPr lang="en-GB" sz="1200" kern="1200">
                <a:solidFill>
                  <a:schemeClr val="tx1"/>
                </a:solidFill>
                <a:effectLst/>
                <a:ea typeface="+mn-ea"/>
                <a:cs typeface="+mn-cs"/>
              </a:rPr>
              <a:t>Clue/prompt: Include growing and processing the cotton and making the garment. </a:t>
            </a:r>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11</a:t>
            </a:fld>
            <a:endParaRPr lang="fr-FR"/>
          </a:p>
        </p:txBody>
      </p:sp>
    </p:spTree>
    <p:extLst>
      <p:ext uri="{BB962C8B-B14F-4D97-AF65-F5344CB8AC3E}">
        <p14:creationId xmlns:p14="http://schemas.microsoft.com/office/powerpoint/2010/main" val="292953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How much water do you think it takes to produce one cotton t-shirt?</a:t>
            </a:r>
          </a:p>
          <a:p>
            <a:endParaRPr lang="en-GB" sz="1200" kern="1200">
              <a:solidFill>
                <a:schemeClr val="tx1"/>
              </a:solidFill>
              <a:effectLst/>
              <a:ea typeface="+mn-ea"/>
              <a:cs typeface="+mn-cs"/>
            </a:endParaRPr>
          </a:p>
          <a:p>
            <a:r>
              <a:rPr lang="en-GB" sz="1200" kern="1200">
                <a:solidFill>
                  <a:schemeClr val="tx1"/>
                </a:solidFill>
                <a:effectLst/>
                <a:ea typeface="+mn-ea"/>
                <a:cs typeface="+mn-cs"/>
              </a:rPr>
              <a:t>3,900 litres! That’s 6-years’ worth of drinking water for one person, drinking 1.8 litres of water per day. </a:t>
            </a:r>
          </a:p>
          <a:p>
            <a:endParaRPr lang="en-GB" sz="1200" kern="1200">
              <a:solidFill>
                <a:schemeClr val="tx1"/>
              </a:solidFill>
              <a:effectLst/>
              <a:ea typeface="+mn-ea"/>
              <a:cs typeface="+mn-cs"/>
            </a:endParaRPr>
          </a:p>
          <a:p>
            <a:r>
              <a:rPr lang="en-GB" sz="1200" kern="1200">
                <a:solidFill>
                  <a:schemeClr val="tx1"/>
                </a:solidFill>
                <a:effectLst/>
                <a:ea typeface="+mn-ea"/>
                <a:cs typeface="+mn-cs"/>
              </a:rPr>
              <a:t>What do you think about that statistic? Is it more or less than you thought? </a:t>
            </a:r>
          </a:p>
          <a:p>
            <a:endParaRPr lang="en-GB" sz="1200" kern="1200">
              <a:solidFill>
                <a:schemeClr val="tx1"/>
              </a:solidFill>
              <a:effectLst/>
              <a:ea typeface="+mn-ea"/>
              <a:cs typeface="+mn-cs"/>
            </a:endParaRPr>
          </a:p>
          <a:p>
            <a:r>
              <a:rPr lang="en-GB" sz="1200" kern="1200">
                <a:solidFill>
                  <a:schemeClr val="tx1"/>
                </a:solidFill>
                <a:effectLst/>
                <a:ea typeface="+mn-ea"/>
                <a:cs typeface="+mn-cs"/>
              </a:rPr>
              <a:t>Thinking about that statistic, have a think about your wardrobe at home and how much water was used to make those clothes. </a:t>
            </a:r>
          </a:p>
          <a:p>
            <a:endParaRPr lang="en-GB" sz="1200" kern="1200">
              <a:solidFill>
                <a:schemeClr val="tx1"/>
              </a:solidFill>
              <a:effectLst/>
              <a:ea typeface="+mn-ea"/>
              <a:cs typeface="+mn-cs"/>
            </a:endParaRPr>
          </a:p>
          <a:p>
            <a:r>
              <a:rPr lang="en-GB" sz="1200" kern="1200">
                <a:solidFill>
                  <a:schemeClr val="tx1"/>
                </a:solidFill>
                <a:effectLst/>
                <a:ea typeface="+mn-ea"/>
                <a:cs typeface="+mn-cs"/>
              </a:rPr>
              <a:t>Anything pupils would like to share? (again, let’s keep this as a supportive, safe space).</a:t>
            </a:r>
          </a:p>
          <a:p>
            <a:endParaRPr lang="en-US" sz="1200" kern="1200">
              <a:solidFill>
                <a:srgbClr val="39BAC4"/>
              </a:solidFill>
              <a:latin typeface="Gill Sans MT" panose="020B0502020104020203" pitchFamily="34" charset="77"/>
              <a:ea typeface="+mn-ea"/>
              <a:cs typeface="+mn-cs"/>
            </a:endParaRP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12</a:t>
            </a:fld>
            <a:endParaRPr lang="fr-FR"/>
          </a:p>
        </p:txBody>
      </p:sp>
    </p:spTree>
    <p:extLst>
      <p:ext uri="{BB962C8B-B14F-4D97-AF65-F5344CB8AC3E}">
        <p14:creationId xmlns:p14="http://schemas.microsoft.com/office/powerpoint/2010/main" val="2929535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Video 2: Clip from trailer for the BBC3 Stacey Dooley Investigates documentary – The Shocking Truth About Fashion. This is a great documentary. There is a list of Further Watching documentaries included with the resources, for reference. </a:t>
            </a:r>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13</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The Aral Sea: Fashion is changing our planet’s physical geography. </a:t>
            </a:r>
          </a:p>
          <a:p>
            <a:endParaRPr lang="en-GB" sz="1200" kern="1200">
              <a:solidFill>
                <a:schemeClr val="tx1"/>
              </a:solidFill>
              <a:effectLst/>
              <a:ea typeface="+mn-ea"/>
              <a:cs typeface="+mn-cs"/>
            </a:endParaRPr>
          </a:p>
          <a:p>
            <a:r>
              <a:rPr lang="en-GB" sz="1200" kern="1200">
                <a:solidFill>
                  <a:schemeClr val="tx1"/>
                </a:solidFill>
                <a:effectLst/>
                <a:ea typeface="+mn-ea"/>
                <a:cs typeface="+mn-cs"/>
              </a:rPr>
              <a:t>This is one example of how the fashion industry is literally changing the physical geographical landscape of the planet. The Aral Sea in Uzbekistan used to be the 4</a:t>
            </a:r>
            <a:r>
              <a:rPr lang="en-GB" sz="1200" kern="1200" baseline="30000">
                <a:solidFill>
                  <a:schemeClr val="tx1"/>
                </a:solidFill>
                <a:effectLst/>
                <a:ea typeface="+mn-ea"/>
                <a:cs typeface="+mn-cs"/>
              </a:rPr>
              <a:t>th</a:t>
            </a:r>
            <a:r>
              <a:rPr lang="en-GB" sz="1200" kern="1200">
                <a:solidFill>
                  <a:schemeClr val="tx1"/>
                </a:solidFill>
                <a:effectLst/>
                <a:ea typeface="+mn-ea"/>
                <a:cs typeface="+mn-cs"/>
              </a:rPr>
              <a:t> largest lake in the world at 68,000km</a:t>
            </a:r>
            <a:r>
              <a:rPr lang="en-GB" sz="1200" kern="1200" baseline="30000">
                <a:solidFill>
                  <a:schemeClr val="tx1"/>
                </a:solidFill>
                <a:effectLst/>
                <a:ea typeface="+mn-ea"/>
                <a:cs typeface="+mn-cs"/>
              </a:rPr>
              <a:t>2</a:t>
            </a:r>
            <a:r>
              <a:rPr lang="en-GB" sz="1200" kern="1200">
                <a:solidFill>
                  <a:schemeClr val="tx1"/>
                </a:solidFill>
                <a:effectLst/>
                <a:ea typeface="+mn-ea"/>
                <a:cs typeface="+mn-cs"/>
              </a:rPr>
              <a:t> – that’s more than three times the size of Wales. The rivers feeding into the lake were diverted in the 1960s to water farmlands, mainly cotton plantations. </a:t>
            </a:r>
          </a:p>
          <a:p>
            <a:endParaRPr lang="en-GB" sz="1200" kern="1200">
              <a:solidFill>
                <a:schemeClr val="tx1"/>
              </a:solidFill>
              <a:effectLst/>
              <a:ea typeface="+mn-ea"/>
              <a:cs typeface="+mn-cs"/>
            </a:endParaRPr>
          </a:p>
          <a:p>
            <a:r>
              <a:rPr lang="en-GB" sz="1200" kern="1200">
                <a:solidFill>
                  <a:schemeClr val="tx1"/>
                </a:solidFill>
                <a:effectLst/>
                <a:ea typeface="+mn-ea"/>
                <a:cs typeface="+mn-cs"/>
              </a:rPr>
              <a:t>There is now less than 10% of the lake left and the land is heavily polluted due to the chemical fertilisers used. </a:t>
            </a:r>
          </a:p>
          <a:p>
            <a:endParaRPr lang="en-GB" sz="1200" kern="1200">
              <a:solidFill>
                <a:schemeClr val="tx1"/>
              </a:solidFill>
              <a:effectLst/>
              <a:ea typeface="+mn-ea"/>
              <a:cs typeface="+mn-cs"/>
            </a:endParaRPr>
          </a:p>
          <a:p>
            <a:r>
              <a:rPr lang="en-GB" sz="1200" kern="1200">
                <a:solidFill>
                  <a:schemeClr val="tx1"/>
                </a:solidFill>
                <a:effectLst/>
                <a:ea typeface="+mn-ea"/>
                <a:cs typeface="+mn-cs"/>
              </a:rPr>
              <a:t>This was reported by the Telegraph newspaper in 2010 as ‘one of the planet’s worst environmental disasters’.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14</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Chemicals Used. 1,900 different chemicals are used in the fashion industry, 165 of which are rated as hazardous to health </a:t>
            </a:r>
          </a:p>
          <a:p>
            <a:r>
              <a:rPr lang="en-GB" sz="1200" kern="1200">
                <a:solidFill>
                  <a:schemeClr val="tx1"/>
                </a:solidFill>
                <a:effectLst/>
                <a:ea typeface="+mn-ea"/>
                <a:cs typeface="+mn-cs"/>
              </a:rPr>
              <a:t>(source: European Parliament Research Service, 2019, </a:t>
            </a:r>
            <a:r>
              <a:rPr lang="en-GB" sz="1200" kern="1200">
                <a:solidFill>
                  <a:schemeClr val="tx1"/>
                </a:solidFill>
                <a:effectLst/>
                <a:ea typeface="+mn-ea"/>
                <a:cs typeface="+mn-cs"/>
                <a:hlinkClick r:id="rId3"/>
              </a:rPr>
              <a:t>https://</a:t>
            </a:r>
            <a:r>
              <a:rPr lang="en-GB" sz="1200" kern="1200" smtClean="0">
                <a:solidFill>
                  <a:schemeClr val="tx1"/>
                </a:solidFill>
                <a:effectLst/>
                <a:ea typeface="+mn-ea"/>
                <a:cs typeface="+mn-cs"/>
                <a:hlinkClick r:id="rId3"/>
              </a:rPr>
              <a:t>www.europarl.europa.eu/RegData/etudes/BRIE/2019/633143/EPRS_BRI(2019)633143_EN.pdf</a:t>
            </a:r>
            <a:endParaRPr lang="en-GB" sz="1200" kern="1200">
              <a:solidFill>
                <a:schemeClr val="tx1"/>
              </a:solidFill>
              <a:effectLst/>
              <a:ea typeface="+mn-ea"/>
              <a:cs typeface="+mn-cs"/>
            </a:endParaRPr>
          </a:p>
          <a:p>
            <a:r>
              <a:rPr lang="en-GB" sz="1200" kern="1200" smtClean="0">
                <a:solidFill>
                  <a:schemeClr val="tx1"/>
                </a:solidFill>
                <a:effectLst/>
                <a:ea typeface="+mn-ea"/>
                <a:cs typeface="+mn-cs"/>
              </a:rPr>
              <a:t>(copy and paste link) </a:t>
            </a:r>
          </a:p>
          <a:p>
            <a:endParaRPr lang="en-GB" sz="1200" kern="1200">
              <a:solidFill>
                <a:schemeClr val="tx1"/>
              </a:solidFill>
              <a:effectLst/>
              <a:ea typeface="+mn-ea"/>
              <a:cs typeface="+mn-cs"/>
            </a:endParaRPr>
          </a:p>
          <a:p>
            <a:r>
              <a:rPr lang="en-GB" sz="1200" kern="1200">
                <a:solidFill>
                  <a:schemeClr val="tx1"/>
                </a:solidFill>
                <a:effectLst/>
                <a:ea typeface="+mn-ea"/>
                <a:cs typeface="+mn-cs"/>
              </a:rPr>
              <a:t>It is estimated that 27 million people working in the fashion industry supply chains are suffering from work-related illnesses and diseases – that’s the same as nearly half the population of the UK. Many are skin and lung diseases associated with the dyeing process and tiny material fibres.</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15</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ea typeface="+mn-ea"/>
                <a:cs typeface="+mn-cs"/>
              </a:rPr>
              <a:t>Water Pollution.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GB" sz="1200" kern="1200">
              <a:solidFill>
                <a:schemeClr val="tx1"/>
              </a:solidFill>
              <a:effectLs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GB" sz="1200" kern="1200">
                <a:solidFill>
                  <a:schemeClr val="tx1"/>
                </a:solidFill>
                <a:effectLst/>
                <a:ea typeface="+mn-ea"/>
                <a:cs typeface="+mn-cs"/>
              </a:rPr>
              <a:t>The fashion industry pollutes rivers and the ocean with factory waste.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GB" sz="1200" kern="1200">
                <a:solidFill>
                  <a:schemeClr val="tx1"/>
                </a:solidFill>
                <a:effectLst/>
                <a:ea typeface="+mn-ea"/>
                <a:cs typeface="+mn-cs"/>
              </a:rPr>
              <a:t>The rivers are so toxic, they are considered ‘dead’, unable to sustain life.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GB" sz="1200" kern="1200">
                <a:solidFill>
                  <a:schemeClr val="tx1"/>
                </a:solidFill>
                <a:effectLst/>
                <a:ea typeface="+mn-ea"/>
                <a:cs typeface="+mn-cs"/>
              </a:rPr>
              <a:t>Toxic chemicals and </a:t>
            </a:r>
            <a:r>
              <a:rPr lang="en-GB" sz="1200" kern="1200" err="1">
                <a:solidFill>
                  <a:schemeClr val="tx1"/>
                </a:solidFill>
                <a:effectLst/>
                <a:ea typeface="+mn-ea"/>
                <a:cs typeface="+mn-cs"/>
              </a:rPr>
              <a:t>microfibres</a:t>
            </a:r>
            <a:r>
              <a:rPr lang="en-GB" sz="1200" kern="1200">
                <a:solidFill>
                  <a:schemeClr val="tx1"/>
                </a:solidFill>
                <a:effectLst/>
                <a:ea typeface="+mn-ea"/>
                <a:cs typeface="+mn-cs"/>
              </a:rPr>
              <a:t> are carried by rivers into the oceans. </a:t>
            </a:r>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16</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Video 3: Kristen Leo. A short clip talking about waterways pollution from the fashion industry. </a:t>
            </a:r>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17</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Video 4: Huffington Post. </a:t>
            </a:r>
            <a:r>
              <a:rPr lang="en-GB" sz="1200" kern="1200" err="1">
                <a:solidFill>
                  <a:schemeClr val="tx1"/>
                </a:solidFill>
                <a:effectLst/>
                <a:ea typeface="+mn-ea"/>
                <a:cs typeface="+mn-cs"/>
              </a:rPr>
              <a:t>Microplastics</a:t>
            </a:r>
            <a:r>
              <a:rPr lang="en-GB" sz="1200" kern="1200">
                <a:solidFill>
                  <a:schemeClr val="tx1"/>
                </a:solidFill>
                <a:effectLst/>
                <a:ea typeface="+mn-ea"/>
                <a:cs typeface="+mn-cs"/>
              </a:rPr>
              <a:t> from the fashion industry, in the form of </a:t>
            </a:r>
            <a:r>
              <a:rPr lang="en-GB" sz="1200" kern="1200" err="1">
                <a:solidFill>
                  <a:schemeClr val="tx1"/>
                </a:solidFill>
                <a:effectLst/>
                <a:ea typeface="+mn-ea"/>
                <a:cs typeface="+mn-cs"/>
              </a:rPr>
              <a:t>microfibres</a:t>
            </a:r>
            <a:r>
              <a:rPr lang="en-GB" sz="1200" kern="1200">
                <a:solidFill>
                  <a:schemeClr val="tx1"/>
                </a:solidFill>
                <a:effectLst/>
                <a:ea typeface="+mn-ea"/>
                <a:cs typeface="+mn-cs"/>
              </a:rPr>
              <a:t> from washing clothes.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18</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So, what materials should we buy? </a:t>
            </a:r>
          </a:p>
          <a:p>
            <a:endParaRPr lang="en-GB" sz="1200" kern="1200">
              <a:solidFill>
                <a:schemeClr val="tx1"/>
              </a:solidFill>
              <a:effectLst/>
              <a:ea typeface="+mn-ea"/>
              <a:cs typeface="+mn-cs"/>
            </a:endParaRPr>
          </a:p>
          <a:p>
            <a:r>
              <a:rPr lang="en-GB" sz="1200" kern="1200">
                <a:solidFill>
                  <a:schemeClr val="tx1"/>
                </a:solidFill>
                <a:effectLst/>
                <a:ea typeface="+mn-ea"/>
                <a:cs typeface="+mn-cs"/>
              </a:rPr>
              <a:t>Natural fibre material is more water intensive in production, but synthetic fabrics are fossil fuel dependent and shed </a:t>
            </a:r>
            <a:r>
              <a:rPr lang="en-GB" sz="1200" kern="1200" err="1">
                <a:solidFill>
                  <a:schemeClr val="tx1"/>
                </a:solidFill>
                <a:effectLst/>
                <a:ea typeface="+mn-ea"/>
                <a:cs typeface="+mn-cs"/>
              </a:rPr>
              <a:t>microplastic</a:t>
            </a:r>
            <a:r>
              <a:rPr lang="en-GB" sz="1200" kern="1200">
                <a:solidFill>
                  <a:schemeClr val="tx1"/>
                </a:solidFill>
                <a:effectLst/>
                <a:ea typeface="+mn-ea"/>
                <a:cs typeface="+mn-cs"/>
              </a:rPr>
              <a:t> fibres when they are washed… so it can be a minefield when deciding what materials to buy. </a:t>
            </a:r>
          </a:p>
          <a:p>
            <a:endParaRPr lang="en-GB" sz="1200" kern="1200">
              <a:solidFill>
                <a:schemeClr val="tx1"/>
              </a:solidFill>
              <a:effectLst/>
              <a:ea typeface="+mn-ea"/>
              <a:cs typeface="+mn-cs"/>
            </a:endParaRPr>
          </a:p>
          <a:p>
            <a:r>
              <a:rPr lang="en-GB" sz="1200" kern="1200">
                <a:solidFill>
                  <a:schemeClr val="tx1"/>
                </a:solidFill>
                <a:effectLst/>
                <a:ea typeface="+mn-ea"/>
                <a:cs typeface="+mn-cs"/>
              </a:rPr>
              <a:t>Whatever material we choose, the best thing we can do is to look after our clothes carefully and make them last a long time. Part of your report research can include what materials we should buy and how best to care for them. </a:t>
            </a:r>
          </a:p>
          <a:p>
            <a:endParaRPr lang="en-GB" sz="1200" kern="1200">
              <a:solidFill>
                <a:schemeClr val="tx1"/>
              </a:solidFill>
              <a:effectLst/>
              <a:ea typeface="+mn-ea"/>
              <a:cs typeface="+mn-cs"/>
            </a:endParaRPr>
          </a:p>
          <a:p>
            <a:r>
              <a:rPr lang="en-GB" sz="1200" kern="1200">
                <a:solidFill>
                  <a:schemeClr val="tx1"/>
                </a:solidFill>
                <a:effectLst/>
                <a:ea typeface="+mn-ea"/>
                <a:cs typeface="+mn-cs"/>
              </a:rPr>
              <a:t>Any questions?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19</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ea typeface="+mn-ea"/>
                <a:cs typeface="+mn-cs"/>
              </a:rPr>
              <a:t>Pause for a moment for thought</a:t>
            </a:r>
            <a:r>
              <a:rPr lang="en-US" sz="1200" b="0" kern="1200">
                <a:solidFill>
                  <a:schemeClr val="tx1"/>
                </a:solidFill>
                <a:effectLst/>
                <a:ea typeface="+mn-ea"/>
                <a:cs typeface="+mn-cs"/>
              </a:rPr>
              <a:t>… </a:t>
            </a:r>
            <a:endParaRPr lang="fr-F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Why not make this into a fun display board or assembly challenge? </a:t>
            </a:r>
          </a:p>
          <a:p>
            <a:endParaRPr lang="en-GB" sz="1200" kern="1200">
              <a:solidFill>
                <a:schemeClr val="tx1"/>
              </a:solidFill>
              <a:effectLst/>
              <a:ea typeface="+mn-ea"/>
              <a:cs typeface="+mn-cs"/>
            </a:endParaRPr>
          </a:p>
          <a:p>
            <a:r>
              <a:rPr lang="en-GB" sz="1200" kern="1200">
                <a:solidFill>
                  <a:schemeClr val="tx1"/>
                </a:solidFill>
                <a:effectLst/>
                <a:ea typeface="+mn-ea"/>
                <a:cs typeface="+mn-cs"/>
              </a:rPr>
              <a:t>Give pupils the mission of producing a well-researched, informative report on a single garment or an outfit that they own. Pupils may work individually or as a pair, whichever works best for the class. Pupils will need internet access to research their garments for the report. </a:t>
            </a:r>
          </a:p>
          <a:p>
            <a:endParaRPr lang="en-GB" sz="1200" kern="1200">
              <a:solidFill>
                <a:schemeClr val="tx1"/>
              </a:solidFill>
              <a:effectLst/>
              <a:ea typeface="+mn-ea"/>
              <a:cs typeface="+mn-cs"/>
            </a:endParaRPr>
          </a:p>
          <a:p>
            <a:r>
              <a:rPr lang="en-GB" sz="1200" kern="1200">
                <a:solidFill>
                  <a:schemeClr val="tx1"/>
                </a:solidFill>
                <a:effectLst/>
                <a:ea typeface="+mn-ea"/>
                <a:cs typeface="+mn-cs"/>
              </a:rPr>
              <a:t>The report should cover the points in the report guidance sheet (slide 21). It could be a written report, an </a:t>
            </a:r>
            <a:r>
              <a:rPr lang="en-GB" sz="1200" kern="1200" err="1">
                <a:solidFill>
                  <a:schemeClr val="tx1"/>
                </a:solidFill>
                <a:effectLst/>
                <a:ea typeface="+mn-ea"/>
                <a:cs typeface="+mn-cs"/>
              </a:rPr>
              <a:t>infographic</a:t>
            </a:r>
            <a:r>
              <a:rPr lang="en-GB" sz="1200" kern="1200">
                <a:solidFill>
                  <a:schemeClr val="tx1"/>
                </a:solidFill>
                <a:effectLst/>
                <a:ea typeface="+mn-ea"/>
                <a:cs typeface="+mn-cs"/>
              </a:rPr>
              <a:t> or a poster, whichever works best for each individual/class. </a:t>
            </a:r>
          </a:p>
          <a:p>
            <a:endParaRPr lang="en-GB" sz="1200" kern="1200">
              <a:solidFill>
                <a:schemeClr val="tx1"/>
              </a:solidFill>
              <a:effectLst/>
              <a:ea typeface="+mn-ea"/>
              <a:cs typeface="+mn-cs"/>
            </a:endParaRPr>
          </a:p>
          <a:p>
            <a:r>
              <a:rPr lang="en-GB" sz="1200" kern="1200">
                <a:solidFill>
                  <a:schemeClr val="tx1"/>
                </a:solidFill>
                <a:effectLst/>
                <a:ea typeface="+mn-ea"/>
                <a:cs typeface="+mn-cs"/>
              </a:rPr>
              <a:t>Again, please make it clear to pupils that this is not a shaming exercise, we are all in this together! This exercise is to help us all understand the situation with respect to our personal world and to educate, so we can all feel empowered to be aware and consider a more sustainable future. </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20</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Report guidance. </a:t>
            </a:r>
          </a:p>
          <a:p>
            <a:endParaRPr lang="en-GB" sz="1200" kern="1200">
              <a:solidFill>
                <a:schemeClr val="tx1"/>
              </a:solidFill>
              <a:effectLst/>
              <a:ea typeface="+mn-ea"/>
              <a:cs typeface="+mn-cs"/>
            </a:endParaRPr>
          </a:p>
          <a:p>
            <a:r>
              <a:rPr lang="en-GB" sz="1200" kern="1200">
                <a:solidFill>
                  <a:schemeClr val="tx1"/>
                </a:solidFill>
                <a:effectLst/>
                <a:ea typeface="+mn-ea"/>
                <a:cs typeface="+mn-cs"/>
              </a:rPr>
              <a:t>Instructions to pupils: your mission is to produce an information report to educate others about the environmental impact of the fashion industry by investigating your garment</a:t>
            </a:r>
            <a:r>
              <a:rPr lang="en-GB" sz="1200" kern="1200" baseline="0">
                <a:solidFill>
                  <a:schemeClr val="tx1"/>
                </a:solidFill>
                <a:effectLst/>
                <a:ea typeface="+mn-ea"/>
                <a:cs typeface="+mn-cs"/>
              </a:rPr>
              <a:t> / outfit</a:t>
            </a:r>
            <a:r>
              <a:rPr lang="en-GB" sz="1200" kern="1200">
                <a:solidFill>
                  <a:schemeClr val="tx1"/>
                </a:solidFill>
                <a:effectLst/>
                <a:ea typeface="+mn-ea"/>
                <a:cs typeface="+mn-cs"/>
              </a:rPr>
              <a:t>.</a:t>
            </a:r>
          </a:p>
          <a:p>
            <a:r>
              <a:rPr lang="en-GB" sz="1200" kern="1200">
                <a:solidFill>
                  <a:schemeClr val="tx1"/>
                </a:solidFill>
                <a:effectLst/>
                <a:ea typeface="+mn-ea"/>
                <a:cs typeface="+mn-cs"/>
              </a:rPr>
              <a:t>Include well-researched information on all these points.</a:t>
            </a:r>
          </a:p>
          <a:p>
            <a:endParaRPr lang="en-GB" sz="1200" kern="1200">
              <a:solidFill>
                <a:schemeClr val="tx1"/>
              </a:solidFill>
              <a:effectLst/>
              <a:ea typeface="+mn-ea"/>
              <a:cs typeface="+mn-cs"/>
            </a:endParaRPr>
          </a:p>
          <a:p>
            <a:r>
              <a:rPr lang="en-GB" sz="1200" kern="1200">
                <a:solidFill>
                  <a:schemeClr val="tx1"/>
                </a:solidFill>
                <a:effectLst/>
                <a:ea typeface="+mn-ea"/>
                <a:cs typeface="+mn-cs"/>
              </a:rPr>
              <a:t>Discuss with pupils what makes a reliable internet research source – talk about where information comes from (e.g. Wikipedia is a user-generated site, so might not be reliable; information sponsored by the garment manufacturer could be biased, etc.). What would make a website reliable and robust?</a:t>
            </a:r>
          </a:p>
          <a:p>
            <a:endParaRPr lang="en-GB" sz="1200" kern="1200">
              <a:solidFill>
                <a:schemeClr val="tx1"/>
              </a:solidFill>
              <a:effectLst/>
              <a:ea typeface="+mn-ea"/>
              <a:cs typeface="+mn-cs"/>
            </a:endParaRPr>
          </a:p>
          <a:p>
            <a:r>
              <a:rPr lang="en-GB" sz="1200" kern="1200">
                <a:solidFill>
                  <a:schemeClr val="tx1"/>
                </a:solidFill>
                <a:effectLst/>
                <a:ea typeface="+mn-ea"/>
                <a:cs typeface="+mn-cs"/>
              </a:rPr>
              <a:t>Maps / </a:t>
            </a:r>
            <a:r>
              <a:rPr lang="en-GB" sz="1200" kern="1200" err="1">
                <a:solidFill>
                  <a:schemeClr val="tx1"/>
                </a:solidFill>
                <a:effectLst/>
                <a:ea typeface="+mn-ea"/>
                <a:cs typeface="+mn-cs"/>
              </a:rPr>
              <a:t>infographics</a:t>
            </a:r>
            <a:r>
              <a:rPr lang="en-GB" sz="1200" kern="1200">
                <a:solidFill>
                  <a:schemeClr val="tx1"/>
                </a:solidFill>
                <a:effectLst/>
                <a:ea typeface="+mn-ea"/>
                <a:cs typeface="+mn-cs"/>
              </a:rPr>
              <a:t> / images can be included in the report. </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21</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Plenary:</a:t>
            </a:r>
          </a:p>
          <a:p>
            <a:endParaRPr lang="en-GB" sz="1200" kern="1200">
              <a:solidFill>
                <a:schemeClr val="tx1"/>
              </a:solidFill>
              <a:effectLst/>
              <a:ea typeface="+mn-ea"/>
              <a:cs typeface="+mn-cs"/>
            </a:endParaRPr>
          </a:p>
          <a:p>
            <a:r>
              <a:rPr lang="en-GB" sz="1200" kern="1200">
                <a:solidFill>
                  <a:schemeClr val="tx1"/>
                </a:solidFill>
                <a:effectLst/>
                <a:ea typeface="+mn-ea"/>
                <a:cs typeface="+mn-cs"/>
              </a:rPr>
              <a:t>Pupils welcomed to share their findings with the class. Explore a few examples, then discuss.</a:t>
            </a:r>
          </a:p>
          <a:p>
            <a:r>
              <a:rPr lang="en-GB" sz="1200" kern="1200">
                <a:solidFill>
                  <a:schemeClr val="tx1"/>
                </a:solidFill>
                <a:effectLst/>
                <a:ea typeface="+mn-ea"/>
                <a:cs typeface="+mn-cs"/>
              </a:rPr>
              <a:t>Sharing findings – ask willing pupils to share some of their findings: </a:t>
            </a:r>
          </a:p>
          <a:p>
            <a:pPr lvl="0"/>
            <a:r>
              <a:rPr lang="en-GB" sz="1200" kern="1200">
                <a:solidFill>
                  <a:schemeClr val="tx1"/>
                </a:solidFill>
                <a:effectLst/>
                <a:ea typeface="+mn-ea"/>
                <a:cs typeface="+mn-cs"/>
              </a:rPr>
              <a:t>Where was your garment/outfit made?</a:t>
            </a:r>
          </a:p>
          <a:p>
            <a:pPr lvl="0"/>
            <a:r>
              <a:rPr lang="en-GB" sz="1200" kern="1200">
                <a:solidFill>
                  <a:schemeClr val="tx1"/>
                </a:solidFill>
                <a:effectLst/>
                <a:ea typeface="+mn-ea"/>
                <a:cs typeface="+mn-cs"/>
              </a:rPr>
              <a:t>How much water was used to make your garment/outfit?</a:t>
            </a:r>
          </a:p>
          <a:p>
            <a:pPr lvl="0"/>
            <a:r>
              <a:rPr lang="en-GB" sz="1200" kern="1200">
                <a:solidFill>
                  <a:schemeClr val="tx1"/>
                </a:solidFill>
                <a:effectLst/>
                <a:ea typeface="+mn-ea"/>
                <a:cs typeface="+mn-cs"/>
              </a:rPr>
              <a:t>What did you discover about the company that made your garment/s?</a:t>
            </a:r>
          </a:p>
          <a:p>
            <a:pPr lvl="0"/>
            <a:r>
              <a:rPr lang="en-GB" sz="1200" kern="1200">
                <a:solidFill>
                  <a:schemeClr val="tx1"/>
                </a:solidFill>
                <a:effectLst/>
                <a:ea typeface="+mn-ea"/>
                <a:cs typeface="+mn-cs"/>
              </a:rPr>
              <a:t>What are your top tips for making your garment/s last longer?</a:t>
            </a:r>
          </a:p>
          <a:p>
            <a:pPr lvl="0"/>
            <a:r>
              <a:rPr lang="en-GB" sz="1200" kern="1200">
                <a:solidFill>
                  <a:schemeClr val="tx1"/>
                </a:solidFill>
                <a:effectLst/>
                <a:ea typeface="+mn-ea"/>
                <a:cs typeface="+mn-cs"/>
              </a:rPr>
              <a:t>What is your advice to someone wanting to dress more sustainably? </a:t>
            </a:r>
          </a:p>
          <a:p>
            <a:pPr lvl="0"/>
            <a:r>
              <a:rPr lang="en-GB" sz="1200" kern="1200">
                <a:solidFill>
                  <a:schemeClr val="tx1"/>
                </a:solidFill>
                <a:effectLst/>
                <a:ea typeface="+mn-ea"/>
                <a:cs typeface="+mn-cs"/>
              </a:rPr>
              <a:t>What’s the call to action? </a:t>
            </a:r>
          </a:p>
          <a:p>
            <a:pPr lvl="0"/>
            <a:r>
              <a:rPr lang="en-GB" sz="1200" kern="1200">
                <a:solidFill>
                  <a:schemeClr val="tx1"/>
                </a:solidFill>
                <a:effectLst/>
                <a:ea typeface="+mn-ea"/>
                <a:cs typeface="+mn-cs"/>
              </a:rPr>
              <a:t>Were you surprised by your findings?</a:t>
            </a:r>
          </a:p>
          <a:p>
            <a:pPr lvl="0"/>
            <a:r>
              <a:rPr lang="en-GB" sz="1200" kern="1200">
                <a:solidFill>
                  <a:schemeClr val="tx1"/>
                </a:solidFill>
                <a:effectLst/>
                <a:ea typeface="+mn-ea"/>
                <a:cs typeface="+mn-cs"/>
              </a:rPr>
              <a:t>What surprised you?</a:t>
            </a:r>
          </a:p>
          <a:p>
            <a:pPr lvl="0"/>
            <a:r>
              <a:rPr lang="en-GB" sz="1200" kern="1200">
                <a:solidFill>
                  <a:schemeClr val="tx1"/>
                </a:solidFill>
                <a:effectLst/>
                <a:ea typeface="+mn-ea"/>
                <a:cs typeface="+mn-cs"/>
              </a:rPr>
              <a:t>Has any of this been upsetting? If so, what has been upsetting?</a:t>
            </a:r>
          </a:p>
          <a:p>
            <a:pPr lvl="0"/>
            <a:endParaRPr lang="en-GB" sz="1200" kern="1200">
              <a:solidFill>
                <a:schemeClr val="tx1"/>
              </a:solidFill>
              <a:effectLst/>
              <a:ea typeface="+mn-ea"/>
              <a:cs typeface="+mn-cs"/>
            </a:endParaRPr>
          </a:p>
          <a:p>
            <a:pPr lvl="0"/>
            <a:r>
              <a:rPr lang="en-GB" sz="1200" kern="1200">
                <a:solidFill>
                  <a:schemeClr val="tx1"/>
                </a:solidFill>
                <a:effectLst/>
                <a:ea typeface="+mn-ea"/>
                <a:cs typeface="+mn-cs"/>
              </a:rPr>
              <a:t>What is the take-home message that you would like to share with other people who are less educated on this issue? </a:t>
            </a:r>
          </a:p>
          <a:p>
            <a:pPr marL="171450" indent="-171450">
              <a:buFontTx/>
              <a:buChar char="-"/>
            </a:pPr>
            <a:endParaRPr lang="fr-FR" baseline="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22</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If we look after the ocean, we look after ourselves.</a:t>
            </a:r>
          </a:p>
          <a:p>
            <a:r>
              <a:rPr lang="en-GB" sz="1200" kern="1200">
                <a:solidFill>
                  <a:schemeClr val="tx1"/>
                </a:solidFill>
                <a:effectLst/>
                <a:ea typeface="+mn-ea"/>
                <a:cs typeface="+mn-cs"/>
              </a:rPr>
              <a:t> </a:t>
            </a:r>
          </a:p>
          <a:p>
            <a:r>
              <a:rPr lang="en-GB" sz="1200" kern="1200">
                <a:solidFill>
                  <a:schemeClr val="tx1"/>
                </a:solidFill>
                <a:effectLst/>
                <a:ea typeface="+mn-ea"/>
                <a:cs typeface="+mn-cs"/>
              </a:rPr>
              <a:t>Ask pupils: what actions could we all take to help tackle climate change driven by fast fashion?</a:t>
            </a:r>
          </a:p>
          <a:p>
            <a:endParaRPr lang="en-GB" sz="1200" kern="1200">
              <a:solidFill>
                <a:schemeClr val="tx1"/>
              </a:solidFill>
              <a:effectLst/>
              <a:ea typeface="+mn-ea"/>
              <a:cs typeface="+mn-cs"/>
            </a:endParaRPr>
          </a:p>
          <a:p>
            <a:r>
              <a:rPr lang="en-GB" sz="1200" kern="1200">
                <a:solidFill>
                  <a:schemeClr val="tx1"/>
                </a:solidFill>
                <a:effectLst/>
                <a:ea typeface="+mn-ea"/>
                <a:cs typeface="+mn-cs"/>
              </a:rPr>
              <a:t>What we’ve learned about today can make us think very differently about our clothes:</a:t>
            </a:r>
          </a:p>
          <a:p>
            <a:pPr marL="171450" lvl="0" indent="-171450">
              <a:buFont typeface="Arial"/>
              <a:buChar char="•"/>
            </a:pPr>
            <a:r>
              <a:rPr lang="en-GB" sz="1200" kern="1200">
                <a:solidFill>
                  <a:schemeClr val="tx1"/>
                </a:solidFill>
                <a:effectLst/>
                <a:ea typeface="+mn-ea"/>
                <a:cs typeface="+mn-cs"/>
              </a:rPr>
              <a:t>Why not take the second-hand clothes pledge; buy from charity shops; buy less buy better – buy clothes that will last a long time. </a:t>
            </a:r>
          </a:p>
          <a:p>
            <a:pPr marL="171450" lvl="0" indent="-171450">
              <a:buFont typeface="Arial"/>
              <a:buChar char="•"/>
            </a:pPr>
            <a:r>
              <a:rPr lang="en-GB" sz="1200" kern="1200">
                <a:solidFill>
                  <a:schemeClr val="tx1"/>
                </a:solidFill>
                <a:effectLst/>
                <a:ea typeface="+mn-ea"/>
                <a:cs typeface="+mn-cs"/>
              </a:rPr>
              <a:t>The best clothing purchase is the one you don’t make – try to make do with what you have.  </a:t>
            </a:r>
          </a:p>
          <a:p>
            <a:pPr marL="171450" lvl="0" indent="-171450">
              <a:buFont typeface="Arial"/>
              <a:buChar char="•"/>
            </a:pPr>
            <a:r>
              <a:rPr lang="en-GB" sz="1200" kern="1200">
                <a:solidFill>
                  <a:schemeClr val="tx1"/>
                </a:solidFill>
                <a:effectLst/>
                <a:ea typeface="+mn-ea"/>
                <a:cs typeface="+mn-cs"/>
              </a:rPr>
              <a:t>Mend your clothes if they need to be mended.</a:t>
            </a:r>
          </a:p>
          <a:p>
            <a:pPr marL="171450" lvl="0" indent="-171450">
              <a:buFont typeface="Arial"/>
              <a:buChar char="•"/>
            </a:pPr>
            <a:r>
              <a:rPr lang="en-GB" sz="1200" kern="1200">
                <a:solidFill>
                  <a:schemeClr val="tx1"/>
                </a:solidFill>
                <a:effectLst/>
                <a:ea typeface="+mn-ea"/>
                <a:cs typeface="+mn-cs"/>
              </a:rPr>
              <a:t>Borrow clothes from friends (within COVID-safe regulations).</a:t>
            </a:r>
          </a:p>
          <a:p>
            <a:pPr marL="171450" lvl="0" indent="-171450">
              <a:buFont typeface="Arial"/>
              <a:buChar char="•"/>
            </a:pPr>
            <a:r>
              <a:rPr lang="en-GB" sz="1200" kern="1200">
                <a:solidFill>
                  <a:schemeClr val="tx1"/>
                </a:solidFill>
                <a:effectLst/>
                <a:ea typeface="+mn-ea"/>
                <a:cs typeface="+mn-cs"/>
              </a:rPr>
              <a:t>Do a clothes swap with friends (within COVID-safe regulations). </a:t>
            </a:r>
          </a:p>
          <a:p>
            <a:pPr marL="171450" lvl="0" indent="-171450">
              <a:buFont typeface="Arial"/>
              <a:buChar char="•"/>
            </a:pPr>
            <a:endParaRPr lang="en-GB" sz="1200" kern="1200">
              <a:solidFill>
                <a:schemeClr val="tx1"/>
              </a:solidFill>
              <a:effectLst/>
              <a:ea typeface="+mn-ea"/>
              <a:cs typeface="+mn-cs"/>
            </a:endParaRPr>
          </a:p>
          <a:p>
            <a:r>
              <a:rPr lang="en-GB" sz="1200" kern="1200">
                <a:solidFill>
                  <a:schemeClr val="tx1"/>
                </a:solidFill>
                <a:effectLst/>
                <a:ea typeface="+mn-ea"/>
                <a:cs typeface="+mn-cs"/>
              </a:rPr>
              <a:t>The greatest lesson to come from this is that children should feel empowered to make a difference and to be brave and tenacious in believing in a cause and taking action to improve the situation.  </a:t>
            </a:r>
          </a:p>
          <a:p>
            <a:endParaRPr lang="en-GB" sz="1200" kern="1200">
              <a:solidFill>
                <a:schemeClr val="tx1"/>
              </a:solidFill>
              <a:effectLst/>
              <a:ea typeface="+mn-ea"/>
              <a:cs typeface="+mn-cs"/>
            </a:endParaRPr>
          </a:p>
          <a:p>
            <a:r>
              <a:rPr lang="en-GB" sz="1200" kern="1200">
                <a:solidFill>
                  <a:schemeClr val="tx1"/>
                </a:solidFill>
                <a:effectLst/>
                <a:ea typeface="+mn-ea"/>
                <a:cs typeface="+mn-cs"/>
              </a:rPr>
              <a:t>As a brilliant person, Margaret Mead, once said, ‘never doubt that a small group of thoughtful committed citizens can change the world, indeed it’s the only thing that ever has.’</a:t>
            </a:r>
          </a:p>
          <a:p>
            <a:endParaRPr lang="en-GB" sz="1200" kern="1200">
              <a:solidFill>
                <a:schemeClr val="tx1"/>
              </a:solidFill>
              <a:effectLst/>
              <a:ea typeface="+mn-ea"/>
              <a:cs typeface="+mn-cs"/>
            </a:endParaRPr>
          </a:p>
          <a:p>
            <a:r>
              <a:rPr lang="en-GB" sz="1200" kern="1200">
                <a:solidFill>
                  <a:schemeClr val="tx1"/>
                </a:solidFill>
                <a:effectLst/>
                <a:ea typeface="+mn-ea"/>
                <a:cs typeface="+mn-cs"/>
              </a:rPr>
              <a:t>Our blue planet is 70% ocean and there are lots more waterways within our landmasses. We love water: to drink, to play in, to swim in, to look at, to surf in, to soak in, in the bath or to wash in, in the shower. By respecting and caring for our waterways, we respect and care for ourselves and others. The health of the ocean is inextricably linked to our health.</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23</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smtClean="0">
                <a:solidFill>
                  <a:schemeClr val="tx1"/>
                </a:solidFill>
                <a:effectLst/>
                <a:latin typeface="TradeGothic LT" panose="02000503020000020004" pitchFamily="2" charset="0"/>
                <a:ea typeface="+mn-ea"/>
                <a:cs typeface="+mn-cs"/>
              </a:rPr>
              <a:t>Follow</a:t>
            </a:r>
            <a:r>
              <a:rPr lang="en-GB" sz="1200" kern="1200" baseline="0" smtClean="0">
                <a:solidFill>
                  <a:schemeClr val="tx1"/>
                </a:solidFill>
                <a:effectLst/>
                <a:latin typeface="TradeGothic LT" panose="02000503020000020004" pitchFamily="2" charset="0"/>
                <a:ea typeface="+mn-ea"/>
                <a:cs typeface="+mn-cs"/>
              </a:rPr>
              <a:t> up Activities – discuss class ideas and these suggestions. </a:t>
            </a:r>
            <a:endParaRPr lang="en-GB" sz="1200" kern="1200" smtClean="0">
              <a:solidFill>
                <a:schemeClr val="tx1"/>
              </a:solidFill>
              <a:effectLst/>
              <a:latin typeface="TradeGothic LT" panose="02000503020000020004" pitchFamily="2" charset="0"/>
              <a:ea typeface="+mn-ea"/>
              <a:cs typeface="+mn-cs"/>
            </a:endParaRPr>
          </a:p>
          <a:p>
            <a:endParaRPr lang="en-GB" sz="1200" kern="1200" smtClean="0">
              <a:solidFill>
                <a:schemeClr val="tx1"/>
              </a:solidFill>
              <a:effectLst/>
              <a:ea typeface="+mn-ea"/>
              <a:cs typeface="+mn-cs"/>
            </a:endParaRPr>
          </a:p>
          <a:p>
            <a:r>
              <a:rPr lang="en-GB" sz="1200" kern="1200" smtClean="0">
                <a:solidFill>
                  <a:schemeClr val="tx1"/>
                </a:solidFill>
                <a:effectLst/>
                <a:ea typeface="+mn-ea"/>
                <a:cs typeface="+mn-cs"/>
              </a:rPr>
              <a:t>Fashion </a:t>
            </a:r>
            <a:r>
              <a:rPr lang="en-GB" sz="1200" kern="1200">
                <a:solidFill>
                  <a:schemeClr val="tx1"/>
                </a:solidFill>
                <a:effectLst/>
                <a:ea typeface="+mn-ea"/>
                <a:cs typeface="+mn-cs"/>
              </a:rPr>
              <a:t>documentary list is included in the folder as a supporting resource. </a:t>
            </a:r>
          </a:p>
          <a:p>
            <a:endParaRPr lang="en-GB" sz="1200" kern="1200">
              <a:solidFill>
                <a:schemeClr val="tx1"/>
              </a:solidFill>
              <a:effectLst/>
              <a:ea typeface="+mn-ea"/>
              <a:cs typeface="+mn-cs"/>
            </a:endParaRPr>
          </a:p>
          <a:p>
            <a:r>
              <a:rPr lang="en-GB" sz="1200" kern="1200">
                <a:solidFill>
                  <a:schemeClr val="tx1"/>
                </a:solidFill>
                <a:effectLst/>
                <a:ea typeface="+mn-ea"/>
                <a:cs typeface="+mn-cs"/>
              </a:rPr>
              <a:t>Any call to action must be carried out in accordance with Government COVID-19 guidelines.</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24</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We’ll start with the ocean, and here’s why: the health of our oceans is extremely important. </a:t>
            </a:r>
          </a:p>
          <a:p>
            <a:endParaRPr lang="en-GB" sz="1200" kern="1200" noProof="0">
              <a:solidFill>
                <a:schemeClr val="tx1"/>
              </a:solidFill>
              <a:effectLst/>
              <a:ea typeface="+mn-ea"/>
              <a:cs typeface="+mn-cs"/>
            </a:endParaRPr>
          </a:p>
          <a:p>
            <a:r>
              <a:rPr lang="en-GB" sz="1200" kern="1200">
                <a:solidFill>
                  <a:schemeClr val="tx1"/>
                </a:solidFill>
                <a:effectLst/>
                <a:ea typeface="+mn-ea"/>
                <a:cs typeface="+mn-cs"/>
              </a:rPr>
              <a:t>The ocean is also involved in the fashion industry more than you might think – directly in the form of transport, but also indirectly in the form of absorbing carbon emissions in the atmosphere and being polluted by the fashion industry, which damages the health of the oceans. </a:t>
            </a:r>
          </a:p>
          <a:p>
            <a:endParaRPr lang="en-GB" sz="1200" kern="1200">
              <a:solidFill>
                <a:schemeClr val="tx1"/>
              </a:solidFill>
              <a:effectLst/>
              <a:ea typeface="+mn-ea"/>
              <a:cs typeface="+mn-cs"/>
            </a:endParaRPr>
          </a:p>
          <a:p>
            <a:r>
              <a:rPr lang="en-GB" sz="1200" kern="1200">
                <a:solidFill>
                  <a:schemeClr val="tx1"/>
                </a:solidFill>
                <a:effectLst/>
                <a:ea typeface="+mn-ea"/>
                <a:cs typeface="+mn-cs"/>
              </a:rPr>
              <a:t>We need to keep the ocean healthy: it provides over half the oxygen we breathe!</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3</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But how might the ocean relate to fashion?</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4</a:t>
            </a:fld>
            <a:endParaRPr lang="fr-FR"/>
          </a:p>
        </p:txBody>
      </p:sp>
    </p:spTree>
    <p:extLst>
      <p:ext uri="{BB962C8B-B14F-4D97-AF65-F5344CB8AC3E}">
        <p14:creationId xmlns:p14="http://schemas.microsoft.com/office/powerpoint/2010/main" val="2929535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Video 1. Let’s learn what fast fashion is.  The video should automatically play as you click through the presentation.  </a:t>
            </a:r>
          </a:p>
          <a:p>
            <a:endParaRPr lang="en-GB" sz="1200" kern="1200">
              <a:solidFill>
                <a:schemeClr val="tx1"/>
              </a:solidFill>
              <a:effectLst/>
              <a:ea typeface="+mn-ea"/>
              <a:cs typeface="+mn-cs"/>
            </a:endParaRPr>
          </a:p>
          <a:p>
            <a:r>
              <a:rPr lang="en-GB" sz="1200" kern="1200">
                <a:solidFill>
                  <a:schemeClr val="tx1"/>
                </a:solidFill>
                <a:effectLst/>
                <a:ea typeface="+mn-ea"/>
                <a:cs typeface="+mn-cs"/>
              </a:rPr>
              <a:t>There used to be two fashion seasons a year, but now many shops (like Zara) have up to 24 seasons per </a:t>
            </a:r>
            <a:r>
              <a:rPr lang="en-GB" sz="1200" kern="1200" smtClean="0">
                <a:solidFill>
                  <a:schemeClr val="tx1"/>
                </a:solidFill>
                <a:effectLst/>
                <a:ea typeface="+mn-ea"/>
                <a:cs typeface="+mn-cs"/>
              </a:rPr>
              <a:t>year! European</a:t>
            </a:r>
            <a:r>
              <a:rPr lang="en-GB" sz="1200" kern="1200" baseline="0" smtClean="0">
                <a:solidFill>
                  <a:schemeClr val="tx1"/>
                </a:solidFill>
                <a:effectLst/>
                <a:ea typeface="+mn-ea"/>
                <a:cs typeface="+mn-cs"/>
              </a:rPr>
              <a:t> Report - https://www.europarl.europa.eu/RegData/etudes/BRIE/2019/633143/EPRS_BRI(2019)633143_EN.pdf (copy and paste link) </a:t>
            </a:r>
            <a:r>
              <a:rPr lang="en-GB" sz="1200" kern="1200" smtClean="0">
                <a:solidFill>
                  <a:schemeClr val="tx1"/>
                </a:solidFill>
                <a:effectLst/>
                <a:ea typeface="+mn-ea"/>
                <a:cs typeface="+mn-cs"/>
              </a:rPr>
              <a:t> </a:t>
            </a:r>
            <a:endParaRPr lang="en-GB" sz="1200" u="sng" kern="1200">
              <a:solidFill>
                <a:schemeClr val="tx1"/>
              </a:solidFill>
              <a:effectLst/>
              <a:ea typeface="+mn-ea"/>
              <a:cs typeface="+mn-cs"/>
            </a:endParaRPr>
          </a:p>
          <a:p>
            <a:endParaRPr lang="en-GB" sz="1200" kern="1200">
              <a:solidFill>
                <a:schemeClr val="tx1"/>
              </a:solidFill>
              <a:effectLst/>
              <a:ea typeface="+mn-ea"/>
              <a:cs typeface="+mn-cs"/>
            </a:endParaRPr>
          </a:p>
          <a:p>
            <a:r>
              <a:rPr lang="en-GB" sz="1200" kern="1200">
                <a:solidFill>
                  <a:schemeClr val="tx1"/>
                </a:solidFill>
                <a:effectLst/>
                <a:ea typeface="+mn-ea"/>
                <a:cs typeface="+mn-cs"/>
              </a:rPr>
              <a:t>The industry has built up the supply and has used marketing to build up demand – most clothes aren’t something we ‘need’, they are something we want – great advertising.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5</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Ask pupils to work with a partner and discuss ideas on how the fashion industry impacts our oceans and waterways. </a:t>
            </a:r>
          </a:p>
          <a:p>
            <a:endParaRPr lang="en-GB" sz="1200" kern="1200">
              <a:solidFill>
                <a:schemeClr val="tx1"/>
              </a:solidFill>
              <a:effectLst/>
              <a:ea typeface="+mn-ea"/>
              <a:cs typeface="+mn-cs"/>
            </a:endParaRPr>
          </a:p>
          <a:p>
            <a:r>
              <a:rPr lang="en-GB" sz="1200" kern="1200">
                <a:solidFill>
                  <a:schemeClr val="tx1"/>
                </a:solidFill>
                <a:effectLst/>
                <a:ea typeface="+mn-ea"/>
                <a:cs typeface="+mn-cs"/>
              </a:rPr>
              <a:t>Clues/prompts: consider material growing, processing, production and transport, before it arrives in the shop.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6</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These are the main environmental impacts of the fashion industry (carbon emissions, water use, chemicals used, water pollution). </a:t>
            </a:r>
          </a:p>
          <a:p>
            <a:endParaRPr lang="en-GB" sz="1200" kern="1200">
              <a:solidFill>
                <a:schemeClr val="tx1"/>
              </a:solidFill>
              <a:effectLst/>
              <a:ea typeface="+mn-ea"/>
              <a:cs typeface="+mn-cs"/>
            </a:endParaRPr>
          </a:p>
          <a:p>
            <a:r>
              <a:rPr lang="en-GB" sz="1200" kern="1200">
                <a:solidFill>
                  <a:schemeClr val="tx1"/>
                </a:solidFill>
                <a:effectLst/>
                <a:ea typeface="+mn-ea"/>
                <a:cs typeface="+mn-cs"/>
              </a:rPr>
              <a:t>For now, we will only be looking at the environmental impacts (not worker conditions, human rights, etc.).</a:t>
            </a:r>
            <a:r>
              <a:rPr lang="en-GB">
                <a:effectLst/>
              </a:rPr>
              <a:t> </a:t>
            </a:r>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7</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TradeGothic LT" panose="02000503020000020004" pitchFamily="2" charset="0"/>
                <a:ea typeface="+mn-ea"/>
                <a:cs typeface="+mn-cs"/>
              </a:rPr>
              <a:t>CLASS DISCUSSION OPPORTUNITY:</a:t>
            </a:r>
            <a:r>
              <a:rPr lang="en-GB" sz="1200" b="1" kern="1200" baseline="0" dirty="0" smtClean="0">
                <a:solidFill>
                  <a:schemeClr val="tx1"/>
                </a:solidFill>
                <a:effectLst/>
                <a:latin typeface="TradeGothic LT" panose="02000503020000020004" pitchFamily="2" charset="0"/>
                <a:ea typeface="+mn-ea"/>
                <a:cs typeface="+mn-cs"/>
              </a:rPr>
              <a:t> </a:t>
            </a:r>
            <a:endParaRPr lang="en-GB" sz="1200" b="1" kern="1200" dirty="0" smtClean="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ea typeface="+mn-ea"/>
                <a:cs typeface="+mn-cs"/>
              </a:rPr>
              <a:t>Class </a:t>
            </a:r>
            <a:r>
              <a:rPr lang="en-GB" sz="1200" kern="1200" dirty="0">
                <a:solidFill>
                  <a:schemeClr val="tx1"/>
                </a:solidFill>
                <a:effectLst/>
                <a:ea typeface="+mn-ea"/>
                <a:cs typeface="+mn-cs"/>
              </a:rPr>
              <a:t>discussion for a few minutes to generate ideas on where in the world most high street clothes are made. Clue: look at the labels in the top you are wearing (left side of the garment, above the waist, usually!). </a:t>
            </a:r>
            <a:endParaRPr lang="fr-FR" dirty="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8</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Bangladesh, India, China, Vietnam, Ethiopia, Indonesia, Sri Lanka and Philippines – predominantly Asia.</a:t>
            </a:r>
          </a:p>
          <a:p>
            <a:endParaRPr lang="en-GB" sz="1200" kern="1200">
              <a:solidFill>
                <a:schemeClr val="tx1"/>
              </a:solidFill>
              <a:effectLst/>
              <a:ea typeface="+mn-ea"/>
              <a:cs typeface="+mn-cs"/>
            </a:endParaRPr>
          </a:p>
          <a:p>
            <a:r>
              <a:rPr lang="en-GB" sz="1200" kern="1200">
                <a:solidFill>
                  <a:schemeClr val="tx1"/>
                </a:solidFill>
                <a:effectLst/>
                <a:ea typeface="+mn-ea"/>
                <a:cs typeface="+mn-cs"/>
              </a:rPr>
              <a:t>Why are they made there? Cheap labour, lack of health and safety rules, lack of responsibility taken for how polluting the industry is. For example, the USA used to make most of their own jeans within the USA, but outsourced production to China because it had less stringent regulations regarding pollution and water use. </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9</a:t>
            </a:fld>
            <a:endParaRPr lang="fr-FR"/>
          </a:p>
        </p:txBody>
      </p:sp>
    </p:spTree>
    <p:extLst>
      <p:ext uri="{BB962C8B-B14F-4D97-AF65-F5344CB8AC3E}">
        <p14:creationId xmlns:p14="http://schemas.microsoft.com/office/powerpoint/2010/main" val="3938888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400090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66418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168511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8275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7454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19590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fr-FR"/>
              <a:t>Modifier les styles du texte du masque
Deuxième niveau
Troisième niveau
Quatrième niveau
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fr-FR"/>
              <a:t>Modifier les styles du texte du masque
Deuxième niveau
Troisième niveau
Quatrième niveau
Cinquième niveau</a:t>
            </a:r>
            <a:endParaRPr lang="en-US" dirty="0"/>
          </a:p>
        </p:txBody>
      </p:sp>
      <p:sp>
        <p:nvSpPr>
          <p:cNvPr id="7" name="Date Placeholder 6"/>
          <p:cNvSpPr>
            <a:spLocks noGrp="1"/>
          </p:cNvSpPr>
          <p:nvPr>
            <p:ph type="dt" sz="half" idx="10"/>
          </p:nvPr>
        </p:nvSpPr>
        <p:spPr/>
        <p:txBody>
          <a:bodyPr/>
          <a:lstStyle/>
          <a:p>
            <a:fld id="{83ACE5F3-BE65-E64F-9406-89766069286B}" type="datetimeFigureOut">
              <a:rPr lang="fr-FR" smtClean="0"/>
              <a:t>03/02/2021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65018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83ACE5F3-BE65-E64F-9406-89766069286B}" type="datetimeFigureOut">
              <a:rPr lang="fr-FR" smtClean="0"/>
              <a:t>03/02/2021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69915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CE5F3-BE65-E64F-9406-89766069286B}" type="datetimeFigureOut">
              <a:rPr lang="fr-FR" smtClean="0"/>
              <a:t>03/02/2021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675767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
Deuxième niveau
Troisième niveau
Quatrième niveau
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15539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155042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dirty="0"/>
              <a:t>Modifier les styles du texte du masque
Deuxième niveau
Troisième niveau
Quatrième niveau
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TradeGothic LT" panose="02000503020000020004" pitchFamily="2" charset="0"/>
              </a:defRPr>
            </a:lvl1pPr>
          </a:lstStyle>
          <a:p>
            <a:fld id="{83ACE5F3-BE65-E64F-9406-89766069286B}" type="datetimeFigureOut">
              <a:rPr lang="fr-FR" smtClean="0"/>
              <a:pPr/>
              <a:t>03/02/2021</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TradeGothic LT" panose="02000503020000020004" pitchFamily="2" charset="0"/>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latin typeface="TradeGothic LT" panose="02000503020000020004" pitchFamily="2" charset="0"/>
              </a:defRPr>
            </a:lvl1pPr>
          </a:lstStyle>
          <a:p>
            <a:fld id="{FCF9F6F9-25AD-B546-BD83-271E72D81A94}" type="slidenum">
              <a:rPr lang="fr-FR" smtClean="0"/>
              <a:pPr/>
              <a:t>‹#›</a:t>
            </a:fld>
            <a:endParaRPr lang="fr-FR"/>
          </a:p>
        </p:txBody>
      </p:sp>
    </p:spTree>
    <p:extLst>
      <p:ext uri="{BB962C8B-B14F-4D97-AF65-F5344CB8AC3E}">
        <p14:creationId xmlns:p14="http://schemas.microsoft.com/office/powerpoint/2010/main" val="30449862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radeGothic LT" panose="02000503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0.png"/><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4.png"/><Relationship Id="rId5" Type="http://schemas.openxmlformats.org/officeDocument/2006/relationships/image" Target="../media/image1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5.png"/><Relationship Id="rId5" Type="http://schemas.openxmlformats.org/officeDocument/2006/relationships/image" Target="../media/image13.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s://www.sas.org.uk/plastic-free-schools/" TargetMode="External"/><Relationship Id="rId13"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hyperlink" Target="https://www.footprintnetwork.org/resources/footprint-calculator/" TargetMode="External"/><Relationship Id="rId12"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s://www.treehugger.com/how-to-go-green-laundry-4858690" TargetMode="External"/><Relationship Id="rId11" Type="http://schemas.openxmlformats.org/officeDocument/2006/relationships/image" Target="../media/image3.png"/><Relationship Id="rId5" Type="http://schemas.openxmlformats.org/officeDocument/2006/relationships/hyperlink" Target="https://www.traid.org.uk/secondhandfirst-pledge/" TargetMode="External"/><Relationship Id="rId10" Type="http://schemas.openxmlformats.org/officeDocument/2006/relationships/image" Target="../media/image2.png"/><Relationship Id="rId4" Type="http://schemas.openxmlformats.org/officeDocument/2006/relationships/hyperlink" Target="https://graziadaily.co.uk/fashion/shopping/oxfam-second-hand-september/" TargetMode="External"/><Relationship Id="rId9" Type="http://schemas.openxmlformats.org/officeDocument/2006/relationships/hyperlink" Target="https://www.sas.org.uk/ocean-and-climate-petition/" TargetMode="External"/><Relationship Id="rId1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1453701"/>
            <a:ext cx="7772400" cy="1486921"/>
          </a:xfrm>
        </p:spPr>
        <p:txBody>
          <a:bodyPr/>
          <a:lstStyle/>
          <a:p>
            <a:r>
              <a:rPr lang="fr-FR" b="1">
                <a:solidFill>
                  <a:srgbClr val="006F73"/>
                </a:solidFill>
                <a:latin typeface="TradeGothic LT" panose="02000503020000020004" pitchFamily="2" charset="0"/>
              </a:rPr>
              <a:t>FASHION VICTIMS</a:t>
            </a: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675237" y="3143930"/>
            <a:ext cx="5566166" cy="898632"/>
          </a:xfrm>
        </p:spPr>
        <p:txBody>
          <a:bodyPr>
            <a:normAutofit/>
          </a:bodyPr>
          <a:lstStyle/>
          <a:p>
            <a:r>
              <a:rPr lang="en-GB" sz="3600" smtClean="0">
                <a:solidFill>
                  <a:srgbClr val="39BAC4"/>
                </a:solidFill>
                <a:ea typeface="+mj-ea"/>
                <a:cs typeface="+mj-cs"/>
              </a:rPr>
              <a:t>The true cost of our clothes</a:t>
            </a:r>
            <a:endParaRPr lang="en-GB" sz="3600">
              <a:solidFill>
                <a:srgbClr val="39BAC4"/>
              </a:solidFill>
              <a:ea typeface="+mj-ea"/>
              <a:cs typeface="+mj-cs"/>
            </a:endParaRPr>
          </a:p>
        </p:txBody>
      </p:sp>
      <p:pic>
        <p:nvPicPr>
          <p:cNvPr id="4" name="Picture 3" descr="Screen Shot 2020-11-11 at 10.34.32.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00484" y="4603759"/>
            <a:ext cx="1016108" cy="892943"/>
          </a:xfrm>
          <a:prstGeom prst="rect">
            <a:avLst/>
          </a:prstGeom>
        </p:spPr>
      </p:pic>
      <p:pic>
        <p:nvPicPr>
          <p:cNvPr id="5" name="Picture 4" descr="Screen Shot 2020-11-11 at 10.35.50.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22978" y="4603759"/>
            <a:ext cx="845172" cy="892943"/>
          </a:xfrm>
          <a:prstGeom prst="rect">
            <a:avLst/>
          </a:prstGeom>
        </p:spPr>
      </p:pic>
      <p:pic>
        <p:nvPicPr>
          <p:cNvPr id="6" name="Picture 5" descr="Screen Shot 2020-11-11 at 10.36.03.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94693" y="4603759"/>
            <a:ext cx="843241" cy="893909"/>
          </a:xfrm>
          <a:prstGeom prst="rect">
            <a:avLst/>
          </a:prstGeom>
        </p:spPr>
      </p:pic>
      <p:pic>
        <p:nvPicPr>
          <p:cNvPr id="7" name="Picture 6" descr="Screen Shot 2020-11-11 at 10.36.13.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91224" y="4603758"/>
            <a:ext cx="845562" cy="892943"/>
          </a:xfrm>
          <a:prstGeom prst="rect">
            <a:avLst/>
          </a:prstGeom>
        </p:spPr>
      </p:pic>
      <p:pic>
        <p:nvPicPr>
          <p:cNvPr id="8" name="Picture 7" descr="Screen Shot 2020-11-11 at 10.36.23.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99542" y="4603759"/>
            <a:ext cx="838495" cy="892943"/>
          </a:xfrm>
          <a:prstGeom prst="rect">
            <a:avLst/>
          </a:prstGeom>
        </p:spPr>
      </p:pic>
    </p:spTree>
    <p:extLst>
      <p:ext uri="{BB962C8B-B14F-4D97-AF65-F5344CB8AC3E}">
        <p14:creationId xmlns:p14="http://schemas.microsoft.com/office/powerpoint/2010/main" val="4146776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3E5302FB-6422-C84D-B7CE-E51F93547940}"/>
              </a:ext>
            </a:extLst>
          </p:cNvPr>
          <p:cNvSpPr>
            <a:spLocks noGrp="1"/>
          </p:cNvSpPr>
          <p:nvPr>
            <p:ph type="ctrTitle"/>
          </p:nvPr>
        </p:nvSpPr>
        <p:spPr>
          <a:xfrm>
            <a:off x="865263" y="1282675"/>
            <a:ext cx="7472877" cy="621258"/>
          </a:xfrm>
        </p:spPr>
        <p:txBody>
          <a:bodyPr>
            <a:noAutofit/>
          </a:bodyPr>
          <a:lstStyle/>
          <a:p>
            <a:r>
              <a:rPr lang="en-GB" sz="4400" b="1">
                <a:solidFill>
                  <a:srgbClr val="006F73"/>
                </a:solidFill>
                <a:latin typeface="TradeGothic LT" panose="02000503020000020004" pitchFamily="2" charset="0"/>
              </a:rPr>
              <a:t>CARBON EMISSIONS</a:t>
            </a:r>
            <a:endParaRPr lang="fr-FR" sz="4400" b="1">
              <a:solidFill>
                <a:srgbClr val="006F73"/>
              </a:solidFill>
              <a:latin typeface="TradeGothic LT" panose="02000503020000020004" pitchFamily="2" charset="0"/>
            </a:endParaRPr>
          </a:p>
        </p:txBody>
      </p:sp>
      <p:pic>
        <p:nvPicPr>
          <p:cNvPr id="9" name="Picture 8" descr="Screen Shot 2020-11-12 at 10.06.3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2581422"/>
            <a:ext cx="9144000" cy="4276578"/>
          </a:xfrm>
          <a:prstGeom prst="rect">
            <a:avLst/>
          </a:prstGeom>
        </p:spPr>
      </p:pic>
      <p:sp>
        <p:nvSpPr>
          <p:cNvPr id="10" name="Sous-titre 2">
            <a:extLst>
              <a:ext uri="{FF2B5EF4-FFF2-40B4-BE49-F238E27FC236}">
                <a16:creationId xmlns:a16="http://schemas.microsoft.com/office/drawing/2014/main" id="{0D8DFC8E-41F9-0D4A-B976-EAD5656FF796}"/>
              </a:ext>
            </a:extLst>
          </p:cNvPr>
          <p:cNvSpPr txBox="1">
            <a:spLocks/>
          </p:cNvSpPr>
          <p:nvPr/>
        </p:nvSpPr>
        <p:spPr>
          <a:xfrm>
            <a:off x="207073" y="1903933"/>
            <a:ext cx="8669457"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200">
                <a:solidFill>
                  <a:srgbClr val="39BAC4"/>
                </a:solidFill>
                <a:latin typeface="TradeGothic LT" panose="02000503020000020004" pitchFamily="2" charset="0"/>
              </a:rPr>
              <a:t>The fashion industry is responsible for double the carbon emissions of all flights and maritime transport</a:t>
            </a:r>
            <a:r>
              <a:rPr lang="en-US" sz="3200">
                <a:solidFill>
                  <a:srgbClr val="39BAC4"/>
                </a:solidFill>
                <a:latin typeface="TradeGothic LT" panose="02000503020000020004" pitchFamily="2" charset="0"/>
              </a:rPr>
              <a:t>… </a:t>
            </a:r>
            <a:r>
              <a:rPr lang="en-GB" sz="3200">
                <a:solidFill>
                  <a:srgbClr val="39BAC4"/>
                </a:solidFill>
                <a:latin typeface="TradeGothic LT" panose="02000503020000020004" pitchFamily="2" charset="0"/>
              </a:rPr>
              <a:t> </a:t>
            </a:r>
            <a:endParaRPr lang="fr-FR" sz="320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27577273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0" y="1066036"/>
            <a:ext cx="9144000" cy="1045138"/>
          </a:xfrm>
        </p:spPr>
        <p:txBody>
          <a:bodyPr>
            <a:normAutofit/>
          </a:bodyPr>
          <a:lstStyle/>
          <a:p>
            <a:r>
              <a:rPr lang="en-GB" sz="4400" b="1">
                <a:solidFill>
                  <a:srgbClr val="006F73"/>
                </a:solidFill>
                <a:latin typeface="TradeGothic LT" panose="02000503020000020004" pitchFamily="2" charset="0"/>
              </a:rPr>
              <a:t>HOW MUCH WATER IS USED?</a:t>
            </a:r>
            <a:endParaRPr lang="fr-FR" sz="4400" b="1">
              <a:solidFill>
                <a:srgbClr val="006F73"/>
              </a:solidFill>
              <a:latin typeface="TradeGothic LT" panose="02000503020000020004" pitchFamily="2" charset="0"/>
            </a:endParaRP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756464" y="2277945"/>
            <a:ext cx="7664506" cy="2041063"/>
          </a:xfrm>
        </p:spPr>
        <p:txBody>
          <a:bodyPr>
            <a:normAutofit/>
          </a:bodyPr>
          <a:lstStyle/>
          <a:p>
            <a:r>
              <a:rPr lang="en-GB" sz="3600" smtClean="0">
                <a:solidFill>
                  <a:srgbClr val="39BAC4"/>
                </a:solidFill>
                <a:ea typeface="+mj-ea"/>
                <a:cs typeface="+mj-cs"/>
              </a:rPr>
              <a:t>How much water do you think is used to produce one cotton t-shirt? </a:t>
            </a:r>
            <a:endParaRPr lang="en-GB" sz="3600">
              <a:solidFill>
                <a:srgbClr val="39BAC4"/>
              </a:solidFill>
              <a:ea typeface="+mj-ea"/>
              <a:cs typeface="+mj-cs"/>
            </a:endParaRPr>
          </a:p>
        </p:txBody>
      </p:sp>
      <p:pic>
        <p:nvPicPr>
          <p:cNvPr id="4" name="Picture 3" descr="white cotton t shirt.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71159" y="3405544"/>
            <a:ext cx="2402642" cy="2390278"/>
          </a:xfrm>
          <a:prstGeom prst="rect">
            <a:avLst/>
          </a:prstGeom>
        </p:spPr>
      </p:pic>
    </p:spTree>
    <p:extLst>
      <p:ext uri="{BB962C8B-B14F-4D97-AF65-F5344CB8AC3E}">
        <p14:creationId xmlns:p14="http://schemas.microsoft.com/office/powerpoint/2010/main" val="1037706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756464" y="2277945"/>
            <a:ext cx="7664506" cy="2041063"/>
          </a:xfrm>
        </p:spPr>
        <p:txBody>
          <a:bodyPr>
            <a:normAutofit/>
          </a:bodyPr>
          <a:lstStyle/>
          <a:p>
            <a:r>
              <a:rPr lang="en-GB" sz="3600" smtClean="0">
                <a:solidFill>
                  <a:srgbClr val="39BAC4"/>
                </a:solidFill>
                <a:ea typeface="+mj-ea"/>
                <a:cs typeface="+mj-cs"/>
              </a:rPr>
              <a:t>How much water do you think is used to produce one cotton t-shirt? </a:t>
            </a:r>
            <a:endParaRPr lang="en-GB" sz="3600">
              <a:solidFill>
                <a:srgbClr val="39BAC4"/>
              </a:solidFill>
              <a:ea typeface="+mj-ea"/>
              <a:cs typeface="+mj-cs"/>
            </a:endParaRPr>
          </a:p>
        </p:txBody>
      </p:sp>
      <p:pic>
        <p:nvPicPr>
          <p:cNvPr id="4" name="Picture 3" descr="white cotton t shirt.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71159" y="3405544"/>
            <a:ext cx="2402642" cy="2390278"/>
          </a:xfrm>
          <a:prstGeom prst="rect">
            <a:avLst/>
          </a:prstGeom>
        </p:spPr>
      </p:pic>
      <p:sp>
        <p:nvSpPr>
          <p:cNvPr id="5" name="Rectangle 4"/>
          <p:cNvSpPr/>
          <p:nvPr/>
        </p:nvSpPr>
        <p:spPr>
          <a:xfrm>
            <a:off x="5820046" y="3567499"/>
            <a:ext cx="3323954" cy="2062103"/>
          </a:xfrm>
          <a:prstGeom prst="rect">
            <a:avLst/>
          </a:prstGeom>
        </p:spPr>
        <p:txBody>
          <a:bodyPr wrap="square">
            <a:spAutoFit/>
          </a:bodyPr>
          <a:lstStyle/>
          <a:p>
            <a:r>
              <a:rPr lang="en-US" sz="3200">
                <a:solidFill>
                  <a:srgbClr val="39BAC4"/>
                </a:solidFill>
                <a:latin typeface="TradeGothic LT" panose="02000503020000020004" pitchFamily="2" charset="0"/>
              </a:rPr>
              <a:t>that’s 6-years’ worth of drinking water for one person…</a:t>
            </a:r>
          </a:p>
        </p:txBody>
      </p:sp>
      <p:sp>
        <p:nvSpPr>
          <p:cNvPr id="6" name="Rectangle 5"/>
          <p:cNvSpPr/>
          <p:nvPr/>
        </p:nvSpPr>
        <p:spPr>
          <a:xfrm>
            <a:off x="654297" y="4026620"/>
            <a:ext cx="2858475" cy="584775"/>
          </a:xfrm>
          <a:prstGeom prst="rect">
            <a:avLst/>
          </a:prstGeom>
        </p:spPr>
        <p:txBody>
          <a:bodyPr wrap="none">
            <a:spAutoFit/>
          </a:bodyPr>
          <a:lstStyle/>
          <a:p>
            <a:r>
              <a:rPr lang="fr-FR" sz="3200">
                <a:solidFill>
                  <a:srgbClr val="39BAC4"/>
                </a:solidFill>
                <a:latin typeface="TradeGothic LT" panose="02000503020000020004" pitchFamily="2" charset="0"/>
              </a:rPr>
              <a:t>3,900 litres</a:t>
            </a:r>
            <a:r>
              <a:rPr lang="en-US" sz="3200">
                <a:solidFill>
                  <a:srgbClr val="39BAC4"/>
                </a:solidFill>
                <a:latin typeface="TradeGothic LT" panose="02000503020000020004" pitchFamily="2" charset="0"/>
              </a:rPr>
              <a:t>… </a:t>
            </a:r>
          </a:p>
        </p:txBody>
      </p:sp>
      <p:sp>
        <p:nvSpPr>
          <p:cNvPr id="8" name="Titre 1">
            <a:extLst>
              <a:ext uri="{FF2B5EF4-FFF2-40B4-BE49-F238E27FC236}">
                <a16:creationId xmlns:a16="http://schemas.microsoft.com/office/drawing/2014/main" id="{3E5302FB-6422-C84D-B7CE-E51F93547940}"/>
              </a:ext>
            </a:extLst>
          </p:cNvPr>
          <p:cNvSpPr>
            <a:spLocks noGrp="1"/>
          </p:cNvSpPr>
          <p:nvPr>
            <p:ph type="ctrTitle"/>
          </p:nvPr>
        </p:nvSpPr>
        <p:spPr>
          <a:xfrm>
            <a:off x="0" y="1066036"/>
            <a:ext cx="9144000" cy="1045138"/>
          </a:xfrm>
        </p:spPr>
        <p:txBody>
          <a:bodyPr>
            <a:normAutofit/>
          </a:bodyPr>
          <a:lstStyle/>
          <a:p>
            <a:r>
              <a:rPr lang="en-GB" sz="4400" b="1">
                <a:solidFill>
                  <a:srgbClr val="006F73"/>
                </a:solidFill>
                <a:latin typeface="TradeGothic LT" panose="02000503020000020004" pitchFamily="2" charset="0"/>
              </a:rPr>
              <a:t>HOW MUCH WATER IS USED?</a:t>
            </a:r>
            <a:endParaRPr lang="fr-FR" sz="4400" b="1">
              <a:solidFill>
                <a:srgbClr val="006F73"/>
              </a:solidFill>
              <a:latin typeface="TradeGothic LT" panose="02000503020000020004" pitchFamily="2" charset="0"/>
            </a:endParaRPr>
          </a:p>
        </p:txBody>
      </p:sp>
    </p:spTree>
    <p:extLst>
      <p:ext uri="{BB962C8B-B14F-4D97-AF65-F5344CB8AC3E}">
        <p14:creationId xmlns:p14="http://schemas.microsoft.com/office/powerpoint/2010/main" val="18724737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BBC3 Stacey Dooley - The shocking truth about fashion -Confronting High Street Shoppers with A Shocking Truth_ Stacey Dooley Investigates shorter cli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96975" y="1642880"/>
            <a:ext cx="8189104" cy="4606371"/>
          </a:xfrm>
          <a:prstGeom prst="rect">
            <a:avLst/>
          </a:prstGeom>
        </p:spPr>
      </p:pic>
      <p:sp>
        <p:nvSpPr>
          <p:cNvPr id="3" name="TextBox 2"/>
          <p:cNvSpPr txBox="1"/>
          <p:nvPr/>
        </p:nvSpPr>
        <p:spPr>
          <a:xfrm>
            <a:off x="124245" y="1200214"/>
            <a:ext cx="9019756" cy="369332"/>
          </a:xfrm>
          <a:prstGeom prst="rect">
            <a:avLst/>
          </a:prstGeom>
          <a:noFill/>
        </p:spPr>
        <p:txBody>
          <a:bodyPr wrap="square" rtlCol="0">
            <a:spAutoFit/>
          </a:bodyPr>
          <a:lstStyle/>
          <a:p>
            <a:pPr algn="ctr"/>
            <a:r>
              <a:rPr lang="en-US">
                <a:solidFill>
                  <a:srgbClr val="39BAC4"/>
                </a:solidFill>
                <a:latin typeface="TradeGothic LT" panose="02000503020000020004" pitchFamily="2" charset="0"/>
                <a:cs typeface="Gili Sans MT"/>
              </a:rPr>
              <a:t>A trailer from the BBC3 Stacey Dooley documentary The Shocking Truth About Fashion</a:t>
            </a:r>
          </a:p>
        </p:txBody>
      </p:sp>
    </p:spTree>
    <p:extLst>
      <p:ext uri="{BB962C8B-B14F-4D97-AF65-F5344CB8AC3E}">
        <p14:creationId xmlns:p14="http://schemas.microsoft.com/office/powerpoint/2010/main" val="3382575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2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AralSea1989_2014.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3267" y="1646029"/>
            <a:ext cx="5784241" cy="4905036"/>
          </a:xfrm>
          <a:prstGeom prst="rect">
            <a:avLst/>
          </a:prstGeom>
        </p:spPr>
      </p:pic>
      <p:sp>
        <p:nvSpPr>
          <p:cNvPr id="3" name="TextBox 2"/>
          <p:cNvSpPr txBox="1"/>
          <p:nvPr/>
        </p:nvSpPr>
        <p:spPr>
          <a:xfrm>
            <a:off x="193267" y="6551065"/>
            <a:ext cx="1192955" cy="246221"/>
          </a:xfrm>
          <a:prstGeom prst="rect">
            <a:avLst/>
          </a:prstGeom>
          <a:noFill/>
        </p:spPr>
        <p:txBody>
          <a:bodyPr wrap="none" rtlCol="0">
            <a:spAutoFit/>
          </a:bodyPr>
          <a:lstStyle/>
          <a:p>
            <a:r>
              <a:rPr lang="en-US" sz="1000" i="1">
                <a:latin typeface="TradeGothic LT" panose="02000503020000020004" pitchFamily="2" charset="0"/>
                <a:cs typeface="Gili Sans MT"/>
              </a:rPr>
              <a:t>Source: Wikipedia</a:t>
            </a:r>
          </a:p>
        </p:txBody>
      </p:sp>
      <p:sp>
        <p:nvSpPr>
          <p:cNvPr id="5" name="Rectangle 4"/>
          <p:cNvSpPr/>
          <p:nvPr/>
        </p:nvSpPr>
        <p:spPr>
          <a:xfrm>
            <a:off x="1040117" y="1200370"/>
            <a:ext cx="934871" cy="461665"/>
          </a:xfrm>
          <a:prstGeom prst="rect">
            <a:avLst/>
          </a:prstGeom>
        </p:spPr>
        <p:txBody>
          <a:bodyPr wrap="none">
            <a:spAutoFit/>
          </a:bodyPr>
          <a:lstStyle/>
          <a:p>
            <a:r>
              <a:rPr lang="fr-FR" sz="2400">
                <a:solidFill>
                  <a:srgbClr val="39BAC4"/>
                </a:solidFill>
                <a:latin typeface="TradeGothic LT" panose="02000503020000020004" pitchFamily="2" charset="0"/>
              </a:rPr>
              <a:t>1989</a:t>
            </a:r>
            <a:endParaRPr lang="en-US" sz="2400">
              <a:latin typeface="TradeGothic LT" panose="02000503020000020004" pitchFamily="2" charset="0"/>
            </a:endParaRPr>
          </a:p>
        </p:txBody>
      </p:sp>
      <p:sp>
        <p:nvSpPr>
          <p:cNvPr id="6" name="Rectangle 5"/>
          <p:cNvSpPr/>
          <p:nvPr/>
        </p:nvSpPr>
        <p:spPr>
          <a:xfrm>
            <a:off x="6087947" y="1754771"/>
            <a:ext cx="3056053" cy="4770537"/>
          </a:xfrm>
          <a:prstGeom prst="rect">
            <a:avLst/>
          </a:prstGeom>
        </p:spPr>
        <p:txBody>
          <a:bodyPr wrap="square">
            <a:spAutoFit/>
          </a:bodyPr>
          <a:lstStyle/>
          <a:p>
            <a:r>
              <a:rPr lang="en-GB" sz="1600" dirty="0" smtClean="0">
                <a:solidFill>
                  <a:srgbClr val="39BAC4"/>
                </a:solidFill>
                <a:latin typeface="TradeGothic LT" panose="02000503020000020004" pitchFamily="2" charset="0"/>
              </a:rPr>
              <a:t>The Aral Sea in Uzbekistan used to be the 4</a:t>
            </a:r>
            <a:r>
              <a:rPr lang="en-GB" sz="1600" baseline="30000" dirty="0" smtClean="0">
                <a:solidFill>
                  <a:srgbClr val="39BAC4"/>
                </a:solidFill>
                <a:latin typeface="TradeGothic LT" panose="02000503020000020004" pitchFamily="2" charset="0"/>
              </a:rPr>
              <a:t>th</a:t>
            </a:r>
            <a:r>
              <a:rPr lang="en-GB" sz="1600" dirty="0" smtClean="0">
                <a:solidFill>
                  <a:srgbClr val="39BAC4"/>
                </a:solidFill>
                <a:latin typeface="TradeGothic LT" panose="02000503020000020004" pitchFamily="2" charset="0"/>
              </a:rPr>
              <a:t> largest lake in the world – 68,000km</a:t>
            </a:r>
            <a:r>
              <a:rPr lang="en-GB" sz="1600" baseline="30000" dirty="0" smtClean="0">
                <a:solidFill>
                  <a:srgbClr val="39BAC4"/>
                </a:solidFill>
                <a:latin typeface="TradeGothic LT" panose="02000503020000020004" pitchFamily="2" charset="0"/>
              </a:rPr>
              <a:t>2</a:t>
            </a:r>
            <a:r>
              <a:rPr lang="en-GB" sz="1600" dirty="0" smtClean="0">
                <a:solidFill>
                  <a:srgbClr val="39BAC4"/>
                </a:solidFill>
                <a:latin typeface="TradeGothic LT" panose="02000503020000020004" pitchFamily="2" charset="0"/>
              </a:rPr>
              <a:t> – that’s more than three times the size of Wales.  </a:t>
            </a:r>
          </a:p>
          <a:p>
            <a:endParaRPr lang="en-GB" sz="1600" dirty="0" smtClean="0">
              <a:solidFill>
                <a:srgbClr val="39BAC4"/>
              </a:solidFill>
              <a:latin typeface="TradeGothic LT" panose="02000503020000020004" pitchFamily="2" charset="0"/>
            </a:endParaRPr>
          </a:p>
          <a:p>
            <a:r>
              <a:rPr lang="en-GB" sz="1600" dirty="0" smtClean="0">
                <a:solidFill>
                  <a:srgbClr val="39BAC4"/>
                </a:solidFill>
                <a:latin typeface="TradeGothic LT" panose="02000503020000020004" pitchFamily="2" charset="0"/>
              </a:rPr>
              <a:t>The rivers feeding into the lake were diverted in the 1960s to water farmlands, mainly cotton plantations.  There is now less than 10% of the lake left and the land is heavily polluted due to the chemical fertilisers used. </a:t>
            </a:r>
          </a:p>
          <a:p>
            <a:endParaRPr lang="en-GB" sz="1600" dirty="0" smtClean="0">
              <a:solidFill>
                <a:srgbClr val="39BAC4"/>
              </a:solidFill>
              <a:latin typeface="TradeGothic LT" panose="02000503020000020004" pitchFamily="2" charset="0"/>
            </a:endParaRPr>
          </a:p>
          <a:p>
            <a:r>
              <a:rPr lang="en-GB" sz="1600" dirty="0" smtClean="0">
                <a:solidFill>
                  <a:srgbClr val="39BAC4"/>
                </a:solidFill>
                <a:latin typeface="TradeGothic LT" panose="02000503020000020004" pitchFamily="2" charset="0"/>
              </a:rPr>
              <a:t>This was reported by the Telegraph newspaper in 2010 as ‘one of the planet’s worst environmental disasters’. </a:t>
            </a:r>
          </a:p>
          <a:p>
            <a:endParaRPr lang="en-GB" sz="1600" dirty="0">
              <a:latin typeface="TradeGothic LT" panose="02000503020000020004" pitchFamily="2" charset="0"/>
            </a:endParaRPr>
          </a:p>
        </p:txBody>
      </p:sp>
      <p:sp>
        <p:nvSpPr>
          <p:cNvPr id="7" name="Rectangle 6"/>
          <p:cNvSpPr/>
          <p:nvPr/>
        </p:nvSpPr>
        <p:spPr>
          <a:xfrm>
            <a:off x="3813732" y="1200370"/>
            <a:ext cx="934871" cy="461665"/>
          </a:xfrm>
          <a:prstGeom prst="rect">
            <a:avLst/>
          </a:prstGeom>
        </p:spPr>
        <p:txBody>
          <a:bodyPr wrap="none">
            <a:spAutoFit/>
          </a:bodyPr>
          <a:lstStyle/>
          <a:p>
            <a:r>
              <a:rPr lang="fr-FR" sz="2400">
                <a:solidFill>
                  <a:srgbClr val="39BAC4"/>
                </a:solidFill>
                <a:latin typeface="TradeGothic LT" panose="02000503020000020004" pitchFamily="2" charset="0"/>
              </a:rPr>
              <a:t>2014</a:t>
            </a:r>
            <a:endParaRPr lang="en-US" sz="2400">
              <a:latin typeface="TradeGothic LT" panose="02000503020000020004" pitchFamily="2" charset="0"/>
            </a:endParaRPr>
          </a:p>
        </p:txBody>
      </p:sp>
      <p:sp>
        <p:nvSpPr>
          <p:cNvPr id="8" name="Titre 1">
            <a:extLst>
              <a:ext uri="{FF2B5EF4-FFF2-40B4-BE49-F238E27FC236}">
                <a16:creationId xmlns:a16="http://schemas.microsoft.com/office/drawing/2014/main" id="{3E5302FB-6422-C84D-B7CE-E51F93547940}"/>
              </a:ext>
            </a:extLst>
          </p:cNvPr>
          <p:cNvSpPr>
            <a:spLocks noGrp="1"/>
          </p:cNvSpPr>
          <p:nvPr>
            <p:ph type="ctrTitle"/>
          </p:nvPr>
        </p:nvSpPr>
        <p:spPr>
          <a:xfrm>
            <a:off x="2333175" y="203876"/>
            <a:ext cx="4561551" cy="877741"/>
          </a:xfrm>
        </p:spPr>
        <p:txBody>
          <a:bodyPr>
            <a:noAutofit/>
          </a:bodyPr>
          <a:lstStyle/>
          <a:p>
            <a:r>
              <a:rPr lang="en-GB" sz="2000" b="1">
                <a:solidFill>
                  <a:srgbClr val="006F73"/>
                </a:solidFill>
                <a:latin typeface="TradeGothic LT" panose="02000503020000020004" pitchFamily="2" charset="0"/>
              </a:rPr>
              <a:t>FASHION IS CHANGING OUR PLANET’S PHYSICAL LANDSCAPES</a:t>
            </a:r>
            <a:endParaRPr lang="fr-FR" sz="2000" b="1">
              <a:solidFill>
                <a:srgbClr val="006F73"/>
              </a:solidFill>
              <a:latin typeface="TradeGothic LT" panose="02000503020000020004" pitchFamily="2" charset="0"/>
            </a:endParaRPr>
          </a:p>
        </p:txBody>
      </p:sp>
    </p:spTree>
    <p:extLst>
      <p:ext uri="{BB962C8B-B14F-4D97-AF65-F5344CB8AC3E}">
        <p14:creationId xmlns:p14="http://schemas.microsoft.com/office/powerpoint/2010/main" val="30932420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165659" y="539558"/>
            <a:ext cx="8876530" cy="1155583"/>
          </a:xfrm>
        </p:spPr>
        <p:txBody>
          <a:bodyPr>
            <a:normAutofit/>
          </a:bodyPr>
          <a:lstStyle/>
          <a:p>
            <a:r>
              <a:rPr lang="en-GB" sz="3200" b="1" dirty="0">
                <a:solidFill>
                  <a:srgbClr val="006F73"/>
                </a:solidFill>
                <a:latin typeface="TradeGothic LT" panose="02000503020000020004" pitchFamily="2" charset="0"/>
              </a:rPr>
              <a:t>WHAT ABOUT THE CHEMICALS USED?</a:t>
            </a:r>
            <a:endParaRPr lang="fr-FR" sz="3200" b="1" dirty="0">
              <a:solidFill>
                <a:srgbClr val="006F73"/>
              </a:solidFill>
              <a:latin typeface="TradeGothic LT" panose="02000503020000020004" pitchFamily="2" charset="0"/>
            </a:endParaRP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65659" y="1695141"/>
            <a:ext cx="8779896" cy="983748"/>
          </a:xfrm>
        </p:spPr>
        <p:txBody>
          <a:bodyPr>
            <a:normAutofit/>
          </a:bodyPr>
          <a:lstStyle/>
          <a:p>
            <a:r>
              <a:rPr lang="en-GB" dirty="0" smtClean="0">
                <a:solidFill>
                  <a:srgbClr val="39BAC4"/>
                </a:solidFill>
                <a:ea typeface="+mj-ea"/>
                <a:cs typeface="+mj-cs"/>
              </a:rPr>
              <a:t>1,900 chemicals are used in the fashion industry </a:t>
            </a:r>
          </a:p>
          <a:p>
            <a:r>
              <a:rPr lang="en-GB" dirty="0" smtClean="0">
                <a:solidFill>
                  <a:srgbClr val="39BAC4"/>
                </a:solidFill>
              </a:rPr>
              <a:t>165 of them are rated as hazardous to workers and the environment</a:t>
            </a:r>
          </a:p>
          <a:p>
            <a:endParaRPr lang="en-GB" dirty="0">
              <a:solidFill>
                <a:srgbClr val="39BAC4"/>
              </a:solidFill>
              <a:ea typeface="+mj-ea"/>
              <a:cs typeface="+mj-cs"/>
            </a:endParaRPr>
          </a:p>
        </p:txBody>
      </p:sp>
      <p:sp>
        <p:nvSpPr>
          <p:cNvPr id="4" name="TextBox 3"/>
          <p:cNvSpPr txBox="1"/>
          <p:nvPr/>
        </p:nvSpPr>
        <p:spPr>
          <a:xfrm>
            <a:off x="5674294" y="6044572"/>
            <a:ext cx="3271261" cy="246221"/>
          </a:xfrm>
          <a:prstGeom prst="rect">
            <a:avLst/>
          </a:prstGeom>
          <a:noFill/>
        </p:spPr>
        <p:txBody>
          <a:bodyPr wrap="none" rtlCol="0">
            <a:spAutoFit/>
          </a:bodyPr>
          <a:lstStyle/>
          <a:p>
            <a:r>
              <a:rPr lang="en-US" sz="1000" i="1" dirty="0">
                <a:latin typeface="TradeGothic LT" panose="02000503020000020004" pitchFamily="2" charset="0"/>
                <a:cs typeface="Gili Sans MT"/>
              </a:rPr>
              <a:t>Source: European Parliament Research Service, 2019</a:t>
            </a:r>
          </a:p>
        </p:txBody>
      </p:sp>
      <p:sp>
        <p:nvSpPr>
          <p:cNvPr id="6" name="Rectangle 5"/>
          <p:cNvSpPr/>
          <p:nvPr/>
        </p:nvSpPr>
        <p:spPr>
          <a:xfrm>
            <a:off x="664818" y="2982109"/>
            <a:ext cx="7767576" cy="430887"/>
          </a:xfrm>
          <a:prstGeom prst="rect">
            <a:avLst/>
          </a:prstGeom>
        </p:spPr>
        <p:txBody>
          <a:bodyPr wrap="none">
            <a:spAutoFit/>
          </a:bodyPr>
          <a:lstStyle/>
          <a:p>
            <a:r>
              <a:rPr lang="en-GB" sz="2200" b="1" dirty="0" smtClean="0">
                <a:latin typeface="TradeGothic LT" panose="02000503020000020004" pitchFamily="2" charset="0"/>
              </a:rPr>
              <a:t>DEATH, INJURY AND HEALTH IN THE FASHION INDUSTRY:</a:t>
            </a:r>
            <a:endParaRPr lang="en-GB" sz="2200" dirty="0"/>
          </a:p>
        </p:txBody>
      </p:sp>
      <p:sp>
        <p:nvSpPr>
          <p:cNvPr id="8" name="Rectangle 7"/>
          <p:cNvSpPr/>
          <p:nvPr/>
        </p:nvSpPr>
        <p:spPr>
          <a:xfrm>
            <a:off x="110341" y="3488551"/>
            <a:ext cx="8987166" cy="2831544"/>
          </a:xfrm>
          <a:prstGeom prst="rect">
            <a:avLst/>
          </a:prstGeom>
        </p:spPr>
        <p:txBody>
          <a:bodyPr wrap="square">
            <a:spAutoFit/>
          </a:bodyPr>
          <a:lstStyle/>
          <a:p>
            <a:pPr marL="285750" indent="-285750">
              <a:buFont typeface="Arial" panose="020B0604020202020204" pitchFamily="34" charset="0"/>
              <a:buChar char="•"/>
            </a:pPr>
            <a:r>
              <a:rPr lang="en-GB" sz="2000" dirty="0" smtClean="0"/>
              <a:t>Estimates suggest that around 27 million workers in fashion supply chains worldwide are suffering from work-related illnesses and diseases. </a:t>
            </a:r>
          </a:p>
          <a:p>
            <a:pPr marL="285750" indent="-285750">
              <a:buFont typeface="Arial" panose="020B0604020202020204" pitchFamily="34" charset="0"/>
              <a:buChar char="•"/>
            </a:pPr>
            <a:r>
              <a:rPr lang="en-GB" sz="2000" dirty="0" smtClean="0"/>
              <a:t>The longer term health of farmers, textile workers and garment workers can be affected by various factors such as: </a:t>
            </a:r>
          </a:p>
          <a:p>
            <a:pPr marL="742950" lvl="1" indent="-285750">
              <a:buFont typeface="Arial" panose="020B0604020202020204" pitchFamily="34" charset="0"/>
              <a:buChar char="•"/>
            </a:pPr>
            <a:r>
              <a:rPr lang="en-GB" sz="2000" dirty="0" smtClean="0"/>
              <a:t>Chemicals in farming and textile processing, particularly dyeing, exposure to which on a long-term basis can cause skin and respiratory conditions.</a:t>
            </a:r>
          </a:p>
          <a:p>
            <a:pPr marL="742950" lvl="1" indent="-285750">
              <a:buFont typeface="Arial" panose="020B0604020202020204" pitchFamily="34" charset="0"/>
              <a:buChar char="•"/>
            </a:pPr>
            <a:r>
              <a:rPr lang="en-GB" sz="2000" dirty="0" smtClean="0"/>
              <a:t>Tiny fibres from textile lint and dust, particularly in processing cotton, leading to lung diseases. </a:t>
            </a:r>
          </a:p>
          <a:p>
            <a:endParaRPr lang="en-GB" dirty="0"/>
          </a:p>
        </p:txBody>
      </p:sp>
    </p:spTree>
    <p:extLst>
      <p:ext uri="{BB962C8B-B14F-4D97-AF65-F5344CB8AC3E}">
        <p14:creationId xmlns:p14="http://schemas.microsoft.com/office/powerpoint/2010/main" val="15347563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658748" y="860054"/>
            <a:ext cx="7772400" cy="1252224"/>
          </a:xfrm>
        </p:spPr>
        <p:txBody>
          <a:bodyPr>
            <a:normAutofit/>
          </a:bodyPr>
          <a:lstStyle/>
          <a:p>
            <a:r>
              <a:rPr lang="en-GB" b="1">
                <a:solidFill>
                  <a:srgbClr val="006F73"/>
                </a:solidFill>
                <a:latin typeface="TradeGothic LT" panose="02000503020000020004" pitchFamily="2" charset="0"/>
              </a:rPr>
              <a:t>WATER POLLUTION</a:t>
            </a:r>
            <a:endParaRPr lang="fr-FR" b="1">
              <a:solidFill>
                <a:srgbClr val="006F73"/>
              </a:solidFill>
              <a:latin typeface="TradeGothic LT" panose="02000503020000020004" pitchFamily="2" charset="0"/>
            </a:endParaRP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292265" y="2112278"/>
            <a:ext cx="6858000" cy="1655762"/>
          </a:xfrm>
        </p:spPr>
        <p:txBody>
          <a:bodyPr>
            <a:normAutofit/>
          </a:bodyPr>
          <a:lstStyle/>
          <a:p>
            <a:r>
              <a:rPr lang="en-GB" sz="3200" smtClean="0">
                <a:solidFill>
                  <a:srgbClr val="39BAC4"/>
                </a:solidFill>
                <a:ea typeface="+mj-ea"/>
                <a:cs typeface="+mj-cs"/>
              </a:rPr>
              <a:t>The fashion industry pollutes rivers and the ocean with factory waste</a:t>
            </a:r>
          </a:p>
          <a:p>
            <a:endParaRPr lang="en-GB" sz="3600">
              <a:solidFill>
                <a:srgbClr val="39BAC4"/>
              </a:solidFill>
              <a:ea typeface="+mj-ea"/>
              <a:cs typeface="+mj-cs"/>
            </a:endParaRPr>
          </a:p>
        </p:txBody>
      </p:sp>
      <p:pic>
        <p:nvPicPr>
          <p:cNvPr id="4" name="Picture 3" descr="smart water magazine polluted river imag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52593" y="3219700"/>
            <a:ext cx="4208050" cy="2306823"/>
          </a:xfrm>
          <a:prstGeom prst="rect">
            <a:avLst/>
          </a:prstGeom>
        </p:spPr>
      </p:pic>
      <p:pic>
        <p:nvPicPr>
          <p:cNvPr id="5" name="Picture 4" descr="Thomas Nutrient Solutions water pollution.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8048" y="3219700"/>
            <a:ext cx="4497008" cy="2306823"/>
          </a:xfrm>
          <a:prstGeom prst="rect">
            <a:avLst/>
          </a:prstGeom>
        </p:spPr>
      </p:pic>
      <p:sp>
        <p:nvSpPr>
          <p:cNvPr id="6" name="TextBox 5"/>
          <p:cNvSpPr txBox="1"/>
          <p:nvPr/>
        </p:nvSpPr>
        <p:spPr>
          <a:xfrm>
            <a:off x="138048" y="5526523"/>
            <a:ext cx="2203252" cy="246221"/>
          </a:xfrm>
          <a:prstGeom prst="rect">
            <a:avLst/>
          </a:prstGeom>
          <a:noFill/>
        </p:spPr>
        <p:txBody>
          <a:bodyPr wrap="none" rtlCol="0">
            <a:spAutoFit/>
          </a:bodyPr>
          <a:lstStyle/>
          <a:p>
            <a:r>
              <a:rPr lang="en-US" sz="1000" i="1">
                <a:latin typeface="TradeGothic LT" panose="02000503020000020004" pitchFamily="2" charset="0"/>
                <a:cs typeface="Gili Sans MT"/>
              </a:rPr>
              <a:t>Source: Thomas Nutrient Solutions</a:t>
            </a:r>
          </a:p>
        </p:txBody>
      </p:sp>
      <p:sp>
        <p:nvSpPr>
          <p:cNvPr id="7" name="TextBox 6"/>
          <p:cNvSpPr txBox="1"/>
          <p:nvPr/>
        </p:nvSpPr>
        <p:spPr>
          <a:xfrm>
            <a:off x="4852593" y="5526523"/>
            <a:ext cx="1909497" cy="246221"/>
          </a:xfrm>
          <a:prstGeom prst="rect">
            <a:avLst/>
          </a:prstGeom>
          <a:noFill/>
        </p:spPr>
        <p:txBody>
          <a:bodyPr wrap="none" rtlCol="0">
            <a:spAutoFit/>
          </a:bodyPr>
          <a:lstStyle/>
          <a:p>
            <a:r>
              <a:rPr lang="en-US" sz="1000" i="1">
                <a:latin typeface="TradeGothic LT" panose="02000503020000020004" pitchFamily="2" charset="0"/>
                <a:cs typeface="Gili Sans MT"/>
              </a:rPr>
              <a:t>Source: Smart Water Magazine</a:t>
            </a:r>
          </a:p>
        </p:txBody>
      </p:sp>
      <p:sp>
        <p:nvSpPr>
          <p:cNvPr id="9" name="Sous-titre 2">
            <a:extLst>
              <a:ext uri="{FF2B5EF4-FFF2-40B4-BE49-F238E27FC236}">
                <a16:creationId xmlns:a16="http://schemas.microsoft.com/office/drawing/2014/main" id="{0D8DFC8E-41F9-0D4A-B976-EAD5656FF796}"/>
              </a:ext>
            </a:extLst>
          </p:cNvPr>
          <p:cNvSpPr txBox="1">
            <a:spLocks/>
          </p:cNvSpPr>
          <p:nvPr/>
        </p:nvSpPr>
        <p:spPr>
          <a:xfrm>
            <a:off x="172741" y="5772744"/>
            <a:ext cx="8887901"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smtClean="0">
                <a:solidFill>
                  <a:srgbClr val="39BAC4"/>
                </a:solidFill>
                <a:latin typeface="TradeGothic LT" panose="02000503020000020004" pitchFamily="2" charset="0"/>
                <a:ea typeface="+mj-ea"/>
                <a:cs typeface="+mj-cs"/>
              </a:rPr>
              <a:t>The rivers are so toxic, they are considered ‘dead’, </a:t>
            </a:r>
          </a:p>
          <a:p>
            <a:r>
              <a:rPr lang="en-GB" sz="2800" smtClean="0">
                <a:solidFill>
                  <a:srgbClr val="39BAC4"/>
                </a:solidFill>
                <a:latin typeface="TradeGothic LT" panose="02000503020000020004" pitchFamily="2" charset="0"/>
                <a:ea typeface="+mj-ea"/>
                <a:cs typeface="+mj-cs"/>
              </a:rPr>
              <a:t>unable to sustain life</a:t>
            </a:r>
          </a:p>
        </p:txBody>
      </p:sp>
    </p:spTree>
    <p:extLst>
      <p:ext uri="{BB962C8B-B14F-4D97-AF65-F5344CB8AC3E}">
        <p14:creationId xmlns:p14="http://schemas.microsoft.com/office/powerpoint/2010/main" val="17509496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Subtitle 9"/>
          <p:cNvSpPr>
            <a:spLocks noGrp="1"/>
          </p:cNvSpPr>
          <p:nvPr>
            <p:ph type="subTitle" idx="1"/>
          </p:nvPr>
        </p:nvSpPr>
        <p:spPr>
          <a:xfrm>
            <a:off x="204269" y="6473631"/>
            <a:ext cx="1590364" cy="208345"/>
          </a:xfrm>
        </p:spPr>
        <p:txBody>
          <a:bodyPr>
            <a:normAutofit fontScale="92500" lnSpcReduction="10000"/>
          </a:bodyPr>
          <a:lstStyle/>
          <a:p>
            <a:r>
              <a:rPr lang="en-US" sz="1000" i="1">
                <a:latin typeface="Gili Sans MT"/>
                <a:cs typeface="Gili Sans MT"/>
              </a:rPr>
              <a:t>Source: Kristen Leo</a:t>
            </a:r>
          </a:p>
          <a:p>
            <a:endParaRPr lang="en-US" sz="1000" i="1">
              <a:latin typeface="Gili Sans MT"/>
              <a:cs typeface="Gili Sans MT"/>
            </a:endParaRPr>
          </a:p>
        </p:txBody>
      </p:sp>
      <p:pic>
        <p:nvPicPr>
          <p:cNvPr id="11" name="Kristen Leo short cli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174782"/>
            <a:ext cx="9144000" cy="5143500"/>
          </a:xfrm>
          <a:prstGeom prst="rect">
            <a:avLst/>
          </a:prstGeom>
        </p:spPr>
      </p:pic>
    </p:spTree>
    <p:extLst>
      <p:ext uri="{BB962C8B-B14F-4D97-AF65-F5344CB8AC3E}">
        <p14:creationId xmlns:p14="http://schemas.microsoft.com/office/powerpoint/2010/main" val="265853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70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Huff Post - micorfibre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216199"/>
            <a:ext cx="9144000" cy="5143500"/>
          </a:xfrm>
          <a:prstGeom prst="rect">
            <a:avLst/>
          </a:prstGeom>
        </p:spPr>
      </p:pic>
      <p:sp>
        <p:nvSpPr>
          <p:cNvPr id="3" name="TextBox 2"/>
          <p:cNvSpPr txBox="1"/>
          <p:nvPr/>
        </p:nvSpPr>
        <p:spPr>
          <a:xfrm>
            <a:off x="0" y="6359699"/>
            <a:ext cx="1569001" cy="246221"/>
          </a:xfrm>
          <a:prstGeom prst="rect">
            <a:avLst/>
          </a:prstGeom>
          <a:noFill/>
        </p:spPr>
        <p:txBody>
          <a:bodyPr wrap="none" rtlCol="0">
            <a:spAutoFit/>
          </a:bodyPr>
          <a:lstStyle/>
          <a:p>
            <a:r>
              <a:rPr lang="en-US" sz="1000" i="1">
                <a:latin typeface="Gili Sans MT"/>
                <a:cs typeface="Gili Sans MT"/>
              </a:rPr>
              <a:t>Source: Huffington Post</a:t>
            </a:r>
          </a:p>
        </p:txBody>
      </p:sp>
    </p:spTree>
    <p:extLst>
      <p:ext uri="{BB962C8B-B14F-4D97-AF65-F5344CB8AC3E}">
        <p14:creationId xmlns:p14="http://schemas.microsoft.com/office/powerpoint/2010/main" val="280194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Screen Shot 2020-12-11 at 13.15.06.png"/>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800000">
            <a:off x="1" y="1359412"/>
            <a:ext cx="9144000" cy="3341802"/>
          </a:xfrm>
          <a:prstGeom prst="rect">
            <a:avLst/>
          </a:prstGeom>
        </p:spPr>
      </p:pic>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120147" y="1938732"/>
            <a:ext cx="9398588" cy="1587438"/>
          </a:xfrm>
        </p:spPr>
        <p:txBody>
          <a:bodyPr>
            <a:normAutofit/>
          </a:bodyPr>
          <a:lstStyle/>
          <a:p>
            <a:r>
              <a:rPr lang="fr-FR" sz="4800" b="1">
                <a:solidFill>
                  <a:srgbClr val="FFFFFF"/>
                </a:solidFill>
                <a:latin typeface="TradeGothic LT" panose="02000503020000020004" pitchFamily="2" charset="0"/>
              </a:rPr>
              <a:t>SO WHAT MATERIALS </a:t>
            </a:r>
            <a:br>
              <a:rPr lang="fr-FR" sz="4800" b="1">
                <a:solidFill>
                  <a:srgbClr val="FFFFFF"/>
                </a:solidFill>
                <a:latin typeface="TradeGothic LT" panose="02000503020000020004" pitchFamily="2" charset="0"/>
              </a:rPr>
            </a:br>
            <a:r>
              <a:rPr lang="fr-FR" sz="4800" b="1">
                <a:solidFill>
                  <a:srgbClr val="FFFFFF"/>
                </a:solidFill>
                <a:latin typeface="TradeGothic LT" panose="02000503020000020004" pitchFamily="2" charset="0"/>
              </a:rPr>
              <a:t>SHOULD WE BUY?</a:t>
            </a: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70373" y="4839857"/>
            <a:ext cx="8781957" cy="1865775"/>
          </a:xfrm>
        </p:spPr>
        <p:txBody>
          <a:bodyPr>
            <a:normAutofit fontScale="77500" lnSpcReduction="20000"/>
          </a:bodyPr>
          <a:lstStyle/>
          <a:p>
            <a:r>
              <a:rPr lang="en-GB" sz="3600">
                <a:solidFill>
                  <a:srgbClr val="000000"/>
                </a:solidFill>
                <a:ea typeface="+mj-ea"/>
                <a:cs typeface="+mj-cs"/>
              </a:rPr>
              <a:t>It’s confusing, isn’t it?  </a:t>
            </a:r>
          </a:p>
          <a:p>
            <a:r>
              <a:rPr lang="en-GB" sz="3600">
                <a:solidFill>
                  <a:srgbClr val="000000"/>
                </a:solidFill>
                <a:ea typeface="+mj-ea"/>
                <a:cs typeface="+mj-cs"/>
              </a:rPr>
              <a:t>Cotton production uses a LOT of water and synthetic materials shed </a:t>
            </a:r>
            <a:r>
              <a:rPr lang="en-GB" sz="3600" err="1">
                <a:solidFill>
                  <a:srgbClr val="000000"/>
                </a:solidFill>
                <a:ea typeface="+mj-ea"/>
                <a:cs typeface="+mj-cs"/>
              </a:rPr>
              <a:t>microplastic</a:t>
            </a:r>
            <a:r>
              <a:rPr lang="en-GB" sz="3600">
                <a:solidFill>
                  <a:srgbClr val="000000"/>
                </a:solidFill>
                <a:ea typeface="+mj-ea"/>
                <a:cs typeface="+mj-cs"/>
              </a:rPr>
              <a:t> fibres when we wash them</a:t>
            </a:r>
            <a:r>
              <a:rPr lang="en-US" sz="3600">
                <a:solidFill>
                  <a:srgbClr val="000000"/>
                </a:solidFill>
                <a:ea typeface="+mj-ea"/>
                <a:cs typeface="+mj-cs"/>
              </a:rPr>
              <a:t>… Whichever material you choose, look after it carefully and make it last!</a:t>
            </a:r>
          </a:p>
        </p:txBody>
      </p:sp>
    </p:spTree>
    <p:extLst>
      <p:ext uri="{BB962C8B-B14F-4D97-AF65-F5344CB8AC3E}">
        <p14:creationId xmlns:p14="http://schemas.microsoft.com/office/powerpoint/2010/main" val="28443900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sun-over-ocean.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202635"/>
            <a:ext cx="9179289" cy="6039253"/>
          </a:xfrm>
          <a:prstGeom prst="rect">
            <a:avLst/>
          </a:prstGeom>
        </p:spPr>
      </p:pic>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p:txBody>
          <a:bodyPr/>
          <a:lstStyle/>
          <a:p>
            <a:r>
              <a:rPr lang="fr-FR" b="1">
                <a:solidFill>
                  <a:srgbClr val="000000"/>
                </a:solidFill>
                <a:latin typeface="TradeGothic LT" panose="02000503020000020004" pitchFamily="2" charset="0"/>
              </a:rPr>
              <a:t>LET’S START WITH THE OCEAN</a:t>
            </a:r>
            <a:r>
              <a:rPr lang="en-US" b="1">
                <a:solidFill>
                  <a:srgbClr val="000000"/>
                </a:solidFill>
                <a:latin typeface="TradeGothic LT" panose="02000503020000020004" pitchFamily="2" charset="0"/>
              </a:rPr>
              <a:t>… </a:t>
            </a:r>
            <a:endParaRPr lang="fr-FR" b="1">
              <a:solidFill>
                <a:srgbClr val="000000"/>
              </a:solidFill>
              <a:latin typeface="TradeGothic LT" panose="02000503020000020004" pitchFamily="2" charset="0"/>
            </a:endParaRP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143000" y="3905764"/>
            <a:ext cx="6858000" cy="1655762"/>
          </a:xfrm>
        </p:spPr>
        <p:txBody>
          <a:bodyPr>
            <a:normAutofit/>
          </a:bodyPr>
          <a:lstStyle/>
          <a:p>
            <a:r>
              <a:rPr lang="en-GB" sz="3600" smtClean="0">
                <a:ea typeface="+mj-ea"/>
                <a:cs typeface="+mj-cs"/>
              </a:rPr>
              <a:t>But why? </a:t>
            </a:r>
            <a:endParaRPr lang="en-GB" sz="3600">
              <a:ea typeface="+mj-ea"/>
              <a:cs typeface="+mj-cs"/>
            </a:endParaRPr>
          </a:p>
        </p:txBody>
      </p:sp>
    </p:spTree>
    <p:extLst>
      <p:ext uri="{BB962C8B-B14F-4D97-AF65-F5344CB8AC3E}">
        <p14:creationId xmlns:p14="http://schemas.microsoft.com/office/powerpoint/2010/main" val="4257092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931018"/>
            <a:ext cx="7772400" cy="2387600"/>
          </a:xfrm>
        </p:spPr>
        <p:txBody>
          <a:bodyPr>
            <a:normAutofit/>
          </a:bodyPr>
          <a:lstStyle/>
          <a:p>
            <a:r>
              <a:rPr lang="fr-FR" sz="4800" b="1">
                <a:solidFill>
                  <a:srgbClr val="006F73"/>
                </a:solidFill>
                <a:latin typeface="TradeGothic LT" panose="02000503020000020004" pitchFamily="2" charset="0"/>
              </a:rPr>
              <a:t>CLOTHING ENVIRONMENTAL IMPACT REPORT</a:t>
            </a: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p:txBody>
          <a:bodyPr>
            <a:normAutofit fontScale="92500" lnSpcReduction="20000"/>
          </a:bodyPr>
          <a:lstStyle/>
          <a:p>
            <a:r>
              <a:rPr lang="en-GB" sz="3600" smtClean="0">
                <a:solidFill>
                  <a:srgbClr val="39BAC4"/>
                </a:solidFill>
                <a:ea typeface="+mj-ea"/>
                <a:cs typeface="+mj-cs"/>
              </a:rPr>
              <a:t>Your mission is to produce a well-researched report that will educate others about the </a:t>
            </a:r>
            <a:r>
              <a:rPr lang="en-GB" sz="3600" smtClean="0">
                <a:solidFill>
                  <a:srgbClr val="39BAC4"/>
                </a:solidFill>
              </a:rPr>
              <a:t>environmental impact of everyday clothing. </a:t>
            </a:r>
            <a:endParaRPr lang="en-GB" sz="3600">
              <a:solidFill>
                <a:srgbClr val="39BAC4"/>
              </a:solidFill>
              <a:ea typeface="+mj-ea"/>
              <a:cs typeface="+mj-cs"/>
            </a:endParaRPr>
          </a:p>
        </p:txBody>
      </p:sp>
    </p:spTree>
    <p:extLst>
      <p:ext uri="{BB962C8B-B14F-4D97-AF65-F5344CB8AC3E}">
        <p14:creationId xmlns:p14="http://schemas.microsoft.com/office/powerpoint/2010/main" val="3744343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124033" y="1021948"/>
            <a:ext cx="184666" cy="369332"/>
          </a:xfrm>
          <a:prstGeom prst="rect">
            <a:avLst/>
          </a:prstGeom>
          <a:noFill/>
        </p:spPr>
        <p:txBody>
          <a:bodyPr wrap="none" rtlCol="0">
            <a:spAutoFit/>
          </a:bodyPr>
          <a:lstStyle/>
          <a:p>
            <a:endParaRPr lang="en-US">
              <a:latin typeface="TradeGothic LT" panose="02000503020000020004" pitchFamily="2" charset="0"/>
            </a:endParaRPr>
          </a:p>
        </p:txBody>
      </p:sp>
      <p:sp>
        <p:nvSpPr>
          <p:cNvPr id="3" name="TextBox 2"/>
          <p:cNvSpPr txBox="1"/>
          <p:nvPr/>
        </p:nvSpPr>
        <p:spPr>
          <a:xfrm>
            <a:off x="3124033" y="1021948"/>
            <a:ext cx="184666" cy="369332"/>
          </a:xfrm>
          <a:prstGeom prst="rect">
            <a:avLst/>
          </a:prstGeom>
          <a:noFill/>
        </p:spPr>
        <p:txBody>
          <a:bodyPr wrap="none" rtlCol="0">
            <a:spAutoFit/>
          </a:bodyPr>
          <a:lstStyle/>
          <a:p>
            <a:endParaRPr lang="en-US">
              <a:latin typeface="TradeGothic LT" panose="02000503020000020004" pitchFamily="2" charset="0"/>
            </a:endParaRPr>
          </a:p>
        </p:txBody>
      </p:sp>
      <p:sp>
        <p:nvSpPr>
          <p:cNvPr id="4" name="Titre 1">
            <a:extLst>
              <a:ext uri="{FF2B5EF4-FFF2-40B4-BE49-F238E27FC236}">
                <a16:creationId xmlns:a16="http://schemas.microsoft.com/office/drawing/2014/main" id="{3E5302FB-6422-C84D-B7CE-E51F93547940}"/>
              </a:ext>
            </a:extLst>
          </p:cNvPr>
          <p:cNvSpPr>
            <a:spLocks noGrp="1"/>
          </p:cNvSpPr>
          <p:nvPr>
            <p:ph type="ctrTitle"/>
          </p:nvPr>
        </p:nvSpPr>
        <p:spPr>
          <a:xfrm>
            <a:off x="2627691" y="616115"/>
            <a:ext cx="5373309" cy="775165"/>
          </a:xfrm>
        </p:spPr>
        <p:txBody>
          <a:bodyPr>
            <a:noAutofit/>
          </a:bodyPr>
          <a:lstStyle/>
          <a:p>
            <a:r>
              <a:rPr lang="fr-FR" sz="2000" b="1">
                <a:solidFill>
                  <a:srgbClr val="006F73"/>
                </a:solidFill>
                <a:latin typeface="TradeGothic LT" panose="02000503020000020004" pitchFamily="2" charset="0"/>
              </a:rPr>
              <a:t>CLOTHING ENVIRONMENTAL </a:t>
            </a:r>
            <a:br>
              <a:rPr lang="fr-FR" sz="2000" b="1">
                <a:solidFill>
                  <a:srgbClr val="006F73"/>
                </a:solidFill>
                <a:latin typeface="TradeGothic LT" panose="02000503020000020004" pitchFamily="2" charset="0"/>
              </a:rPr>
            </a:br>
            <a:r>
              <a:rPr lang="fr-FR" sz="2000" b="1">
                <a:solidFill>
                  <a:srgbClr val="006F73"/>
                </a:solidFill>
                <a:latin typeface="TradeGothic LT" panose="02000503020000020004" pitchFamily="2" charset="0"/>
              </a:rPr>
              <a:t>IMPACT REPORT GUIDANCE</a:t>
            </a:r>
          </a:p>
        </p:txBody>
      </p:sp>
      <p:sp>
        <p:nvSpPr>
          <p:cNvPr id="5"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142999" y="1037438"/>
            <a:ext cx="7824820" cy="805819"/>
          </a:xfrm>
        </p:spPr>
        <p:txBody>
          <a:bodyPr>
            <a:normAutofit/>
          </a:bodyPr>
          <a:lstStyle/>
          <a:p>
            <a:endParaRPr lang="en-US" sz="1800">
              <a:solidFill>
                <a:srgbClr val="39BAC4"/>
              </a:solidFill>
              <a:ea typeface="+mj-ea"/>
              <a:cs typeface="+mj-cs"/>
            </a:endParaRPr>
          </a:p>
          <a:p>
            <a:r>
              <a:rPr lang="en-US" sz="1800">
                <a:solidFill>
                  <a:srgbClr val="39BAC4"/>
                </a:solidFill>
                <a:ea typeface="+mj-ea"/>
                <a:cs typeface="+mj-cs"/>
              </a:rPr>
              <a:t>Use full sentences to include the information below in your report </a:t>
            </a:r>
          </a:p>
          <a:p>
            <a:endParaRPr lang="en-US" sz="1800">
              <a:solidFill>
                <a:srgbClr val="39BAC4"/>
              </a:solidFill>
              <a:ea typeface="+mj-ea"/>
              <a:cs typeface="+mj-cs"/>
            </a:endParaRPr>
          </a:p>
        </p:txBody>
      </p:sp>
      <p:sp>
        <p:nvSpPr>
          <p:cNvPr id="6" name="Sous-titre 2">
            <a:extLst>
              <a:ext uri="{FF2B5EF4-FFF2-40B4-BE49-F238E27FC236}">
                <a16:creationId xmlns:a16="http://schemas.microsoft.com/office/drawing/2014/main" id="{0D8DFC8E-41F9-0D4A-B976-EAD5656FF796}"/>
              </a:ext>
            </a:extLst>
          </p:cNvPr>
          <p:cNvSpPr txBox="1">
            <a:spLocks/>
          </p:cNvSpPr>
          <p:nvPr/>
        </p:nvSpPr>
        <p:spPr>
          <a:xfrm>
            <a:off x="1372641" y="1843257"/>
            <a:ext cx="7375653" cy="398765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1600" smtClean="0">
                <a:latin typeface="TradeGothic LT" panose="02000503020000020004" pitchFamily="2" charset="0"/>
                <a:ea typeface="+mj-ea"/>
                <a:cs typeface="+mj-cs"/>
              </a:rPr>
              <a:t>What is the garment / outfit you have brought in to investigate?</a:t>
            </a:r>
          </a:p>
          <a:p>
            <a:pPr algn="l"/>
            <a:r>
              <a:rPr lang="en-GB" sz="1600" smtClean="0">
                <a:latin typeface="TradeGothic LT" panose="02000503020000020004" pitchFamily="2" charset="0"/>
              </a:rPr>
              <a:t>Garment brand: </a:t>
            </a:r>
          </a:p>
          <a:p>
            <a:pPr algn="l"/>
            <a:r>
              <a:rPr lang="en-GB" sz="1600" smtClean="0">
                <a:latin typeface="TradeGothic LT" panose="02000503020000020004" pitchFamily="2" charset="0"/>
                <a:ea typeface="+mj-ea"/>
                <a:cs typeface="+mj-cs"/>
              </a:rPr>
              <a:t>Materials used:</a:t>
            </a:r>
          </a:p>
          <a:p>
            <a:pPr algn="l"/>
            <a:r>
              <a:rPr lang="en-GB" sz="1600" smtClean="0">
                <a:latin typeface="TradeGothic LT" panose="02000503020000020004" pitchFamily="2" charset="0"/>
                <a:ea typeface="+mj-ea"/>
                <a:cs typeface="+mj-cs"/>
              </a:rPr>
              <a:t>How are the materials produced?</a:t>
            </a:r>
          </a:p>
          <a:p>
            <a:pPr algn="l"/>
            <a:r>
              <a:rPr lang="en-GB" sz="1600" smtClean="0">
                <a:latin typeface="TradeGothic LT" panose="02000503020000020004" pitchFamily="2" charset="0"/>
                <a:ea typeface="+mj-ea"/>
                <a:cs typeface="+mj-cs"/>
              </a:rPr>
              <a:t>Where was the garment / outfit made?</a:t>
            </a:r>
          </a:p>
          <a:p>
            <a:pPr algn="l"/>
            <a:r>
              <a:rPr lang="en-GB" sz="1600" smtClean="0">
                <a:latin typeface="TradeGothic LT" panose="02000503020000020004" pitchFamily="2" charset="0"/>
                <a:ea typeface="+mj-ea"/>
                <a:cs typeface="+mj-cs"/>
              </a:rPr>
              <a:t>What are the most polluted rivers in that country?  What is the pollution?</a:t>
            </a:r>
          </a:p>
          <a:p>
            <a:pPr algn="l"/>
            <a:r>
              <a:rPr lang="en-GB" sz="1600" smtClean="0">
                <a:latin typeface="TradeGothic LT" panose="02000503020000020004" pitchFamily="2" charset="0"/>
                <a:ea typeface="+mj-ea"/>
                <a:cs typeface="+mj-cs"/>
              </a:rPr>
              <a:t>How much water was used to produce your garment / outfit?</a:t>
            </a:r>
          </a:p>
          <a:p>
            <a:pPr algn="l"/>
            <a:r>
              <a:rPr lang="en-GB" sz="1600" smtClean="0">
                <a:latin typeface="TradeGothic LT" panose="02000503020000020004" pitchFamily="2" charset="0"/>
                <a:ea typeface="+mj-ea"/>
                <a:cs typeface="+mj-cs"/>
              </a:rPr>
              <a:t>If that was drinking water for one person drinking 1.8 litres of water per day, how long would that water last?</a:t>
            </a:r>
          </a:p>
          <a:p>
            <a:pPr algn="l"/>
            <a:r>
              <a:rPr lang="en-GB" sz="1600" smtClean="0">
                <a:latin typeface="TradeGothic LT" panose="02000503020000020004" pitchFamily="2" charset="0"/>
                <a:ea typeface="+mj-ea"/>
                <a:cs typeface="+mj-cs"/>
              </a:rPr>
              <a:t>What is the brand’s environmental impact track record? </a:t>
            </a:r>
          </a:p>
          <a:p>
            <a:pPr algn="l"/>
            <a:r>
              <a:rPr lang="en-GB" sz="1600" smtClean="0">
                <a:latin typeface="TradeGothic LT" panose="02000503020000020004" pitchFamily="2" charset="0"/>
                <a:ea typeface="+mj-ea"/>
                <a:cs typeface="+mj-cs"/>
              </a:rPr>
              <a:t>How far has your garment travelled before arriving in the shop? (include where material was produced and the garment made):</a:t>
            </a:r>
          </a:p>
          <a:p>
            <a:pPr algn="l"/>
            <a:r>
              <a:rPr lang="en-GB" sz="1600" smtClean="0">
                <a:latin typeface="TradeGothic LT" panose="02000503020000020004" pitchFamily="2" charset="0"/>
                <a:ea typeface="+mj-ea"/>
                <a:cs typeface="+mj-cs"/>
              </a:rPr>
              <a:t>Top tips to make garments last longer:</a:t>
            </a:r>
          </a:p>
          <a:p>
            <a:pPr algn="l"/>
            <a:r>
              <a:rPr lang="en-GB" sz="1600" smtClean="0">
                <a:latin typeface="TradeGothic LT" panose="02000503020000020004" pitchFamily="2" charset="0"/>
                <a:ea typeface="+mj-ea"/>
                <a:cs typeface="+mj-cs"/>
              </a:rPr>
              <a:t>Advice for sustainable clothing consumerism:</a:t>
            </a:r>
          </a:p>
          <a:p>
            <a:pPr algn="l"/>
            <a:endParaRPr lang="en-GB" sz="1600" smtClean="0">
              <a:latin typeface="TradeGothic LT" panose="02000503020000020004" pitchFamily="2" charset="0"/>
              <a:ea typeface="+mj-ea"/>
              <a:cs typeface="+mj-cs"/>
            </a:endParaRPr>
          </a:p>
          <a:p>
            <a:pPr algn="l"/>
            <a:endParaRPr lang="en-GB" sz="1600" smtClean="0">
              <a:latin typeface="TradeGothic LT" panose="02000503020000020004" pitchFamily="2" charset="0"/>
              <a:ea typeface="+mj-ea"/>
              <a:cs typeface="+mj-cs"/>
            </a:endParaRPr>
          </a:p>
          <a:p>
            <a:pPr algn="l"/>
            <a:endParaRPr lang="en-GB" sz="1600" smtClean="0">
              <a:latin typeface="TradeGothic LT" panose="02000503020000020004" pitchFamily="2" charset="0"/>
              <a:ea typeface="+mj-ea"/>
              <a:cs typeface="+mj-cs"/>
            </a:endParaRPr>
          </a:p>
          <a:p>
            <a:pPr algn="l"/>
            <a:endParaRPr lang="en-GB" sz="1600" smtClean="0">
              <a:latin typeface="TradeGothic LT" panose="02000503020000020004" pitchFamily="2" charset="0"/>
              <a:ea typeface="+mj-ea"/>
              <a:cs typeface="+mj-cs"/>
            </a:endParaRPr>
          </a:p>
          <a:p>
            <a:pPr algn="l"/>
            <a:endParaRPr lang="en-GB" sz="360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26249150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Screen Shot 2020-12-11 at 13.15.06.png"/>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800000">
            <a:off x="0" y="1291368"/>
            <a:ext cx="9459199" cy="6213848"/>
          </a:xfrm>
          <a:prstGeom prst="rect">
            <a:avLst/>
          </a:prstGeom>
        </p:spPr>
      </p:pic>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1967436"/>
            <a:ext cx="7772400" cy="2387600"/>
          </a:xfrm>
        </p:spPr>
        <p:txBody>
          <a:bodyPr>
            <a:normAutofit/>
          </a:bodyPr>
          <a:lstStyle/>
          <a:p>
            <a:r>
              <a:rPr lang="fr-FR" b="1">
                <a:solidFill>
                  <a:srgbClr val="FFFFFF"/>
                </a:solidFill>
                <a:latin typeface="TradeGothic LT" panose="02000503020000020004" pitchFamily="2" charset="0"/>
              </a:rPr>
              <a:t>SHARING FINDINGS</a:t>
            </a:r>
          </a:p>
        </p:txBody>
      </p:sp>
    </p:spTree>
    <p:extLst>
      <p:ext uri="{BB962C8B-B14F-4D97-AF65-F5344CB8AC3E}">
        <p14:creationId xmlns:p14="http://schemas.microsoft.com/office/powerpoint/2010/main" val="33740427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un-over-ocean.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289" y="399526"/>
            <a:ext cx="9179289" cy="6119525"/>
          </a:xfrm>
          <a:prstGeom prst="rect">
            <a:avLst/>
          </a:prstGeom>
        </p:spPr>
      </p:pic>
      <p:sp>
        <p:nvSpPr>
          <p:cNvPr id="9" name="Titre 1">
            <a:extLst>
              <a:ext uri="{FF2B5EF4-FFF2-40B4-BE49-F238E27FC236}">
                <a16:creationId xmlns:a16="http://schemas.microsoft.com/office/drawing/2014/main" id="{3E5302FB-6422-C84D-B7CE-E51F93547940}"/>
              </a:ext>
            </a:extLst>
          </p:cNvPr>
          <p:cNvSpPr>
            <a:spLocks noGrp="1"/>
          </p:cNvSpPr>
          <p:nvPr>
            <p:ph type="ctrTitle"/>
          </p:nvPr>
        </p:nvSpPr>
        <p:spPr>
          <a:xfrm>
            <a:off x="0" y="1237055"/>
            <a:ext cx="9144000" cy="2387600"/>
          </a:xfrm>
        </p:spPr>
        <p:txBody>
          <a:bodyPr>
            <a:normAutofit/>
          </a:bodyPr>
          <a:lstStyle/>
          <a:p>
            <a:r>
              <a:rPr lang="fr-FR" b="1">
                <a:solidFill>
                  <a:schemeClr val="bg1"/>
                </a:solidFill>
                <a:latin typeface="TradeGothic LT" panose="02000503020000020004" pitchFamily="2" charset="0"/>
              </a:rPr>
              <a:t>IT ALL COMES BACK TO THE OCEAN!</a:t>
            </a:r>
          </a:p>
        </p:txBody>
      </p:sp>
    </p:spTree>
    <p:extLst>
      <p:ext uri="{BB962C8B-B14F-4D97-AF65-F5344CB8AC3E}">
        <p14:creationId xmlns:p14="http://schemas.microsoft.com/office/powerpoint/2010/main" val="31229539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0" y="1143009"/>
            <a:ext cx="9143999" cy="4241791"/>
          </a:xfrm>
        </p:spPr>
        <p:txBody>
          <a:bodyPr>
            <a:noAutofit/>
          </a:bodyPr>
          <a:lstStyle/>
          <a:p>
            <a:pPr marL="342900" lvl="0" indent="-342900" algn="l">
              <a:buFont typeface="Arial" panose="020B0604020202020204" pitchFamily="34" charset="0"/>
              <a:buChar char="•"/>
            </a:pPr>
            <a:r>
              <a:rPr lang="en-GB" sz="1600" dirty="0"/>
              <a:t>Write to your favourite brand and quiz them on their ethics.</a:t>
            </a:r>
          </a:p>
          <a:p>
            <a:pPr marL="342900" lvl="0" indent="-342900" algn="l">
              <a:buFont typeface="Arial" panose="020B0604020202020204" pitchFamily="34" charset="0"/>
              <a:buChar char="•"/>
            </a:pPr>
            <a:r>
              <a:rPr lang="en-GB" sz="1600" dirty="0"/>
              <a:t>Talk to your friends and family about fashion choices and what brands or shopping practices are more sustainable. </a:t>
            </a:r>
          </a:p>
          <a:p>
            <a:pPr marL="342900" lvl="0" indent="-342900" algn="l">
              <a:buFont typeface="Arial" panose="020B0604020202020204" pitchFamily="34" charset="0"/>
              <a:buChar char="•"/>
            </a:pPr>
            <a:r>
              <a:rPr lang="en-GB" sz="1600" dirty="0"/>
              <a:t>Follow in the footsteps of poet </a:t>
            </a:r>
            <a:r>
              <a:rPr lang="en-GB" sz="1600" u="sng" dirty="0">
                <a:hlinkClick r:id="rId4"/>
              </a:rPr>
              <a:t>Michaela </a:t>
            </a:r>
            <a:r>
              <a:rPr lang="en-GB" sz="1600" u="sng" dirty="0" err="1">
                <a:hlinkClick r:id="rId4"/>
              </a:rPr>
              <a:t>Coel</a:t>
            </a:r>
            <a:r>
              <a:rPr lang="en-GB" sz="1600" dirty="0"/>
              <a:t> and make a second-hand clothes pledge</a:t>
            </a:r>
          </a:p>
          <a:p>
            <a:pPr marL="342900" lvl="0" indent="-342900" algn="l">
              <a:buFont typeface="Arial" panose="020B0604020202020204" pitchFamily="34" charset="0"/>
              <a:buChar char="•"/>
            </a:pPr>
            <a:r>
              <a:rPr lang="en-GB" sz="1600" dirty="0"/>
              <a:t>Take TRAID’s</a:t>
            </a:r>
            <a:r>
              <a:rPr lang="en-GB" sz="1600" u="sng" dirty="0">
                <a:hlinkClick r:id="rId5"/>
              </a:rPr>
              <a:t> #</a:t>
            </a:r>
            <a:r>
              <a:rPr lang="en-GB" sz="1600" u="sng" dirty="0" err="1">
                <a:hlinkClick r:id="rId5"/>
              </a:rPr>
              <a:t>Secondhandfirst</a:t>
            </a:r>
            <a:r>
              <a:rPr lang="en-GB" sz="1600" u="sng" dirty="0">
                <a:hlinkClick r:id="rId5"/>
              </a:rPr>
              <a:t> Pledge</a:t>
            </a:r>
            <a:r>
              <a:rPr lang="en-GB" sz="1600" dirty="0"/>
              <a:t> and let them know what percentage of your wardrobe you commit to sourcing second-hand, rather than buying new.  </a:t>
            </a:r>
          </a:p>
          <a:p>
            <a:pPr marL="342900" lvl="0" indent="-342900" algn="l">
              <a:buFont typeface="Arial" panose="020B0604020202020204" pitchFamily="34" charset="0"/>
              <a:buChar char="•"/>
            </a:pPr>
            <a:r>
              <a:rPr lang="en-GB" sz="1600" dirty="0"/>
              <a:t>Start a fashion revolution and run your own clothes swap or organise a make and mend event (either online or when safe to do so, in accordance with Government COVID-19 guidelines).</a:t>
            </a:r>
          </a:p>
          <a:p>
            <a:pPr marL="342900" lvl="0" indent="-342900" algn="l">
              <a:buFont typeface="Arial" panose="020B0604020202020204" pitchFamily="34" charset="0"/>
              <a:buChar char="•"/>
            </a:pPr>
            <a:r>
              <a:rPr lang="en-GB" sz="1600" u="sng" dirty="0">
                <a:hlinkClick r:id="rId6"/>
              </a:rPr>
              <a:t>Smart laundry practices</a:t>
            </a:r>
            <a:r>
              <a:rPr lang="en-GB" sz="1600" u="sng" dirty="0"/>
              <a:t>.</a:t>
            </a:r>
            <a:r>
              <a:rPr lang="en-GB" sz="1600" dirty="0"/>
              <a:t>  </a:t>
            </a:r>
          </a:p>
          <a:p>
            <a:pPr marL="342900" lvl="0" indent="-342900" algn="l">
              <a:buFont typeface="Arial" panose="020B0604020202020204" pitchFamily="34" charset="0"/>
              <a:buChar char="•"/>
            </a:pPr>
            <a:r>
              <a:rPr lang="en-GB" sz="1600" u="sng" dirty="0">
                <a:hlinkClick r:id="rId7"/>
              </a:rPr>
              <a:t>Calculate</a:t>
            </a:r>
            <a:r>
              <a:rPr lang="en-GB" sz="1600" dirty="0"/>
              <a:t> your carbon footprint.</a:t>
            </a:r>
          </a:p>
          <a:p>
            <a:pPr marL="342900" lvl="0" indent="-342900" algn="l">
              <a:buFont typeface="Arial" panose="020B0604020202020204" pitchFamily="34" charset="0"/>
              <a:buChar char="•"/>
            </a:pPr>
            <a:r>
              <a:rPr lang="en-GB" sz="1600" dirty="0"/>
              <a:t>Explore another one of our wonderful Surfers Against Sewage lessons and become a </a:t>
            </a:r>
            <a:r>
              <a:rPr lang="en-GB" sz="1600" u="sng" dirty="0">
                <a:hlinkClick r:id="rId8"/>
              </a:rPr>
              <a:t>Plastic Free </a:t>
            </a:r>
            <a:r>
              <a:rPr lang="en-GB" sz="1600" u="sng" dirty="0" smtClean="0">
                <a:hlinkClick r:id="rId8"/>
              </a:rPr>
              <a:t>School</a:t>
            </a:r>
            <a:endParaRPr lang="en-GB" sz="1600" u="sng" dirty="0" smtClean="0"/>
          </a:p>
          <a:p>
            <a:pPr marL="342900" indent="-342900" algn="l">
              <a:buFont typeface="Arial" panose="020B0604020202020204" pitchFamily="34" charset="0"/>
              <a:buChar char="•"/>
            </a:pPr>
            <a:r>
              <a:rPr lang="en-GB" sz="1600" dirty="0"/>
              <a:t>Make your voices count by signing </a:t>
            </a:r>
            <a:r>
              <a:rPr lang="en-GB" sz="1600" dirty="0">
                <a:hlinkClick r:id="rId9"/>
              </a:rPr>
              <a:t>The Ocean &amp; Climate Emergency </a:t>
            </a:r>
            <a:r>
              <a:rPr lang="en-GB" sz="1600">
                <a:hlinkClick r:id="rId9"/>
              </a:rPr>
              <a:t>Petition</a:t>
            </a:r>
            <a:r>
              <a:rPr lang="en-GB" sz="1600" smtClean="0">
                <a:hlinkClick r:id="rId9"/>
              </a:rPr>
              <a:t>.</a:t>
            </a:r>
            <a:r>
              <a:rPr lang="en-GB" sz="1600" dirty="0" smtClean="0"/>
              <a:t> </a:t>
            </a:r>
            <a:endParaRPr lang="en-GB" sz="1600" dirty="0"/>
          </a:p>
        </p:txBody>
      </p:sp>
      <p:pic>
        <p:nvPicPr>
          <p:cNvPr id="5" name="Picture 4" descr="Screen Shot 2020-11-11 at 10.34.32.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749896" y="4938329"/>
            <a:ext cx="1016108" cy="892943"/>
          </a:xfrm>
          <a:prstGeom prst="rect">
            <a:avLst/>
          </a:prstGeom>
        </p:spPr>
      </p:pic>
      <p:pic>
        <p:nvPicPr>
          <p:cNvPr id="6" name="Picture 5" descr="Screen Shot 2020-11-11 at 10.35.50.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072390" y="4938329"/>
            <a:ext cx="845172" cy="892943"/>
          </a:xfrm>
          <a:prstGeom prst="rect">
            <a:avLst/>
          </a:prstGeom>
        </p:spPr>
      </p:pic>
      <p:pic>
        <p:nvPicPr>
          <p:cNvPr id="7" name="Picture 6" descr="Screen Shot 2020-11-11 at 10.36.03.pn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244105" y="4938329"/>
            <a:ext cx="843241" cy="893909"/>
          </a:xfrm>
          <a:prstGeom prst="rect">
            <a:avLst/>
          </a:prstGeom>
        </p:spPr>
      </p:pic>
      <p:pic>
        <p:nvPicPr>
          <p:cNvPr id="8" name="Picture 7" descr="Screen Shot 2020-11-11 at 10.36.13.png"/>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440636" y="4938328"/>
            <a:ext cx="845562" cy="892943"/>
          </a:xfrm>
          <a:prstGeom prst="rect">
            <a:avLst/>
          </a:prstGeom>
        </p:spPr>
      </p:pic>
      <p:pic>
        <p:nvPicPr>
          <p:cNvPr id="9" name="Picture 8" descr="Screen Shot 2020-11-11 at 10.36.23.png"/>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648954" y="4938329"/>
            <a:ext cx="838495" cy="892943"/>
          </a:xfrm>
          <a:prstGeom prst="rect">
            <a:avLst/>
          </a:prstGeom>
        </p:spPr>
      </p:pic>
      <p:sp>
        <p:nvSpPr>
          <p:cNvPr id="10" name="Titre 1">
            <a:extLst>
              <a:ext uri="{FF2B5EF4-FFF2-40B4-BE49-F238E27FC236}">
                <a16:creationId xmlns:a16="http://schemas.microsoft.com/office/drawing/2014/main" id="{3E5302FB-6422-C84D-B7CE-E51F93547940}"/>
              </a:ext>
            </a:extLst>
          </p:cNvPr>
          <p:cNvSpPr>
            <a:spLocks noGrp="1"/>
          </p:cNvSpPr>
          <p:nvPr>
            <p:ph type="ctrTitle"/>
          </p:nvPr>
        </p:nvSpPr>
        <p:spPr>
          <a:xfrm>
            <a:off x="839184" y="0"/>
            <a:ext cx="7772400" cy="924578"/>
          </a:xfrm>
        </p:spPr>
        <p:txBody>
          <a:bodyPr>
            <a:normAutofit/>
          </a:bodyPr>
          <a:lstStyle/>
          <a:p>
            <a:r>
              <a:rPr lang="fr-FR" sz="4000" b="1">
                <a:solidFill>
                  <a:srgbClr val="006F73"/>
                </a:solidFill>
                <a:latin typeface="TradeGothic LT" panose="02000503020000020004" pitchFamily="2" charset="0"/>
              </a:rPr>
              <a:t>WHAT’S NEXT?</a:t>
            </a:r>
          </a:p>
        </p:txBody>
      </p:sp>
    </p:spTree>
    <p:extLst>
      <p:ext uri="{BB962C8B-B14F-4D97-AF65-F5344CB8AC3E}">
        <p14:creationId xmlns:p14="http://schemas.microsoft.com/office/powerpoint/2010/main" val="502080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our-ocean.pd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9502"/>
            <a:ext cx="9147774" cy="6907502"/>
          </a:xfrm>
          <a:prstGeom prst="rect">
            <a:avLst/>
          </a:prstGeom>
        </p:spPr>
      </p:pic>
      <p:sp>
        <p:nvSpPr>
          <p:cNvPr id="5" name="TextBox 4"/>
          <p:cNvSpPr txBox="1"/>
          <p:nvPr/>
        </p:nvSpPr>
        <p:spPr>
          <a:xfrm>
            <a:off x="4955948" y="6482739"/>
            <a:ext cx="4044828" cy="246221"/>
          </a:xfrm>
          <a:prstGeom prst="rect">
            <a:avLst/>
          </a:prstGeom>
          <a:noFill/>
        </p:spPr>
        <p:txBody>
          <a:bodyPr wrap="square" rtlCol="0">
            <a:spAutoFit/>
          </a:bodyPr>
          <a:lstStyle/>
          <a:p>
            <a:r>
              <a:rPr lang="en-US" sz="1000" i="1">
                <a:latin typeface="Gili Sans MT"/>
                <a:cs typeface="Gili Sans MT"/>
              </a:rPr>
              <a:t>Source:  NOAA National Oceanic and Atmospheric Administration  </a:t>
            </a:r>
          </a:p>
        </p:txBody>
      </p:sp>
    </p:spTree>
    <p:extLst>
      <p:ext uri="{BB962C8B-B14F-4D97-AF65-F5344CB8AC3E}">
        <p14:creationId xmlns:p14="http://schemas.microsoft.com/office/powerpoint/2010/main" val="1104185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0" y="1097432"/>
            <a:ext cx="8610948" cy="1655762"/>
          </a:xfrm>
        </p:spPr>
        <p:txBody>
          <a:bodyPr>
            <a:normAutofit/>
          </a:bodyPr>
          <a:lstStyle/>
          <a:p>
            <a:r>
              <a:rPr lang="en-GB" sz="3600" smtClean="0">
                <a:solidFill>
                  <a:srgbClr val="39BAC4"/>
                </a:solidFill>
                <a:ea typeface="+mj-ea"/>
                <a:cs typeface="+mj-cs"/>
              </a:rPr>
              <a:t>What’s this got to do with fashion?!</a:t>
            </a:r>
            <a:endParaRPr lang="en-GB" sz="3600">
              <a:solidFill>
                <a:srgbClr val="39BAC4"/>
              </a:solidFill>
              <a:ea typeface="+mj-ea"/>
              <a:cs typeface="+mj-cs"/>
            </a:endParaRPr>
          </a:p>
        </p:txBody>
      </p:sp>
      <p:pic>
        <p:nvPicPr>
          <p:cNvPr id="3" name="Picture 2" descr="fashion imag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34" y="1925313"/>
            <a:ext cx="4831704" cy="3219472"/>
          </a:xfrm>
          <a:prstGeom prst="rect">
            <a:avLst/>
          </a:prstGeom>
        </p:spPr>
      </p:pic>
      <p:pic>
        <p:nvPicPr>
          <p:cNvPr id="4" name="Picture 3" descr="teens-clothing.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01122" y="1925313"/>
            <a:ext cx="5853318" cy="3294368"/>
          </a:xfrm>
          <a:prstGeom prst="rect">
            <a:avLst/>
          </a:prstGeom>
        </p:spPr>
      </p:pic>
      <p:sp>
        <p:nvSpPr>
          <p:cNvPr id="5" name="TextBox 4"/>
          <p:cNvSpPr txBox="1"/>
          <p:nvPr/>
        </p:nvSpPr>
        <p:spPr>
          <a:xfrm>
            <a:off x="0" y="5144785"/>
            <a:ext cx="1393330" cy="246221"/>
          </a:xfrm>
          <a:prstGeom prst="rect">
            <a:avLst/>
          </a:prstGeom>
          <a:noFill/>
        </p:spPr>
        <p:txBody>
          <a:bodyPr wrap="none" rtlCol="0">
            <a:spAutoFit/>
          </a:bodyPr>
          <a:lstStyle/>
          <a:p>
            <a:r>
              <a:rPr lang="en-US" sz="1000" i="1">
                <a:latin typeface="TradeGothic LT" panose="02000503020000020004" pitchFamily="2" charset="0"/>
                <a:cs typeface="Gill Sans MT"/>
              </a:rPr>
              <a:t>Source: The Guardian</a:t>
            </a:r>
          </a:p>
        </p:txBody>
      </p:sp>
      <p:sp>
        <p:nvSpPr>
          <p:cNvPr id="6" name="TextBox 5"/>
          <p:cNvSpPr txBox="1"/>
          <p:nvPr/>
        </p:nvSpPr>
        <p:spPr>
          <a:xfrm>
            <a:off x="7904366" y="5219681"/>
            <a:ext cx="1148071" cy="246221"/>
          </a:xfrm>
          <a:prstGeom prst="rect">
            <a:avLst/>
          </a:prstGeom>
          <a:noFill/>
        </p:spPr>
        <p:txBody>
          <a:bodyPr wrap="none" rtlCol="0">
            <a:spAutoFit/>
          </a:bodyPr>
          <a:lstStyle/>
          <a:p>
            <a:r>
              <a:rPr lang="en-US" sz="1000" i="1">
                <a:latin typeface="TradeGothic LT" panose="02000503020000020004" pitchFamily="2" charset="0"/>
                <a:cs typeface="Gill Sans MT"/>
              </a:rPr>
              <a:t>Source: </a:t>
            </a:r>
            <a:r>
              <a:rPr lang="en-US" sz="1000" i="1" err="1">
                <a:latin typeface="TradeGothic LT" panose="02000503020000020004" pitchFamily="2" charset="0"/>
                <a:cs typeface="Gill Sans MT"/>
              </a:rPr>
              <a:t>TES.com</a:t>
            </a:r>
            <a:endParaRPr lang="en-US" sz="1000" i="1">
              <a:latin typeface="TradeGothic LT" panose="02000503020000020004" pitchFamily="2" charset="0"/>
              <a:cs typeface="Gill Sans MT"/>
            </a:endParaRPr>
          </a:p>
        </p:txBody>
      </p:sp>
    </p:spTree>
    <p:extLst>
      <p:ext uri="{BB962C8B-B14F-4D97-AF65-F5344CB8AC3E}">
        <p14:creationId xmlns:p14="http://schemas.microsoft.com/office/powerpoint/2010/main" val="18035961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Our changing climate - short clip definition of fast fash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3707" y="1418246"/>
            <a:ext cx="8559019" cy="4814448"/>
          </a:xfrm>
          <a:prstGeom prst="rect">
            <a:avLst/>
          </a:prstGeom>
        </p:spPr>
      </p:pic>
      <p:sp>
        <p:nvSpPr>
          <p:cNvPr id="3" name="TextBox 2"/>
          <p:cNvSpPr txBox="1"/>
          <p:nvPr/>
        </p:nvSpPr>
        <p:spPr>
          <a:xfrm>
            <a:off x="303707" y="6352223"/>
            <a:ext cx="1867819" cy="246221"/>
          </a:xfrm>
          <a:prstGeom prst="rect">
            <a:avLst/>
          </a:prstGeom>
          <a:noFill/>
        </p:spPr>
        <p:txBody>
          <a:bodyPr wrap="none" rtlCol="0">
            <a:spAutoFit/>
          </a:bodyPr>
          <a:lstStyle/>
          <a:p>
            <a:r>
              <a:rPr lang="en-US" sz="1000" i="1">
                <a:latin typeface="TradeGothic LT" panose="02000503020000020004" pitchFamily="2" charset="0"/>
                <a:cs typeface="Gili Sans MT"/>
              </a:rPr>
              <a:t>Source: Our Changing Climate</a:t>
            </a:r>
          </a:p>
        </p:txBody>
      </p:sp>
      <p:sp>
        <p:nvSpPr>
          <p:cNvPr id="4"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046366" y="366505"/>
            <a:ext cx="6858000" cy="774380"/>
          </a:xfrm>
        </p:spPr>
        <p:txBody>
          <a:bodyPr>
            <a:normAutofit/>
          </a:bodyPr>
          <a:lstStyle/>
          <a:p>
            <a:r>
              <a:rPr lang="fr-FR" sz="3600">
                <a:solidFill>
                  <a:srgbClr val="39BAC4"/>
                </a:solidFill>
                <a:ea typeface="+mj-ea"/>
                <a:cs typeface="+mj-cs"/>
              </a:rPr>
              <a:t>FAST FASHION</a:t>
            </a:r>
          </a:p>
        </p:txBody>
      </p:sp>
      <p:sp>
        <p:nvSpPr>
          <p:cNvPr id="5" name="Sous-titre 2">
            <a:extLst>
              <a:ext uri="{FF2B5EF4-FFF2-40B4-BE49-F238E27FC236}">
                <a16:creationId xmlns:a16="http://schemas.microsoft.com/office/drawing/2014/main" id="{0D8DFC8E-41F9-0D4A-B976-EAD5656FF796}"/>
              </a:ext>
            </a:extLst>
          </p:cNvPr>
          <p:cNvSpPr txBox="1">
            <a:spLocks/>
          </p:cNvSpPr>
          <p:nvPr/>
        </p:nvSpPr>
        <p:spPr>
          <a:xfrm>
            <a:off x="825236" y="945602"/>
            <a:ext cx="7663960" cy="7743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000" smtClean="0">
                <a:solidFill>
                  <a:srgbClr val="39BAC4"/>
                </a:solidFill>
                <a:latin typeface="TradeGothic LT" panose="02000503020000020004" pitchFamily="2" charset="0"/>
                <a:ea typeface="+mj-ea"/>
                <a:cs typeface="+mj-cs"/>
              </a:rPr>
              <a:t>Many shops have up to 24 ‘seasons’ a year </a:t>
            </a:r>
            <a:endParaRPr lang="en-GB" sz="200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48016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6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345122" y="1635135"/>
            <a:ext cx="8497975" cy="1732555"/>
          </a:xfrm>
        </p:spPr>
        <p:txBody>
          <a:bodyPr>
            <a:noAutofit/>
          </a:bodyPr>
          <a:lstStyle/>
          <a:p>
            <a:r>
              <a:rPr lang="fr-FR" sz="3600" b="1">
                <a:solidFill>
                  <a:srgbClr val="006F73"/>
                </a:solidFill>
                <a:latin typeface="TradeGothic LT" panose="02000503020000020004" pitchFamily="2" charset="0"/>
              </a:rPr>
              <a:t>HOW ARE OUR OCEANS AND WATERWAYS IMPACTED BY THE FASHION INDUSTRY?</a:t>
            </a: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143000" y="3864348"/>
            <a:ext cx="6858000" cy="1655762"/>
          </a:xfrm>
        </p:spPr>
        <p:txBody>
          <a:bodyPr>
            <a:normAutofit/>
          </a:bodyPr>
          <a:lstStyle/>
          <a:p>
            <a:r>
              <a:rPr lang="en-GB" sz="3600" smtClean="0">
                <a:solidFill>
                  <a:srgbClr val="39BAC4"/>
                </a:solidFill>
                <a:ea typeface="+mj-ea"/>
                <a:cs typeface="+mj-cs"/>
              </a:rPr>
              <a:t>Discuss your ideas with a partner</a:t>
            </a:r>
            <a:endParaRPr lang="en-GB" sz="3600">
              <a:solidFill>
                <a:srgbClr val="39BAC4"/>
              </a:solidFill>
              <a:ea typeface="+mj-ea"/>
              <a:cs typeface="+mj-cs"/>
            </a:endParaRPr>
          </a:p>
        </p:txBody>
      </p:sp>
    </p:spTree>
    <p:extLst>
      <p:ext uri="{BB962C8B-B14F-4D97-AF65-F5344CB8AC3E}">
        <p14:creationId xmlns:p14="http://schemas.microsoft.com/office/powerpoint/2010/main" val="2337338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Sous-titre 2">
            <a:extLst>
              <a:ext uri="{FF2B5EF4-FFF2-40B4-BE49-F238E27FC236}">
                <a16:creationId xmlns:a16="http://schemas.microsoft.com/office/drawing/2014/main" id="{0D8DFC8E-41F9-0D4A-B976-EAD5656FF796}"/>
              </a:ext>
            </a:extLst>
          </p:cNvPr>
          <p:cNvSpPr txBox="1">
            <a:spLocks/>
          </p:cNvSpPr>
          <p:nvPr/>
        </p:nvSpPr>
        <p:spPr>
          <a:xfrm>
            <a:off x="248488" y="3492852"/>
            <a:ext cx="4489386" cy="19008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smtClean="0">
                <a:solidFill>
                  <a:srgbClr val="39BAC4"/>
                </a:solidFill>
                <a:latin typeface="TradeGothic LT" panose="02000503020000020004" pitchFamily="2" charset="0"/>
              </a:rPr>
              <a:t>Carbon emissions</a:t>
            </a:r>
          </a:p>
          <a:p>
            <a:r>
              <a:rPr lang="en-GB" sz="3600" smtClean="0">
                <a:solidFill>
                  <a:srgbClr val="39BAC4"/>
                </a:solidFill>
                <a:latin typeface="TradeGothic LT" panose="02000503020000020004" pitchFamily="2" charset="0"/>
                <a:ea typeface="+mj-ea"/>
                <a:cs typeface="+mj-cs"/>
              </a:rPr>
              <a:t>Chemicals used</a:t>
            </a:r>
            <a:endParaRPr lang="en-GB" sz="3600">
              <a:solidFill>
                <a:srgbClr val="39BAC4"/>
              </a:solidFill>
              <a:latin typeface="TradeGothic LT" panose="02000503020000020004" pitchFamily="2" charset="0"/>
              <a:ea typeface="+mj-ea"/>
              <a:cs typeface="+mj-cs"/>
            </a:endParaRPr>
          </a:p>
        </p:txBody>
      </p:sp>
      <p:sp>
        <p:nvSpPr>
          <p:cNvPr id="6" name="Sous-titre 2">
            <a:extLst>
              <a:ext uri="{FF2B5EF4-FFF2-40B4-BE49-F238E27FC236}">
                <a16:creationId xmlns:a16="http://schemas.microsoft.com/office/drawing/2014/main" id="{0D8DFC8E-41F9-0D4A-B976-EAD5656FF796}"/>
              </a:ext>
            </a:extLst>
          </p:cNvPr>
          <p:cNvSpPr txBox="1">
            <a:spLocks/>
          </p:cNvSpPr>
          <p:nvPr/>
        </p:nvSpPr>
        <p:spPr>
          <a:xfrm>
            <a:off x="4583217" y="3492852"/>
            <a:ext cx="4362338" cy="19008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smtClean="0">
                <a:solidFill>
                  <a:srgbClr val="39BAC4"/>
                </a:solidFill>
                <a:latin typeface="TradeGothic LT" panose="02000503020000020004" pitchFamily="2" charset="0"/>
                <a:ea typeface="+mj-ea"/>
                <a:cs typeface="+mj-cs"/>
              </a:rPr>
              <a:t>Water use</a:t>
            </a:r>
          </a:p>
          <a:p>
            <a:r>
              <a:rPr lang="en-GB" sz="3600" smtClean="0">
                <a:solidFill>
                  <a:srgbClr val="39BAC4"/>
                </a:solidFill>
                <a:latin typeface="TradeGothic LT" panose="02000503020000020004" pitchFamily="2" charset="0"/>
                <a:ea typeface="+mj-ea"/>
                <a:cs typeface="+mj-cs"/>
              </a:rPr>
              <a:t>Water pollution</a:t>
            </a:r>
            <a:endParaRPr lang="en-GB" sz="3600">
              <a:solidFill>
                <a:srgbClr val="39BAC4"/>
              </a:solidFill>
              <a:latin typeface="TradeGothic LT" panose="02000503020000020004" pitchFamily="2" charset="0"/>
              <a:ea typeface="+mj-ea"/>
              <a:cs typeface="+mj-cs"/>
            </a:endParaRPr>
          </a:p>
        </p:txBody>
      </p:sp>
      <p:sp>
        <p:nvSpPr>
          <p:cNvPr id="7" name="Titre 1">
            <a:extLst>
              <a:ext uri="{FF2B5EF4-FFF2-40B4-BE49-F238E27FC236}">
                <a16:creationId xmlns:a16="http://schemas.microsoft.com/office/drawing/2014/main" id="{3E5302FB-6422-C84D-B7CE-E51F93547940}"/>
              </a:ext>
            </a:extLst>
          </p:cNvPr>
          <p:cNvSpPr>
            <a:spLocks noGrp="1"/>
          </p:cNvSpPr>
          <p:nvPr>
            <p:ph type="ctrTitle"/>
          </p:nvPr>
        </p:nvSpPr>
        <p:spPr>
          <a:xfrm>
            <a:off x="345122" y="1635135"/>
            <a:ext cx="8497975" cy="1732555"/>
          </a:xfrm>
        </p:spPr>
        <p:txBody>
          <a:bodyPr>
            <a:noAutofit/>
          </a:bodyPr>
          <a:lstStyle/>
          <a:p>
            <a:r>
              <a:rPr lang="fr-FR" sz="3600" b="1">
                <a:solidFill>
                  <a:srgbClr val="006F73"/>
                </a:solidFill>
                <a:latin typeface="TradeGothic LT" panose="02000503020000020004" pitchFamily="2" charset="0"/>
              </a:rPr>
              <a:t>HOW ARE OUR OCEANS AND WATERWAYS IMPACTED BY THE FASHION INDUSTRY?</a:t>
            </a:r>
          </a:p>
        </p:txBody>
      </p:sp>
    </p:spTree>
    <p:extLst>
      <p:ext uri="{BB962C8B-B14F-4D97-AF65-F5344CB8AC3E}">
        <p14:creationId xmlns:p14="http://schemas.microsoft.com/office/powerpoint/2010/main" val="11747777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Screen Shot 2020-11-11 at 17.24.46.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99727" y="2167501"/>
            <a:ext cx="7427019" cy="4426419"/>
          </a:xfrm>
          <a:prstGeom prst="rect">
            <a:avLst/>
          </a:prstGeom>
        </p:spPr>
      </p:pic>
      <p:sp>
        <p:nvSpPr>
          <p:cNvPr id="5" name="Titre 1">
            <a:extLst>
              <a:ext uri="{FF2B5EF4-FFF2-40B4-BE49-F238E27FC236}">
                <a16:creationId xmlns:a16="http://schemas.microsoft.com/office/drawing/2014/main" id="{3E5302FB-6422-C84D-B7CE-E51F93547940}"/>
              </a:ext>
            </a:extLst>
          </p:cNvPr>
          <p:cNvSpPr>
            <a:spLocks noGrp="1"/>
          </p:cNvSpPr>
          <p:nvPr>
            <p:ph type="ctrTitle"/>
          </p:nvPr>
        </p:nvSpPr>
        <p:spPr>
          <a:xfrm>
            <a:off x="331317" y="777219"/>
            <a:ext cx="8458200" cy="1279836"/>
          </a:xfrm>
        </p:spPr>
        <p:txBody>
          <a:bodyPr>
            <a:normAutofit/>
          </a:bodyPr>
          <a:lstStyle/>
          <a:p>
            <a:r>
              <a:rPr lang="en-GB" sz="3200" b="1">
                <a:solidFill>
                  <a:srgbClr val="006F73"/>
                </a:solidFill>
                <a:latin typeface="TradeGothic LT" panose="02000503020000020004" pitchFamily="2" charset="0"/>
              </a:rPr>
              <a:t>WHERE DO YOU THINK MOST HIGH STREET CLOTHES ARE MADE</a:t>
            </a:r>
            <a:r>
              <a:rPr lang="fr-FR" sz="3200" b="1">
                <a:solidFill>
                  <a:srgbClr val="006F73"/>
                </a:solidFill>
                <a:latin typeface="TradeGothic LT" panose="02000503020000020004" pitchFamily="2" charset="0"/>
              </a:rPr>
              <a:t>?</a:t>
            </a:r>
          </a:p>
        </p:txBody>
      </p:sp>
    </p:spTree>
    <p:extLst>
      <p:ext uri="{BB962C8B-B14F-4D97-AF65-F5344CB8AC3E}">
        <p14:creationId xmlns:p14="http://schemas.microsoft.com/office/powerpoint/2010/main" val="38265056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449411" y="5622636"/>
            <a:ext cx="8427119" cy="1655762"/>
          </a:xfrm>
        </p:spPr>
        <p:txBody>
          <a:bodyPr>
            <a:normAutofit/>
          </a:bodyPr>
          <a:lstStyle/>
          <a:p>
            <a:r>
              <a:rPr lang="en-GB" sz="2800">
                <a:solidFill>
                  <a:srgbClr val="39BAC4"/>
                </a:solidFill>
              </a:rPr>
              <a:t>WHY DO YOU THINK CLOTHES ARE MADE THERE? </a:t>
            </a:r>
            <a:endParaRPr lang="fr-FR" sz="2800">
              <a:solidFill>
                <a:srgbClr val="39BAC4"/>
              </a:solidFill>
            </a:endParaRPr>
          </a:p>
          <a:p>
            <a:endParaRPr lang="fr-FR" sz="3600">
              <a:solidFill>
                <a:srgbClr val="39BAC4"/>
              </a:solidFill>
              <a:ea typeface="+mj-ea"/>
              <a:cs typeface="+mj-cs"/>
            </a:endParaRPr>
          </a:p>
        </p:txBody>
      </p:sp>
      <p:sp>
        <p:nvSpPr>
          <p:cNvPr id="4" name="TextBox 3"/>
          <p:cNvSpPr txBox="1"/>
          <p:nvPr/>
        </p:nvSpPr>
        <p:spPr>
          <a:xfrm>
            <a:off x="6989394" y="4061363"/>
            <a:ext cx="1515158" cy="1323439"/>
          </a:xfrm>
          <a:prstGeom prst="rect">
            <a:avLst/>
          </a:prstGeom>
          <a:noFill/>
        </p:spPr>
        <p:txBody>
          <a:bodyPr wrap="none" rtlCol="0">
            <a:spAutoFit/>
          </a:bodyPr>
          <a:lstStyle/>
          <a:p>
            <a:pPr algn="ctr"/>
            <a:r>
              <a:rPr lang="en-GB" sz="2000" smtClean="0">
                <a:solidFill>
                  <a:srgbClr val="39BAC4"/>
                </a:solidFill>
                <a:latin typeface="TradeGothic LT" panose="02000503020000020004" pitchFamily="2" charset="0"/>
                <a:cs typeface="Gili Sans MT"/>
              </a:rPr>
              <a:t>Indonesia</a:t>
            </a:r>
          </a:p>
          <a:p>
            <a:pPr algn="ctr"/>
            <a:r>
              <a:rPr lang="en-GB" sz="2000" smtClean="0">
                <a:solidFill>
                  <a:srgbClr val="39BAC4"/>
                </a:solidFill>
                <a:latin typeface="TradeGothic LT" panose="02000503020000020004" pitchFamily="2" charset="0"/>
                <a:cs typeface="Gili Sans MT"/>
              </a:rPr>
              <a:t>Sri Lanka</a:t>
            </a:r>
          </a:p>
          <a:p>
            <a:pPr algn="ctr"/>
            <a:r>
              <a:rPr lang="en-GB" sz="2000" smtClean="0">
                <a:solidFill>
                  <a:srgbClr val="39BAC4"/>
                </a:solidFill>
                <a:latin typeface="TradeGothic LT" panose="02000503020000020004" pitchFamily="2" charset="0"/>
                <a:cs typeface="Gili Sans MT"/>
              </a:rPr>
              <a:t>Philippines </a:t>
            </a:r>
          </a:p>
          <a:p>
            <a:pPr algn="ctr"/>
            <a:r>
              <a:rPr lang="en-GB" sz="2000" smtClean="0">
                <a:solidFill>
                  <a:srgbClr val="39BAC4"/>
                </a:solidFill>
                <a:latin typeface="TradeGothic LT" panose="02000503020000020004" pitchFamily="2" charset="0"/>
                <a:cs typeface="Gili Sans MT"/>
              </a:rPr>
              <a:t>Ethiopia</a:t>
            </a:r>
            <a:endParaRPr lang="en-GB" sz="2000">
              <a:solidFill>
                <a:srgbClr val="39BAC4"/>
              </a:solidFill>
              <a:latin typeface="TradeGothic LT" panose="02000503020000020004" pitchFamily="2" charset="0"/>
              <a:cs typeface="Gili Sans MT"/>
            </a:endParaRPr>
          </a:p>
        </p:txBody>
      </p:sp>
      <p:pic>
        <p:nvPicPr>
          <p:cNvPr id="5" name="Picture 4" descr="livefairethical sweatshop-worker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7000" y="1527075"/>
            <a:ext cx="4867545" cy="2814050"/>
          </a:xfrm>
          <a:prstGeom prst="rect">
            <a:avLst/>
          </a:prstGeom>
        </p:spPr>
      </p:pic>
      <p:pic>
        <p:nvPicPr>
          <p:cNvPr id="6" name="Picture 5" descr="Screen Shot 2020-11-12 at 13.56.10.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094808" y="1621082"/>
            <a:ext cx="3781722" cy="2440281"/>
          </a:xfrm>
          <a:prstGeom prst="rect">
            <a:avLst/>
          </a:prstGeom>
        </p:spPr>
      </p:pic>
      <p:sp>
        <p:nvSpPr>
          <p:cNvPr id="7" name="TextBox 6"/>
          <p:cNvSpPr txBox="1"/>
          <p:nvPr/>
        </p:nvSpPr>
        <p:spPr>
          <a:xfrm>
            <a:off x="5340412" y="4068771"/>
            <a:ext cx="1539454" cy="1323439"/>
          </a:xfrm>
          <a:prstGeom prst="rect">
            <a:avLst/>
          </a:prstGeom>
          <a:noFill/>
        </p:spPr>
        <p:txBody>
          <a:bodyPr wrap="none" rtlCol="0">
            <a:spAutoFit/>
          </a:bodyPr>
          <a:lstStyle/>
          <a:p>
            <a:pPr algn="ctr"/>
            <a:r>
              <a:rPr lang="en-GB" sz="2000" smtClean="0">
                <a:solidFill>
                  <a:srgbClr val="39BAC4"/>
                </a:solidFill>
                <a:latin typeface="TradeGothic LT" panose="02000503020000020004" pitchFamily="2" charset="0"/>
                <a:cs typeface="Gili Sans MT"/>
              </a:rPr>
              <a:t>Bangladesh</a:t>
            </a:r>
          </a:p>
          <a:p>
            <a:pPr algn="ctr"/>
            <a:r>
              <a:rPr lang="en-GB" sz="2000" smtClean="0">
                <a:solidFill>
                  <a:srgbClr val="39BAC4"/>
                </a:solidFill>
                <a:latin typeface="TradeGothic LT" panose="02000503020000020004" pitchFamily="2" charset="0"/>
                <a:cs typeface="Gili Sans MT"/>
              </a:rPr>
              <a:t>India</a:t>
            </a:r>
          </a:p>
          <a:p>
            <a:pPr algn="ctr"/>
            <a:r>
              <a:rPr lang="en-GB" sz="2000" smtClean="0">
                <a:solidFill>
                  <a:srgbClr val="39BAC4"/>
                </a:solidFill>
                <a:latin typeface="TradeGothic LT" panose="02000503020000020004" pitchFamily="2" charset="0"/>
                <a:cs typeface="Gili Sans MT"/>
              </a:rPr>
              <a:t>China</a:t>
            </a:r>
          </a:p>
          <a:p>
            <a:pPr algn="ctr"/>
            <a:r>
              <a:rPr lang="en-GB" sz="2000" smtClean="0">
                <a:solidFill>
                  <a:srgbClr val="39BAC4"/>
                </a:solidFill>
                <a:latin typeface="TradeGothic LT" panose="02000503020000020004" pitchFamily="2" charset="0"/>
                <a:cs typeface="Gili Sans MT"/>
              </a:rPr>
              <a:t>Vietnam</a:t>
            </a:r>
            <a:endParaRPr lang="en-GB" sz="2000">
              <a:solidFill>
                <a:srgbClr val="39BAC4"/>
              </a:solidFill>
              <a:latin typeface="TradeGothic LT" panose="02000503020000020004" pitchFamily="2" charset="0"/>
              <a:cs typeface="Gili Sans MT"/>
            </a:endParaRPr>
          </a:p>
        </p:txBody>
      </p:sp>
    </p:spTree>
    <p:extLst>
      <p:ext uri="{BB962C8B-B14F-4D97-AF65-F5344CB8AC3E}">
        <p14:creationId xmlns:p14="http://schemas.microsoft.com/office/powerpoint/2010/main" val="334449124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hèm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2304</TotalTime>
  <Words>2639</Words>
  <Application>Microsoft Office PowerPoint</Application>
  <PresentationFormat>On-screen Show (4:3)</PresentationFormat>
  <Paragraphs>242</Paragraphs>
  <Slides>24</Slides>
  <Notes>24</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Calibri Light</vt:lpstr>
      <vt:lpstr>Gili Sans MT</vt:lpstr>
      <vt:lpstr>Gill Sans MT</vt:lpstr>
      <vt:lpstr>TradeGothic LT</vt:lpstr>
      <vt:lpstr>Thème Office</vt:lpstr>
      <vt:lpstr>FASHION VICTIMS</vt:lpstr>
      <vt:lpstr>LET’S START WITH THE OCEAN… </vt:lpstr>
      <vt:lpstr>PowerPoint Presentation</vt:lpstr>
      <vt:lpstr>PowerPoint Presentation</vt:lpstr>
      <vt:lpstr>PowerPoint Presentation</vt:lpstr>
      <vt:lpstr>HOW ARE OUR OCEANS AND WATERWAYS IMPACTED BY THE FASHION INDUSTRY?</vt:lpstr>
      <vt:lpstr>HOW ARE OUR OCEANS AND WATERWAYS IMPACTED BY THE FASHION INDUSTRY?</vt:lpstr>
      <vt:lpstr>WHERE DO YOU THINK MOST HIGH STREET CLOTHES ARE MADE?</vt:lpstr>
      <vt:lpstr>PowerPoint Presentation</vt:lpstr>
      <vt:lpstr>CARBON EMISSIONS</vt:lpstr>
      <vt:lpstr>HOW MUCH WATER IS USED?</vt:lpstr>
      <vt:lpstr>HOW MUCH WATER IS USED?</vt:lpstr>
      <vt:lpstr>PowerPoint Presentation</vt:lpstr>
      <vt:lpstr>FASHION IS CHANGING OUR PLANET’S PHYSICAL LANDSCAPES</vt:lpstr>
      <vt:lpstr>WHAT ABOUT THE CHEMICALS USED?</vt:lpstr>
      <vt:lpstr>WATER POLLUTION</vt:lpstr>
      <vt:lpstr>PowerPoint Presentation</vt:lpstr>
      <vt:lpstr>PowerPoint Presentation</vt:lpstr>
      <vt:lpstr>SO WHAT MATERIALS  SHOULD WE BUY?</vt:lpstr>
      <vt:lpstr>CLOTHING ENVIRONMENTAL IMPACT REPORT</vt:lpstr>
      <vt:lpstr>CLOTHING ENVIRONMENTAL  IMPACT REPORT GUIDANCE</vt:lpstr>
      <vt:lpstr>SHARING FINDINGS</vt:lpstr>
      <vt:lpstr>IT ALL COMES BACK TO THE OCEAN!</vt:lpstr>
      <vt:lpstr>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Caroline Dalcq</dc:creator>
  <cp:lastModifiedBy>Emily van de Geer</cp:lastModifiedBy>
  <cp:revision>94</cp:revision>
  <dcterms:created xsi:type="dcterms:W3CDTF">2019-03-21T13:11:41Z</dcterms:created>
  <dcterms:modified xsi:type="dcterms:W3CDTF">2021-02-03T11:22:33Z</dcterms:modified>
</cp:coreProperties>
</file>