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notesMasterIdLst>
    <p:notesMasterId r:id="rId26"/>
  </p:notesMasterIdLst>
  <p:sldIdLst>
    <p:sldId id="260" r:id="rId2"/>
    <p:sldId id="258" r:id="rId3"/>
    <p:sldId id="266" r:id="rId4"/>
    <p:sldId id="267" r:id="rId5"/>
    <p:sldId id="294" r:id="rId6"/>
    <p:sldId id="295" r:id="rId7"/>
    <p:sldId id="296" r:id="rId8"/>
    <p:sldId id="297" r:id="rId9"/>
    <p:sldId id="298" r:id="rId10"/>
    <p:sldId id="269" r:id="rId11"/>
    <p:sldId id="299" r:id="rId12"/>
    <p:sldId id="301" r:id="rId13"/>
    <p:sldId id="282" r:id="rId14"/>
    <p:sldId id="283" r:id="rId15"/>
    <p:sldId id="276" r:id="rId16"/>
    <p:sldId id="277" r:id="rId17"/>
    <p:sldId id="287" r:id="rId18"/>
    <p:sldId id="278" r:id="rId19"/>
    <p:sldId id="288" r:id="rId20"/>
    <p:sldId id="289" r:id="rId21"/>
    <p:sldId id="292" r:id="rId22"/>
    <p:sldId id="290" r:id="rId23"/>
    <p:sldId id="293" r:id="rId24"/>
    <p:sldId id="303" r:id="rId2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chel Mepsted" initials="RM" lastIdx="2" clrIdx="0">
    <p:extLst>
      <p:ext uri="{19B8F6BF-5375-455C-9EA6-DF929625EA0E}">
        <p15:presenceInfo xmlns:p15="http://schemas.microsoft.com/office/powerpoint/2012/main" userId="d8dfcf89a87311d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55BE"/>
    <a:srgbClr val="92D1D5"/>
    <a:srgbClr val="39BAC4"/>
    <a:srgbClr val="006F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213" autoAdjust="0"/>
    <p:restoredTop sz="61361" autoAdjust="0"/>
  </p:normalViewPr>
  <p:slideViewPr>
    <p:cSldViewPr snapToGrid="0" snapToObjects="1">
      <p:cViewPr varScale="1">
        <p:scale>
          <a:sx n="54" d="100"/>
          <a:sy n="54" d="100"/>
        </p:scale>
        <p:origin x="1733"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C5BFB9-FF42-2641-82F6-74AE8E2FFEA2}" type="datetimeFigureOut">
              <a:rPr lang="fr-FR" smtClean="0"/>
              <a:t>03/02/2021</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fr-FR"/>
              <a:t>Modifier les styles du texte du masque
Deuxième niveau
Troisième niveau
Quatrième niveau
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46414-1F73-884F-9EF8-53576E664818}" type="slidenum">
              <a:rPr lang="fr-FR" smtClean="0"/>
              <a:t>‹#›</a:t>
            </a:fld>
            <a:endParaRPr lang="fr-FR"/>
          </a:p>
        </p:txBody>
      </p:sp>
    </p:spTree>
    <p:extLst>
      <p:ext uri="{BB962C8B-B14F-4D97-AF65-F5344CB8AC3E}">
        <p14:creationId xmlns:p14="http://schemas.microsoft.com/office/powerpoint/2010/main" val="402248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bpazvRVh4y0"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qAkhuETYn5U"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Explain to the pupils that you’ll start with an informal knowledge harvest. This isn’t a test, it’s just to get an idea of how much the class already knows. It’s really important to create a safe space for this lesson where pupils are respected, feel comfortable to be open and honest and are kind to each other. The topic you are introducing might be very upsetting for some pupils: climate change is a frightening challenge we face, so it’s important that pupils feel comfortable to ask questions, express themselves in the lesson and feel supported. </a:t>
            </a:r>
            <a:endParaRPr lang="en-GB" sz="1200" kern="1200" dirty="0" smtClean="0">
              <a:solidFill>
                <a:schemeClr val="tx1"/>
              </a:solidFill>
              <a:effectLst/>
              <a:latin typeface="TradeGothic LT" panose="02000503020000020004" pitchFamily="2" charset="0"/>
              <a:ea typeface="+mn-ea"/>
              <a:cs typeface="+mn-cs"/>
            </a:endParaRPr>
          </a:p>
          <a:p>
            <a:endParaRPr lang="en-GB" sz="1200" kern="1200" dirty="0" smtClean="0">
              <a:solidFill>
                <a:schemeClr val="tx1"/>
              </a:solidFill>
              <a:effectLst/>
              <a:latin typeface="TradeGothic LT" panose="02000503020000020004" pitchFamily="2"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https://www.nrdc.org/stories/your-guide-talking-kids-all-ages-about-climate-change (copy</a:t>
            </a:r>
            <a:r>
              <a:rPr lang="en-GB" sz="1200" kern="1200" baseline="0" dirty="0" smtClean="0">
                <a:solidFill>
                  <a:schemeClr val="tx1"/>
                </a:solidFill>
                <a:effectLst/>
                <a:latin typeface="+mn-lt"/>
                <a:ea typeface="+mn-ea"/>
                <a:cs typeface="+mn-cs"/>
              </a:rPr>
              <a:t> and paste this link)</a:t>
            </a:r>
          </a:p>
          <a:p>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TradeGothic LT" panose="02000503020000020004" pitchFamily="2" charset="0"/>
                <a:ea typeface="+mn-ea"/>
                <a:cs typeface="+mn-cs"/>
                <a:hlinkClick r:id="rId3"/>
              </a:rPr>
              <a:t>https://www.youtube.com/watch?v=bpazvRVh4y0</a:t>
            </a:r>
            <a:r>
              <a:rPr lang="en-GB" sz="1200" kern="1200" dirty="0">
                <a:solidFill>
                  <a:schemeClr val="tx1"/>
                </a:solidFill>
                <a:effectLst/>
                <a:latin typeface="TradeGothic LT" panose="02000503020000020004" pitchFamily="2" charset="0"/>
                <a:ea typeface="+mn-ea"/>
                <a:cs typeface="+mn-cs"/>
              </a:rPr>
              <a:t>. </a:t>
            </a:r>
            <a:r>
              <a:rPr lang="en-GB" sz="1200" kern="1200" dirty="0" smtClean="0">
                <a:solidFill>
                  <a:schemeClr val="tx1"/>
                </a:solidFill>
                <a:effectLst/>
                <a:latin typeface="TradeGothic LT" panose="02000503020000020004" pitchFamily="2" charset="0"/>
                <a:ea typeface="+mn-ea"/>
                <a:cs typeface="+mn-cs"/>
              </a:rPr>
              <a:t>(copy and paste this link)</a:t>
            </a:r>
            <a:endParaRPr lang="en-GB" sz="1200" kern="1200" dirty="0">
              <a:solidFill>
                <a:schemeClr val="tx1"/>
              </a:solidFill>
              <a:effectLst/>
              <a:latin typeface="TradeGothic LT" panose="02000503020000020004" pitchFamily="2"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TradeGothic LT" panose="02000503020000020004" pitchFamily="2" charset="0"/>
                <a:ea typeface="+mn-ea"/>
                <a:cs typeface="+mn-cs"/>
              </a:rPr>
              <a:t>This video shows pupils about carbon dioxide emissions and what creates carbon dioxide. The video should play automatically as you click forward through the slideshow – 3 minute video on carbon dioxide emissions. </a:t>
            </a: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10</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TradeGothic LT" panose="02000503020000020004" pitchFamily="2" charset="0"/>
                <a:ea typeface="+mn-ea"/>
                <a:cs typeface="+mn-cs"/>
              </a:rPr>
              <a:t>Hand out worksheets. Pupils write down ways in which we create carbon emissions in our everyday lives. Please be very clear that this is a non-judgemental exercise. We all create carbon emissions – the idea of this exercise is not to vilify anyone. The point of this exercise is for us all to be more aware of how our everyday lives are usually heavily reliant on fossil fuels and create carbon emissions. </a:t>
            </a: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11</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Spend a few minutes with pupils sharing some of the ways we create carbon dioxide emissions in our everyday lives. Not all pupils will want to share their ideas: that’s fine. This exercise might be a bit of a shock to the class, learning that they are unwittingly contributing to climate change with their everyday lives. It’s really important to be supportive at this moment. Explain that it’s important to audit – look at our current practices – before we can think about how we can change our behaviour to lessen our environmental impact. </a:t>
            </a:r>
          </a:p>
          <a:p>
            <a:endParaRPr lang="fr-FR" dirty="0">
              <a:latin typeface="TradeGothic LT" panose="02000503020000020004" pitchFamily="2" charset="0"/>
            </a:endParaRPr>
          </a:p>
          <a:p>
            <a:r>
              <a:rPr lang="en-GB" sz="1200" kern="1200" dirty="0" smtClean="0">
                <a:solidFill>
                  <a:schemeClr val="tx1"/>
                </a:solidFill>
                <a:effectLst/>
                <a:latin typeface="+mn-lt"/>
                <a:ea typeface="+mn-ea"/>
                <a:cs typeface="+mn-cs"/>
              </a:rPr>
              <a:t>https://www.nrdc.org/stories/your-guide-talking-kids-all-ages-about-climate-change (copy</a:t>
            </a:r>
            <a:r>
              <a:rPr lang="en-GB" sz="1200" kern="1200" baseline="0" dirty="0" smtClean="0">
                <a:solidFill>
                  <a:schemeClr val="tx1"/>
                </a:solidFill>
                <a:effectLst/>
                <a:latin typeface="+mn-lt"/>
                <a:ea typeface="+mn-ea"/>
                <a:cs typeface="+mn-cs"/>
              </a:rPr>
              <a:t> and paste this link)</a:t>
            </a:r>
          </a:p>
          <a:p>
            <a:endParaRPr lang="en-GB" noProof="0"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12</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The ocean plays three main roles in climate regulation. There are other roles it plays, but these are the main roles for the focus of this lesson, for simplicity:</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storing carbon dioxide</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storing solar radiation</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distributing heat and moisture around the globe (wind and currents, rain).</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endParaRPr lang="fr-FR" dirty="0">
              <a:latin typeface="TradeGothic LT" panose="02000503020000020004" pitchFamily="2" charset="0"/>
            </a:endParaRPr>
          </a:p>
          <a:p>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13</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Increased carbon dioxide from human activities causes: rising seawater temperature, ocean acidification, </a:t>
            </a:r>
            <a:r>
              <a:rPr lang="en-GB" sz="1200" kern="1200" dirty="0" err="1">
                <a:solidFill>
                  <a:schemeClr val="tx1"/>
                </a:solidFill>
                <a:effectLst/>
                <a:latin typeface="TradeGothic LT" panose="02000503020000020004" pitchFamily="2" charset="0"/>
                <a:ea typeface="+mn-ea"/>
                <a:cs typeface="+mn-cs"/>
              </a:rPr>
              <a:t>deoxygenation</a:t>
            </a:r>
            <a:r>
              <a:rPr lang="en-GB" sz="1200" kern="1200" dirty="0">
                <a:solidFill>
                  <a:schemeClr val="tx1"/>
                </a:solidFill>
                <a:effectLst/>
                <a:latin typeface="TradeGothic LT" panose="02000503020000020004" pitchFamily="2" charset="0"/>
                <a:ea typeface="+mn-ea"/>
                <a:cs typeface="+mn-cs"/>
              </a:rPr>
              <a:t>, rising sea levels and increased storm intensity.</a:t>
            </a:r>
            <a:r>
              <a:rPr lang="en-GB" dirty="0">
                <a:effectLst/>
                <a:latin typeface="TradeGothic LT" panose="02000503020000020004" pitchFamily="2" charset="0"/>
              </a:rPr>
              <a:t> </a:t>
            </a: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14</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hlinkClick r:id="rId3"/>
              </a:rPr>
              <a:t>https://www.youtube.com/watch?v=qAkhuETYn5U</a:t>
            </a:r>
            <a:r>
              <a:rPr lang="en-GB" sz="1200" kern="1200" dirty="0">
                <a:solidFill>
                  <a:schemeClr val="tx1"/>
                </a:solidFill>
                <a:effectLst/>
                <a:latin typeface="TradeGothic LT" panose="02000503020000020004" pitchFamily="2" charset="0"/>
                <a:ea typeface="+mn-ea"/>
                <a:cs typeface="+mn-cs"/>
              </a:rPr>
              <a:t>. </a:t>
            </a:r>
            <a:r>
              <a:rPr lang="en-GB" sz="1200" kern="1200" dirty="0" smtClean="0">
                <a:solidFill>
                  <a:schemeClr val="tx1"/>
                </a:solidFill>
                <a:effectLst/>
                <a:latin typeface="TradeGothic LT" panose="02000503020000020004" pitchFamily="2" charset="0"/>
                <a:ea typeface="+mn-ea"/>
                <a:cs typeface="+mn-cs"/>
              </a:rPr>
              <a:t>(copy</a:t>
            </a:r>
            <a:r>
              <a:rPr lang="en-GB" sz="1200" kern="1200" baseline="0" dirty="0" smtClean="0">
                <a:solidFill>
                  <a:schemeClr val="tx1"/>
                </a:solidFill>
                <a:effectLst/>
                <a:latin typeface="TradeGothic LT" panose="02000503020000020004" pitchFamily="2" charset="0"/>
                <a:ea typeface="+mn-ea"/>
                <a:cs typeface="+mn-cs"/>
              </a:rPr>
              <a:t> and paste this link)</a:t>
            </a:r>
            <a:endParaRPr lang="en-GB" sz="1200" kern="1200" dirty="0">
              <a:solidFill>
                <a:schemeClr val="tx1"/>
              </a:solidFill>
              <a:effectLst/>
              <a:latin typeface="TradeGothic LT" panose="02000503020000020004" pitchFamily="2" charset="0"/>
              <a:ea typeface="+mn-ea"/>
              <a:cs typeface="+mn-cs"/>
            </a:endParaRP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A three minute video on ocean acidification. Before watching the video, ask pupils to read through the worksheet, so they know what facts and statistics to listen out for. Tell pupils you will play the video twice if needed.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After the video, pause so pupils can complete their worksheets. </a:t>
            </a:r>
            <a:endParaRPr lang="nl-NL" baseline="0"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15</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The pH of a liquid tells us how acid or alkaline (basic) it is. The lowest pH number is 0 – strong acid, like battery acid. The highest pH number is 14 – strong base/alkaline liquid, like liquid drain cleaner. These extreme liquids must be handled very carefully. Seawater has a pH of approximately 8.1.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Tap water has a pH of between 6.5 and 9.5. Vinegar has a pH of around 2.5, so it is more acidic than seawater or tap water.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Tell pupils they are going to investigate the effect of neutral liquid, tap water, representing seawater (salt does not change the pH of a liquid, therefore it’s not necessary to use saltwater for this experiment) and an acidic liquid (vinegar) on shells. The liquids used in this experiment are safe for pupils to handle. We are using much more acidic (lower pH) liquid than seawater because it helps us to produce results faster (so we can do the investigation in this lesson). In the sea, even with raised acidity levels, it would take much longer for these effects to occur.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16</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TradeGothic LT" panose="02000503020000020004" pitchFamily="2" charset="0"/>
                <a:ea typeface="+mn-ea"/>
                <a:cs typeface="+mn-cs"/>
              </a:rPr>
              <a:t>Chalk is made from calcium carbonate, which is what marine shells and exoskeletons are made from. Chalk is compacted calcium carbonate. </a:t>
            </a: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17</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Split the class into small groups to carry out an investigation into the effects of ocean acidification on sea creatures with calcium carbonate shells or exoskeletons (external skeletons, like corals, crabs and lobsters).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Question: what are we trying to find out? – the effect of ocean acidification on marine shells and exoskeletons, using an acid liquid and chalk (calcium carbonate).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Ask the class</a:t>
            </a:r>
            <a:r>
              <a:rPr lang="en-GB" sz="1200" kern="1200" baseline="0" dirty="0">
                <a:solidFill>
                  <a:schemeClr val="tx1"/>
                </a:solidFill>
                <a:effectLst/>
                <a:latin typeface="TradeGothic LT" panose="02000503020000020004" pitchFamily="2" charset="0"/>
                <a:ea typeface="+mn-ea"/>
                <a:cs typeface="+mn-cs"/>
              </a:rPr>
              <a:t> the questions on slides 18 </a:t>
            </a:r>
            <a:r>
              <a:rPr lang="en-US" sz="1200" kern="1200" baseline="0" dirty="0">
                <a:solidFill>
                  <a:schemeClr val="tx1"/>
                </a:solidFill>
                <a:effectLst/>
                <a:latin typeface="TradeGothic LT" panose="02000503020000020004" pitchFamily="2" charset="0"/>
                <a:ea typeface="+mn-ea"/>
                <a:cs typeface="+mn-cs"/>
              </a:rPr>
              <a:t>–</a:t>
            </a:r>
            <a:r>
              <a:rPr lang="en-GB" sz="1200" kern="1200" baseline="0" dirty="0">
                <a:solidFill>
                  <a:schemeClr val="tx1"/>
                </a:solidFill>
                <a:effectLst/>
                <a:latin typeface="TradeGothic LT" panose="02000503020000020004" pitchFamily="2" charset="0"/>
                <a:ea typeface="+mn-ea"/>
                <a:cs typeface="+mn-cs"/>
              </a:rPr>
              <a:t> 22 and ensure the answers are displayed on the IWB / flipchart for pupils to refer to throughout the lesson/s. </a:t>
            </a:r>
            <a:endParaRPr lang="en-GB" sz="1200" kern="1200" dirty="0">
              <a:solidFill>
                <a:schemeClr val="tx1"/>
              </a:solidFill>
              <a:effectLst/>
              <a:latin typeface="TradeGothic LT" panose="02000503020000020004" pitchFamily="2" charset="0"/>
              <a:ea typeface="+mn-ea"/>
              <a:cs typeface="+mn-cs"/>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18</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TradeGothic LT" panose="02000503020000020004" pitchFamily="2" charset="0"/>
                <a:ea typeface="+mn-ea"/>
                <a:cs typeface="+mn-cs"/>
              </a:rPr>
              <a:t>Question: What do you think will happen (hypothesis)? What is your hypothesis based on?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Ask the class</a:t>
            </a:r>
            <a:r>
              <a:rPr lang="en-GB" sz="1200" kern="1200" baseline="0" dirty="0">
                <a:solidFill>
                  <a:schemeClr val="tx1"/>
                </a:solidFill>
                <a:effectLst/>
                <a:latin typeface="TradeGothic LT" panose="02000503020000020004" pitchFamily="2" charset="0"/>
                <a:ea typeface="+mn-ea"/>
                <a:cs typeface="+mn-cs"/>
              </a:rPr>
              <a:t> the questions on slides 18 </a:t>
            </a:r>
            <a:r>
              <a:rPr lang="en-US" sz="1200" kern="1200" baseline="0" dirty="0">
                <a:solidFill>
                  <a:schemeClr val="tx1"/>
                </a:solidFill>
                <a:effectLst/>
                <a:latin typeface="TradeGothic LT" panose="02000503020000020004" pitchFamily="2" charset="0"/>
                <a:ea typeface="+mn-ea"/>
                <a:cs typeface="+mn-cs"/>
              </a:rPr>
              <a:t>–</a:t>
            </a:r>
            <a:r>
              <a:rPr lang="en-GB" sz="1200" kern="1200" baseline="0" dirty="0">
                <a:solidFill>
                  <a:schemeClr val="tx1"/>
                </a:solidFill>
                <a:effectLst/>
                <a:latin typeface="TradeGothic LT" panose="02000503020000020004" pitchFamily="2" charset="0"/>
                <a:ea typeface="+mn-ea"/>
                <a:cs typeface="+mn-cs"/>
              </a:rPr>
              <a:t> 22 and ensure the answers are displayed on the IWB / flipchart for pupils to refer to throughout the lesson/s. </a:t>
            </a:r>
            <a:endParaRPr lang="en-GB" sz="1200" kern="1200" dirty="0">
              <a:solidFill>
                <a:schemeClr val="tx1"/>
              </a:solidFill>
              <a:effectLst/>
              <a:latin typeface="TradeGothic LT" panose="02000503020000020004" pitchFamily="2"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19</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Informal knowledge harvest. Check in with the class about what they already know about climate change – what is climate change? Ask pupils for their ideas about climate change.</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Instruction: Carry out the experiment. In groups, put chalk in the tap water and observe what happens. Then put chalk in the vinegar and observe what happens.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Ask the class</a:t>
            </a:r>
            <a:r>
              <a:rPr lang="en-GB" sz="1200" kern="1200" baseline="0" dirty="0">
                <a:solidFill>
                  <a:schemeClr val="tx1"/>
                </a:solidFill>
                <a:effectLst/>
                <a:latin typeface="TradeGothic LT" panose="02000503020000020004" pitchFamily="2" charset="0"/>
                <a:ea typeface="+mn-ea"/>
                <a:cs typeface="+mn-cs"/>
              </a:rPr>
              <a:t> the questions on slides 18 </a:t>
            </a:r>
            <a:r>
              <a:rPr lang="en-US" sz="1200" kern="1200" baseline="0" dirty="0">
                <a:solidFill>
                  <a:schemeClr val="tx1"/>
                </a:solidFill>
                <a:effectLst/>
                <a:latin typeface="TradeGothic LT" panose="02000503020000020004" pitchFamily="2" charset="0"/>
                <a:ea typeface="+mn-ea"/>
                <a:cs typeface="+mn-cs"/>
              </a:rPr>
              <a:t>–</a:t>
            </a:r>
            <a:r>
              <a:rPr lang="en-GB" sz="1200" kern="1200" baseline="0" dirty="0">
                <a:solidFill>
                  <a:schemeClr val="tx1"/>
                </a:solidFill>
                <a:effectLst/>
                <a:latin typeface="TradeGothic LT" panose="02000503020000020004" pitchFamily="2" charset="0"/>
                <a:ea typeface="+mn-ea"/>
                <a:cs typeface="+mn-cs"/>
              </a:rPr>
              <a:t> 22 and ensure the answers are displayed on the IWB / flipchart for pupils to refer to throughout the lesson/s. </a:t>
            </a:r>
            <a:endParaRPr lang="en-GB" sz="1200" kern="1200" dirty="0">
              <a:solidFill>
                <a:schemeClr val="tx1"/>
              </a:solidFill>
              <a:effectLst/>
              <a:latin typeface="TradeGothic LT" panose="02000503020000020004" pitchFamily="2" charset="0"/>
              <a:ea typeface="+mn-ea"/>
              <a:cs typeface="+mn-cs"/>
            </a:endParaRPr>
          </a:p>
          <a:p>
            <a:endParaRPr lang="en-GB" sz="1200" kern="1200" dirty="0">
              <a:solidFill>
                <a:schemeClr val="tx1"/>
              </a:solidFill>
              <a:effectLst/>
              <a:latin typeface="TradeGothic LT" panose="02000503020000020004" pitchFamily="2" charset="0"/>
              <a:ea typeface="+mn-ea"/>
              <a:cs typeface="+mn-cs"/>
            </a:endParaRPr>
          </a:p>
          <a:p>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20</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What were the results? What happened? Record this on your worksheet.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Ask the class</a:t>
            </a:r>
            <a:r>
              <a:rPr lang="en-GB" sz="1200" kern="1200" baseline="0" dirty="0">
                <a:solidFill>
                  <a:schemeClr val="tx1"/>
                </a:solidFill>
                <a:effectLst/>
                <a:latin typeface="TradeGothic LT" panose="02000503020000020004" pitchFamily="2" charset="0"/>
                <a:ea typeface="+mn-ea"/>
                <a:cs typeface="+mn-cs"/>
              </a:rPr>
              <a:t> the questions on slides 18 </a:t>
            </a:r>
            <a:r>
              <a:rPr lang="en-US" sz="1200" kern="1200" baseline="0" dirty="0">
                <a:solidFill>
                  <a:schemeClr val="tx1"/>
                </a:solidFill>
                <a:effectLst/>
                <a:latin typeface="TradeGothic LT" panose="02000503020000020004" pitchFamily="2" charset="0"/>
                <a:ea typeface="+mn-ea"/>
                <a:cs typeface="+mn-cs"/>
              </a:rPr>
              <a:t>–</a:t>
            </a:r>
            <a:r>
              <a:rPr lang="en-GB" sz="1200" kern="1200" baseline="0" dirty="0">
                <a:solidFill>
                  <a:schemeClr val="tx1"/>
                </a:solidFill>
                <a:effectLst/>
                <a:latin typeface="TradeGothic LT" panose="02000503020000020004" pitchFamily="2" charset="0"/>
                <a:ea typeface="+mn-ea"/>
                <a:cs typeface="+mn-cs"/>
              </a:rPr>
              <a:t> 22 and ensure the answers are displayed on the IWB / flipchart for pupils to refer to throughout the lesson/s. </a:t>
            </a:r>
            <a:endParaRPr lang="en-GB" sz="1200" kern="1200" dirty="0">
              <a:solidFill>
                <a:schemeClr val="tx1"/>
              </a:solidFill>
              <a:effectLst/>
              <a:latin typeface="TradeGothic LT" panose="02000503020000020004" pitchFamily="2" charset="0"/>
              <a:ea typeface="+mn-ea"/>
              <a:cs typeface="+mn-cs"/>
            </a:endParaRPr>
          </a:p>
          <a:p>
            <a:endParaRPr lang="en-GB" sz="1200" kern="1200" dirty="0">
              <a:solidFill>
                <a:schemeClr val="tx1"/>
              </a:solidFill>
              <a:effectLst/>
              <a:latin typeface="TradeGothic LT" panose="02000503020000020004" pitchFamily="2" charset="0"/>
              <a:ea typeface="+mn-ea"/>
              <a:cs typeface="+mn-cs"/>
            </a:endParaRPr>
          </a:p>
          <a:p>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21</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Conclusion: Was your hypothesis correct? What did you discover? What have your learned about the ocean?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Ask the class</a:t>
            </a:r>
            <a:r>
              <a:rPr lang="en-GB" sz="1200" kern="1200" baseline="0" dirty="0">
                <a:solidFill>
                  <a:schemeClr val="tx1"/>
                </a:solidFill>
                <a:effectLst/>
                <a:latin typeface="TradeGothic LT" panose="02000503020000020004" pitchFamily="2" charset="0"/>
                <a:ea typeface="+mn-ea"/>
                <a:cs typeface="+mn-cs"/>
              </a:rPr>
              <a:t> the questions on slides 18 </a:t>
            </a:r>
            <a:r>
              <a:rPr lang="en-US" sz="1200" kern="1200" baseline="0" dirty="0">
                <a:solidFill>
                  <a:schemeClr val="tx1"/>
                </a:solidFill>
                <a:effectLst/>
                <a:latin typeface="TradeGothic LT" panose="02000503020000020004" pitchFamily="2" charset="0"/>
                <a:ea typeface="+mn-ea"/>
                <a:cs typeface="+mn-cs"/>
              </a:rPr>
              <a:t>–</a:t>
            </a:r>
            <a:r>
              <a:rPr lang="en-GB" sz="1200" kern="1200" baseline="0" dirty="0">
                <a:solidFill>
                  <a:schemeClr val="tx1"/>
                </a:solidFill>
                <a:effectLst/>
                <a:latin typeface="TradeGothic LT" panose="02000503020000020004" pitchFamily="2" charset="0"/>
                <a:ea typeface="+mn-ea"/>
                <a:cs typeface="+mn-cs"/>
              </a:rPr>
              <a:t> 22 and ensure the answers are displayed on the IWB / flipchart for pupils to refer to throughout the lesson/s. </a:t>
            </a:r>
            <a:endParaRPr lang="en-GB" sz="1200" kern="1200" dirty="0">
              <a:solidFill>
                <a:schemeClr val="tx1"/>
              </a:solidFill>
              <a:effectLst/>
              <a:latin typeface="TradeGothic LT" panose="02000503020000020004" pitchFamily="2" charset="0"/>
              <a:ea typeface="+mn-ea"/>
              <a:cs typeface="+mn-cs"/>
            </a:endParaRP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Pupils complete the worksheet.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22</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Plenary questions: </a:t>
            </a:r>
          </a:p>
          <a:p>
            <a:r>
              <a:rPr lang="en-GB" sz="1200" kern="1200" dirty="0">
                <a:solidFill>
                  <a:schemeClr val="tx1"/>
                </a:solidFill>
                <a:effectLst/>
                <a:latin typeface="TradeGothic LT" panose="02000503020000020004" pitchFamily="2" charset="0"/>
                <a:ea typeface="+mn-ea"/>
                <a:cs typeface="+mn-cs"/>
              </a:rPr>
              <a:t>What have your learned? </a:t>
            </a:r>
          </a:p>
          <a:p>
            <a:r>
              <a:rPr lang="en-GB" sz="1200" kern="1200" dirty="0">
                <a:solidFill>
                  <a:schemeClr val="tx1"/>
                </a:solidFill>
                <a:effectLst/>
                <a:latin typeface="TradeGothic LT" panose="02000503020000020004" pitchFamily="2" charset="0"/>
                <a:ea typeface="+mn-ea"/>
                <a:cs typeface="+mn-cs"/>
              </a:rPr>
              <a:t>How can we use what you have learned to inspire positive change? </a:t>
            </a:r>
          </a:p>
          <a:p>
            <a:r>
              <a:rPr lang="en-GB" sz="1200" kern="1200" dirty="0">
                <a:solidFill>
                  <a:schemeClr val="tx1"/>
                </a:solidFill>
                <a:effectLst/>
                <a:latin typeface="TradeGothic LT" panose="02000503020000020004" pitchFamily="2" charset="0"/>
                <a:ea typeface="+mn-ea"/>
                <a:cs typeface="+mn-cs"/>
              </a:rPr>
              <a:t>Finish filling in your worksheet. Class discussion. What ideas could we use inside school? Posters? A display board? An assembly? A newsletter? How about ideas for outside school?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Acknowledge that you’ve made some big and scary revelations in the class today. If pupils want to talk to you or family about it, that’s a good idea. It’s good to talk about situations like this, that helps with anxiety. By learning more, we can help others to understand more about climate change and spread good intentions to make a positive difference.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We can cut down our carbon emissions – variety of examples, which could include: do fewer of the activities that create carbon emissions, turn down our heating by a few degrees, use public transport and walk or cycle wherever possible, talk to other people about climate change, read/learn about climate change and how we can help.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If we look after the ocean, we look after ourselves. </a:t>
            </a:r>
          </a:p>
          <a:p>
            <a:r>
              <a:rPr lang="en-GB" sz="1200" kern="1200" dirty="0">
                <a:solidFill>
                  <a:schemeClr val="tx1"/>
                </a:solidFill>
                <a:effectLst/>
                <a:latin typeface="TradeGothic LT" panose="02000503020000020004" pitchFamily="2" charset="0"/>
                <a:ea typeface="+mn-ea"/>
                <a:cs typeface="+mn-cs"/>
              </a:rPr>
              <a:t>Ask pupils: what actions could we all take to help climate change? </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We can make changes to produce less carbon dioxide: </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Shopping – less plastic packaging, buy less stuff, look after our clothes so they last longer</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Transport – drive less, cycle and walk more, use public transport</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Diet – the Committee on Climate Change advises that we eat less meat and dairy products to help combat climate change</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At home – switch off lights when we’re not in the room, wear an extra jumper and turn down the heating, turn off taps when you’re brushing your teeth</a:t>
            </a:r>
          </a:p>
          <a:p>
            <a:pPr lvl="0"/>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The greatest lesson to come from this is that children should feel empowered to make a difference and to be brave and tenacious in believing in a cause and taking action to improve the situation. </a:t>
            </a:r>
          </a:p>
          <a:p>
            <a:r>
              <a:rPr lang="en-GB" sz="1200" kern="1200" dirty="0">
                <a:solidFill>
                  <a:schemeClr val="tx1"/>
                </a:solidFill>
                <a:effectLst/>
                <a:latin typeface="TradeGothic LT" panose="02000503020000020004" pitchFamily="2" charset="0"/>
                <a:ea typeface="+mn-ea"/>
                <a:cs typeface="+mn-cs"/>
              </a:rPr>
              <a:t> </a:t>
            </a:r>
          </a:p>
          <a:p>
            <a:r>
              <a:rPr lang="en-GB" sz="1200" kern="1200" dirty="0">
                <a:solidFill>
                  <a:schemeClr val="tx1"/>
                </a:solidFill>
                <a:effectLst/>
                <a:latin typeface="TradeGothic LT" panose="02000503020000020004" pitchFamily="2" charset="0"/>
                <a:ea typeface="+mn-ea"/>
                <a:cs typeface="+mn-cs"/>
              </a:rPr>
              <a:t>As a brilliant person, Margaret Mead, once said, ‘never doubt that a small group of thoughtful committed citizens can change the world, indeed it’s the only thing that ever has.’</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Our blue planet is 70% ocean and there are lots more waterways within our landmasses. We love water: to drink, to play in, to swim in, to look at, to surf in, to soak in, in the bath or to wash in, in the shower. By respecting and caring for our waterways, we respect and care for ourselves and others. The health of the ocean is inextricably linked to our health.</a:t>
            </a:r>
          </a:p>
          <a:p>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23</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TradeGothic LT" panose="02000503020000020004" pitchFamily="2" charset="0"/>
                <a:ea typeface="+mn-ea"/>
                <a:cs typeface="+mn-cs"/>
              </a:rPr>
              <a:t>Follow</a:t>
            </a:r>
            <a:r>
              <a:rPr lang="en-GB" sz="1200" kern="1200" baseline="0" dirty="0" smtClean="0">
                <a:solidFill>
                  <a:schemeClr val="tx1"/>
                </a:solidFill>
                <a:effectLst/>
                <a:latin typeface="TradeGothic LT" panose="02000503020000020004" pitchFamily="2" charset="0"/>
                <a:ea typeface="+mn-ea"/>
                <a:cs typeface="+mn-cs"/>
              </a:rPr>
              <a:t> up Activities – discuss class ideas and these suggestions. </a:t>
            </a:r>
            <a:endParaRPr lang="en-GB" sz="1200" kern="1200" dirty="0" smtClean="0">
              <a:solidFill>
                <a:schemeClr val="tx1"/>
              </a:solidFill>
              <a:effectLst/>
              <a:latin typeface="TradeGothic LT" panose="02000503020000020004" pitchFamily="2" charset="0"/>
              <a:ea typeface="+mn-ea"/>
              <a:cs typeface="+mn-cs"/>
            </a:endParaRPr>
          </a:p>
          <a:p>
            <a:endParaRPr lang="fr-FR" dirty="0"/>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24</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Give pupils a definition of climate change. Are the pupils surprised that it is a mix of natural and man-made? </a:t>
            </a: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3</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b="1" kern="1200" dirty="0" smtClean="0">
                <a:solidFill>
                  <a:schemeClr val="tx1"/>
                </a:solidFill>
                <a:effectLst/>
                <a:latin typeface="TradeGothic LT" panose="02000503020000020004" pitchFamily="2" charset="0"/>
                <a:ea typeface="+mn-ea"/>
                <a:cs typeface="+mn-cs"/>
              </a:rPr>
              <a:t>CLASS DISCUSSION OPPORTUNITY:</a:t>
            </a:r>
            <a:r>
              <a:rPr lang="en-GB" sz="1200" b="1" kern="1200" baseline="0" dirty="0" smtClean="0">
                <a:solidFill>
                  <a:schemeClr val="tx1"/>
                </a:solidFill>
                <a:effectLst/>
                <a:latin typeface="TradeGothic LT" panose="02000503020000020004" pitchFamily="2" charset="0"/>
                <a:ea typeface="+mn-ea"/>
                <a:cs typeface="+mn-cs"/>
              </a:rPr>
              <a:t> </a:t>
            </a:r>
            <a:endParaRPr lang="en-GB" sz="1200" b="1" kern="1200" dirty="0" smtClean="0">
              <a:solidFill>
                <a:schemeClr val="tx1"/>
              </a:solidFill>
              <a:effectLst/>
              <a:latin typeface="TradeGothic LT" panose="02000503020000020004" pitchFamily="2" charset="0"/>
              <a:ea typeface="+mn-ea"/>
              <a:cs typeface="+mn-cs"/>
            </a:endParaRPr>
          </a:p>
          <a:p>
            <a:endParaRPr lang="en-GB" sz="1200" kern="1200" dirty="0" smtClean="0">
              <a:solidFill>
                <a:schemeClr val="tx1"/>
              </a:solidFill>
              <a:effectLst/>
              <a:latin typeface="TradeGothic LT" panose="02000503020000020004" pitchFamily="2" charset="0"/>
              <a:ea typeface="+mn-ea"/>
              <a:cs typeface="+mn-cs"/>
            </a:endParaRPr>
          </a:p>
          <a:p>
            <a:r>
              <a:rPr lang="en-GB" sz="1200" kern="1200" dirty="0" smtClean="0">
                <a:solidFill>
                  <a:schemeClr val="tx1"/>
                </a:solidFill>
                <a:effectLst/>
                <a:latin typeface="TradeGothic LT" panose="02000503020000020004" pitchFamily="2" charset="0"/>
                <a:ea typeface="+mn-ea"/>
                <a:cs typeface="+mn-cs"/>
              </a:rPr>
              <a:t>Ask </a:t>
            </a:r>
            <a:r>
              <a:rPr lang="en-GB" sz="1200" kern="1200" dirty="0">
                <a:solidFill>
                  <a:schemeClr val="tx1"/>
                </a:solidFill>
                <a:effectLst/>
                <a:latin typeface="TradeGothic LT" panose="02000503020000020004" pitchFamily="2" charset="0"/>
                <a:ea typeface="+mn-ea"/>
                <a:cs typeface="+mn-cs"/>
              </a:rPr>
              <a:t>pupils: what are the man-made causes of climate change?</a:t>
            </a:r>
            <a:r>
              <a:rPr lang="en-GB" dirty="0">
                <a:effectLst/>
                <a:latin typeface="TradeGothic LT" panose="02000503020000020004" pitchFamily="2" charset="0"/>
              </a:rPr>
              <a:t> </a:t>
            </a:r>
            <a:endParaRPr lang="en-GB" dirty="0" smtClean="0">
              <a:effectLst/>
              <a:latin typeface="TradeGothic LT" panose="02000503020000020004" pitchFamily="2" charset="0"/>
            </a:endParaRPr>
          </a:p>
          <a:p>
            <a:r>
              <a:rPr lang="en-GB" dirty="0" smtClean="0">
                <a:effectLst/>
                <a:latin typeface="TradeGothic LT" panose="02000503020000020004" pitchFamily="2" charset="0"/>
              </a:rPr>
              <a:t>(Think</a:t>
            </a:r>
            <a:r>
              <a:rPr lang="en-GB" baseline="0" dirty="0" smtClean="0">
                <a:effectLst/>
                <a:latin typeface="TradeGothic LT" panose="02000503020000020004" pitchFamily="2" charset="0"/>
              </a:rPr>
              <a:t> about our everyday activities, modes of transport, hobbies, daily lifestyle choices) </a:t>
            </a: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4</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These are the main man-made contributors to climate change – fossil fuels cover a whole host of issues, such as transport, heating, energy/power, etc.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5</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The main man-made causes. Do any pupils know what gases these produce?</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6</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Carbon dioxide and methane. Carbon dioxide is the same as the gas we exhale and methane is the gas that’s in flatulence/farts (it’s usually best to get that out in the open in the classroom quickly, to avoid prolonged silliness!). These produce gases which, in huge quantities, are too much for the natural world to process and cause the climate to change.</a:t>
            </a:r>
            <a:r>
              <a:rPr lang="en-GB" dirty="0">
                <a:effectLst/>
                <a:latin typeface="TradeGothic LT" panose="02000503020000020004" pitchFamily="2" charset="0"/>
              </a:rPr>
              <a:t> </a:t>
            </a: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7</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Which gas do pupils think is the biggest contributor to climate change?</a:t>
            </a:r>
            <a:r>
              <a:rPr lang="en-GB" dirty="0">
                <a:effectLst/>
                <a:latin typeface="TradeGothic LT" panose="02000503020000020004" pitchFamily="2" charset="0"/>
              </a:rPr>
              <a:t> </a:t>
            </a: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8</a:t>
            </a:fld>
            <a:endParaRPr lang="fr-FR"/>
          </a:p>
        </p:txBody>
      </p:sp>
    </p:spTree>
    <p:extLst>
      <p:ext uri="{BB962C8B-B14F-4D97-AF65-F5344CB8AC3E}">
        <p14:creationId xmlns:p14="http://schemas.microsoft.com/office/powerpoint/2010/main" val="1354233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Carbon dioxide is the biggest contributor to climate change. Fun </a:t>
            </a:r>
            <a:r>
              <a:rPr lang="en-GB" sz="1200" kern="1200" dirty="0" smtClean="0">
                <a:solidFill>
                  <a:schemeClr val="tx1"/>
                </a:solidFill>
                <a:effectLst/>
                <a:latin typeface="TradeGothic LT" panose="02000503020000020004" pitchFamily="2" charset="0"/>
                <a:ea typeface="+mn-ea"/>
                <a:cs typeface="+mn-cs"/>
              </a:rPr>
              <a:t>facts: </a:t>
            </a:r>
            <a:r>
              <a:rPr lang="en-GB" sz="1200" kern="1200" dirty="0">
                <a:solidFill>
                  <a:schemeClr val="tx1"/>
                </a:solidFill>
                <a:effectLst/>
                <a:latin typeface="TradeGothic LT" panose="02000503020000020004" pitchFamily="2" charset="0"/>
                <a:ea typeface="+mn-ea"/>
                <a:cs typeface="+mn-cs"/>
              </a:rPr>
              <a:t>when talking about climate change, people often refer to carbon dioxide as carbon, but carbon is actually something very different. Carbon is an element that has different forms and properties – it can be graphite (pencil leads) or a diamond!</a:t>
            </a:r>
            <a:r>
              <a:rPr lang="en-GB" dirty="0">
                <a:effectLst/>
                <a:latin typeface="TradeGothic LT" panose="02000503020000020004" pitchFamily="2" charset="0"/>
              </a:rPr>
              <a:t> </a:t>
            </a: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9</a:t>
            </a:fld>
            <a:endParaRPr lang="fr-FR"/>
          </a:p>
        </p:txBody>
      </p:sp>
    </p:spTree>
    <p:extLst>
      <p:ext uri="{BB962C8B-B14F-4D97-AF65-F5344CB8AC3E}">
        <p14:creationId xmlns:p14="http://schemas.microsoft.com/office/powerpoint/2010/main" val="1354233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400090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266418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1685118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28275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57454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Modifier les styles du texte du masque
Deuxième niveau
Troisième niveau
Quatrième niveau
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519590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
Deuxième niveau
Troisième niveau
Quatrième niveau
Cinquième niveau</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fr-FR"/>
              <a:t>Modifier les styles du texte du masque
Deuxième niveau
Troisième niveau
Quatrième niveau
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
Deuxième niveau
Troisième niveau
Quatrième niveau
Cinquième niveau</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fr-FR"/>
              <a:t>Modifier les styles du texte du masque
Deuxième niveau
Troisième niveau
Quatrième niveau
Cinquième niveau</a:t>
            </a:r>
            <a:endParaRPr lang="en-US" dirty="0"/>
          </a:p>
        </p:txBody>
      </p:sp>
      <p:sp>
        <p:nvSpPr>
          <p:cNvPr id="7" name="Date Placeholder 6"/>
          <p:cNvSpPr>
            <a:spLocks noGrp="1"/>
          </p:cNvSpPr>
          <p:nvPr>
            <p:ph type="dt" sz="half" idx="10"/>
          </p:nvPr>
        </p:nvSpPr>
        <p:spPr/>
        <p:txBody>
          <a:bodyPr/>
          <a:lstStyle/>
          <a:p>
            <a:fld id="{83ACE5F3-BE65-E64F-9406-89766069286B}" type="datetimeFigureOut">
              <a:rPr lang="fr-FR" smtClean="0"/>
              <a:t>03/02/2021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650183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83ACE5F3-BE65-E64F-9406-89766069286B}" type="datetimeFigureOut">
              <a:rPr lang="fr-FR" smtClean="0"/>
              <a:t>03/02/2021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699157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ACE5F3-BE65-E64F-9406-89766069286B}" type="datetimeFigureOut">
              <a:rPr lang="fr-FR" smtClean="0"/>
              <a:t>03/02/2021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675767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
Deuxième niveau
Troisième niveau
Quatrième niveau
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155391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155042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ACE5F3-BE65-E64F-9406-89766069286B}" type="datetimeFigureOut">
              <a:rPr lang="fr-FR" smtClean="0"/>
              <a:t>03/02/2021</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F9F6F9-25AD-B546-BD83-271E72D81A94}" type="slidenum">
              <a:rPr lang="fr-FR" smtClean="0"/>
              <a:t>‹#›</a:t>
            </a:fld>
            <a:endParaRPr lang="fr-FR"/>
          </a:p>
        </p:txBody>
      </p:sp>
    </p:spTree>
    <p:extLst>
      <p:ext uri="{BB962C8B-B14F-4D97-AF65-F5344CB8AC3E}">
        <p14:creationId xmlns:p14="http://schemas.microsoft.com/office/powerpoint/2010/main" val="304498628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xml"/><Relationship Id="rId7" Type="http://schemas.openxmlformats.org/officeDocument/2006/relationships/hyperlink" Target="https://www.youtube.com/watch?v=bpazvRVh4y0"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9.emf"/><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1.xml"/><Relationship Id="rId7" Type="http://schemas.openxmlformats.org/officeDocument/2006/relationships/hyperlink" Target="https://www.youtube.com/watch?v=qAkhuETYn5U" TargetMode="Externa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0.png"/><Relationship Id="rId5" Type="http://schemas.openxmlformats.org/officeDocument/2006/relationships/image" Target="../media/image6.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8" Type="http://schemas.openxmlformats.org/officeDocument/2006/relationships/hyperlink" Target="https://www.sas.org.uk/plastic-free-schools/" TargetMode="External"/><Relationship Id="rId3" Type="http://schemas.openxmlformats.org/officeDocument/2006/relationships/image" Target="../media/image6.png"/><Relationship Id="rId7" Type="http://schemas.openxmlformats.org/officeDocument/2006/relationships/hyperlink" Target="https://www.footprintnetwork.org/resources/footprint-calculator/"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www.sas.org.uk/ocean-and-climate-petitio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8.pn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 name="Picture 8" descr="sun-over-ocean.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173892"/>
            <a:ext cx="9179289" cy="6065925"/>
          </a:xfrm>
          <a:prstGeom prst="rect">
            <a:avLst/>
          </a:prstGeom>
        </p:spPr>
      </p:pic>
      <p:sp>
        <p:nvSpPr>
          <p:cNvPr id="6" name="Titre 1">
            <a:extLst>
              <a:ext uri="{FF2B5EF4-FFF2-40B4-BE49-F238E27FC236}">
                <a16:creationId xmlns:a16="http://schemas.microsoft.com/office/drawing/2014/main" id="{3E5302FB-6422-C84D-B7CE-E51F93547940}"/>
              </a:ext>
            </a:extLst>
          </p:cNvPr>
          <p:cNvSpPr>
            <a:spLocks noGrp="1"/>
          </p:cNvSpPr>
          <p:nvPr>
            <p:ph type="ctrTitle"/>
          </p:nvPr>
        </p:nvSpPr>
        <p:spPr>
          <a:xfrm>
            <a:off x="312290" y="489376"/>
            <a:ext cx="8458200" cy="2387600"/>
          </a:xfrm>
        </p:spPr>
        <p:txBody>
          <a:bodyPr>
            <a:normAutofit/>
          </a:bodyPr>
          <a:lstStyle/>
          <a:p>
            <a:r>
              <a:rPr lang="fr-FR" sz="4800" b="1" dirty="0">
                <a:solidFill>
                  <a:srgbClr val="FFFFFF"/>
                </a:solidFill>
                <a:latin typeface="TradeGothic LT" panose="02000503020000020004" pitchFamily="2" charset="0"/>
              </a:rPr>
              <a:t>OUR CHANGING OCEANS</a:t>
            </a:r>
          </a:p>
        </p:txBody>
      </p:sp>
      <p:sp>
        <p:nvSpPr>
          <p:cNvPr id="7" name="Sous-titre 2">
            <a:extLst>
              <a:ext uri="{FF2B5EF4-FFF2-40B4-BE49-F238E27FC236}">
                <a16:creationId xmlns:a16="http://schemas.microsoft.com/office/drawing/2014/main" id="{0D8DFC8E-41F9-0D4A-B976-EAD5656FF796}"/>
              </a:ext>
            </a:extLst>
          </p:cNvPr>
          <p:cNvSpPr txBox="1">
            <a:spLocks/>
          </p:cNvSpPr>
          <p:nvPr/>
        </p:nvSpPr>
        <p:spPr>
          <a:xfrm>
            <a:off x="1119283" y="3246780"/>
            <a:ext cx="6858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600" dirty="0">
                <a:solidFill>
                  <a:srgbClr val="FFFFFF"/>
                </a:solidFill>
                <a:latin typeface="TradeGothic LT" panose="02000503020000020004" pitchFamily="2" charset="0"/>
                <a:ea typeface="+mj-ea"/>
                <a:cs typeface="+mj-cs"/>
              </a:rPr>
              <a:t>Our climate is changing… </a:t>
            </a:r>
          </a:p>
          <a:p>
            <a:r>
              <a:rPr lang="en-GB" sz="3600" dirty="0">
                <a:solidFill>
                  <a:srgbClr val="FFFFFF"/>
                </a:solidFill>
                <a:latin typeface="TradeGothic LT" panose="02000503020000020004" pitchFamily="2" charset="0"/>
                <a:ea typeface="+mj-ea"/>
                <a:cs typeface="+mj-cs"/>
              </a:rPr>
              <a:t>Our oceans are changing… </a:t>
            </a:r>
          </a:p>
        </p:txBody>
      </p:sp>
      <p:pic>
        <p:nvPicPr>
          <p:cNvPr id="4" name="Picture 3" descr="Screen Shot 2020-11-11 at 10.34.32.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23259" y="4894607"/>
            <a:ext cx="870737" cy="765193"/>
          </a:xfrm>
          <a:prstGeom prst="rect">
            <a:avLst/>
          </a:prstGeom>
        </p:spPr>
      </p:pic>
      <p:pic>
        <p:nvPicPr>
          <p:cNvPr id="5" name="Picture 4" descr="Screen Shot 2020-11-11 at 10.36.13.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117850" y="4892538"/>
            <a:ext cx="726550" cy="767262"/>
          </a:xfrm>
          <a:prstGeom prst="rect">
            <a:avLst/>
          </a:prstGeom>
        </p:spPr>
      </p:pic>
      <p:pic>
        <p:nvPicPr>
          <p:cNvPr id="8" name="Picture 7" descr="Screen Shot 2020-11-11 at 10.36.23.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168254" y="4892538"/>
            <a:ext cx="720478" cy="767262"/>
          </a:xfrm>
          <a:prstGeom prst="rect">
            <a:avLst/>
          </a:prstGeom>
        </p:spPr>
      </p:pic>
      <p:sp>
        <p:nvSpPr>
          <p:cNvPr id="2" name="ZoneTexte 1">
            <a:extLst>
              <a:ext uri="{FF2B5EF4-FFF2-40B4-BE49-F238E27FC236}">
                <a16:creationId xmlns:a16="http://schemas.microsoft.com/office/drawing/2014/main" id="{60895625-F5DF-5947-9E9E-596F5E266739}"/>
              </a:ext>
            </a:extLst>
          </p:cNvPr>
          <p:cNvSpPr txBox="1"/>
          <p:nvPr/>
        </p:nvSpPr>
        <p:spPr>
          <a:xfrm>
            <a:off x="1495168" y="580768"/>
            <a:ext cx="184731" cy="369332"/>
          </a:xfrm>
          <a:prstGeom prst="rect">
            <a:avLst/>
          </a:prstGeom>
          <a:noFill/>
        </p:spPr>
        <p:txBody>
          <a:bodyPr wrap="none" rtlCol="0">
            <a:spAutoFit/>
          </a:bodyPr>
          <a:lstStyle/>
          <a:p>
            <a:endParaRPr lang="en-GB" dirty="0">
              <a:latin typeface="TradeGothic LT" panose="02000503020000020004" pitchFamily="2" charset="0"/>
            </a:endParaRPr>
          </a:p>
        </p:txBody>
      </p:sp>
    </p:spTree>
    <p:extLst>
      <p:ext uri="{BB962C8B-B14F-4D97-AF65-F5344CB8AC3E}">
        <p14:creationId xmlns:p14="http://schemas.microsoft.com/office/powerpoint/2010/main" val="4146776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7" name="Picture 16" descr="Screen Shot 2020-11-06 at 15.40.27.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33967" y="1454762"/>
            <a:ext cx="8382000" cy="4673600"/>
          </a:xfrm>
          <a:prstGeom prst="rect">
            <a:avLst/>
          </a:prstGeom>
        </p:spPr>
      </p:pic>
      <p:sp>
        <p:nvSpPr>
          <p:cNvPr id="7" name="TextBox 6"/>
          <p:cNvSpPr txBox="1"/>
          <p:nvPr/>
        </p:nvSpPr>
        <p:spPr>
          <a:xfrm>
            <a:off x="2343157" y="779642"/>
            <a:ext cx="5065426" cy="646331"/>
          </a:xfrm>
          <a:prstGeom prst="rect">
            <a:avLst/>
          </a:prstGeom>
          <a:noFill/>
        </p:spPr>
        <p:txBody>
          <a:bodyPr wrap="none" rtlCol="0">
            <a:spAutoFit/>
          </a:bodyPr>
          <a:lstStyle/>
          <a:p>
            <a:r>
              <a:rPr lang="en-GB" u="sng" dirty="0">
                <a:latin typeface="TradeGothic LT" panose="02000503020000020004" pitchFamily="2" charset="0"/>
                <a:hlinkClick r:id="rId7"/>
              </a:rPr>
              <a:t>https://www.youtube.com/watch?v=bpazvRVh4y0</a:t>
            </a:r>
            <a:endParaRPr lang="en-GB" dirty="0">
              <a:latin typeface="TradeGothic LT" panose="02000503020000020004" pitchFamily="2" charset="0"/>
            </a:endParaRPr>
          </a:p>
          <a:p>
            <a:endParaRPr lang="en-US" dirty="0">
              <a:latin typeface="TradeGothic LT" panose="02000503020000020004" pitchFamily="2" charset="0"/>
            </a:endParaRPr>
          </a:p>
        </p:txBody>
      </p:sp>
      <p:pic>
        <p:nvPicPr>
          <p:cNvPr id="9" name="Climate Science in a Nutshell #5_ Where Does Carbon Dioxide.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246325" y="1364188"/>
            <a:ext cx="8469642" cy="4764174"/>
          </a:xfrm>
          <a:prstGeom prst="rect">
            <a:avLst/>
          </a:prstGeom>
        </p:spPr>
      </p:pic>
    </p:spTree>
    <p:extLst>
      <p:ext uri="{BB962C8B-B14F-4D97-AF65-F5344CB8AC3E}">
        <p14:creationId xmlns:p14="http://schemas.microsoft.com/office/powerpoint/2010/main" val="130426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880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3E5302FB-6422-C84D-B7CE-E51F93547940}"/>
              </a:ext>
            </a:extLst>
          </p:cNvPr>
          <p:cNvSpPr>
            <a:spLocks noGrp="1"/>
          </p:cNvSpPr>
          <p:nvPr>
            <p:ph type="ctrTitle"/>
          </p:nvPr>
        </p:nvSpPr>
        <p:spPr>
          <a:xfrm>
            <a:off x="312290" y="1246572"/>
            <a:ext cx="8458200" cy="1086935"/>
          </a:xfrm>
        </p:spPr>
        <p:txBody>
          <a:bodyPr>
            <a:normAutofit/>
          </a:bodyPr>
          <a:lstStyle/>
          <a:p>
            <a:r>
              <a:rPr lang="fr-FR" sz="4800" b="1" dirty="0">
                <a:solidFill>
                  <a:srgbClr val="006F73"/>
                </a:solidFill>
                <a:latin typeface="TradeGothic LT" panose="02000503020000020004" pitchFamily="2" charset="0"/>
              </a:rPr>
              <a:t>OUR EMISSIONS </a:t>
            </a:r>
            <a:endParaRPr lang="fr-FR" sz="2000" b="1" dirty="0">
              <a:solidFill>
                <a:srgbClr val="006F73"/>
              </a:solidFill>
              <a:latin typeface="TradeGothic LT" panose="02000503020000020004" pitchFamily="2" charset="0"/>
            </a:endParaRPr>
          </a:p>
        </p:txBody>
      </p:sp>
      <p:sp>
        <p:nvSpPr>
          <p:cNvPr id="7" name="Sous-titre 2">
            <a:extLst>
              <a:ext uri="{FF2B5EF4-FFF2-40B4-BE49-F238E27FC236}">
                <a16:creationId xmlns:a16="http://schemas.microsoft.com/office/drawing/2014/main" id="{0D8DFC8E-41F9-0D4A-B976-EAD5656FF796}"/>
              </a:ext>
            </a:extLst>
          </p:cNvPr>
          <p:cNvSpPr txBox="1">
            <a:spLocks/>
          </p:cNvSpPr>
          <p:nvPr/>
        </p:nvSpPr>
        <p:spPr>
          <a:xfrm>
            <a:off x="1143000" y="2766920"/>
            <a:ext cx="6858000" cy="1655762"/>
          </a:xfrm>
          <a:prstGeom prst="rect">
            <a:avLst/>
          </a:prstGeom>
        </p:spPr>
        <p:txBody>
          <a:bodyPr vert="horz" lIns="91440" tIns="45720" rIns="91440" bIns="45720" rtlCol="0">
            <a:normAutofit fontScale="6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600" dirty="0">
                <a:solidFill>
                  <a:srgbClr val="39BAC4"/>
                </a:solidFill>
                <a:latin typeface="TradeGothic LT" panose="02000503020000020004" pitchFamily="2" charset="0"/>
                <a:ea typeface="+mj-ea"/>
                <a:cs typeface="+mj-cs"/>
              </a:rPr>
              <a:t>Write down ways we create carbon dioxide emissions in our everyday lives. </a:t>
            </a:r>
          </a:p>
          <a:p>
            <a:endParaRPr lang="en-GB" sz="3600" dirty="0">
              <a:solidFill>
                <a:srgbClr val="39BAC4"/>
              </a:solidFill>
              <a:latin typeface="TradeGothic LT" panose="02000503020000020004" pitchFamily="2" charset="0"/>
              <a:ea typeface="+mj-ea"/>
              <a:cs typeface="+mj-cs"/>
            </a:endParaRPr>
          </a:p>
          <a:p>
            <a:r>
              <a:rPr lang="en-GB" sz="3600" dirty="0">
                <a:solidFill>
                  <a:srgbClr val="39BAC4"/>
                </a:solidFill>
                <a:latin typeface="TradeGothic LT" panose="02000503020000020004" pitchFamily="2" charset="0"/>
                <a:ea typeface="+mj-ea"/>
                <a:cs typeface="+mj-cs"/>
              </a:rPr>
              <a:t>We all create carbon dioxide emissions </a:t>
            </a:r>
            <a:r>
              <a:rPr lang="en-US" sz="3600" dirty="0">
                <a:solidFill>
                  <a:srgbClr val="39BAC4"/>
                </a:solidFill>
                <a:latin typeface="TradeGothic LT" panose="02000503020000020004" pitchFamily="2" charset="0"/>
                <a:ea typeface="+mj-ea"/>
                <a:cs typeface="+mj-cs"/>
              </a:rPr>
              <a:t>–</a:t>
            </a:r>
            <a:r>
              <a:rPr lang="en-GB" sz="3600" dirty="0">
                <a:solidFill>
                  <a:srgbClr val="39BAC4"/>
                </a:solidFill>
                <a:latin typeface="TradeGothic LT" panose="02000503020000020004" pitchFamily="2" charset="0"/>
                <a:ea typeface="+mj-ea"/>
                <a:cs typeface="+mj-cs"/>
              </a:rPr>
              <a:t> it’s good to think about the effects of our everyday activities.</a:t>
            </a:r>
            <a:endParaRPr lang="fr-FR" sz="3600" dirty="0">
              <a:solidFill>
                <a:srgbClr val="39BAC4"/>
              </a:solidFill>
              <a:latin typeface="TradeGothic LT" panose="02000503020000020004" pitchFamily="2" charset="0"/>
              <a:ea typeface="+mj-ea"/>
              <a:cs typeface="+mj-cs"/>
            </a:endParaRPr>
          </a:p>
        </p:txBody>
      </p:sp>
    </p:spTree>
    <p:extLst>
      <p:ext uri="{BB962C8B-B14F-4D97-AF65-F5344CB8AC3E}">
        <p14:creationId xmlns:p14="http://schemas.microsoft.com/office/powerpoint/2010/main" val="36572703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ous-titre 2">
            <a:extLst>
              <a:ext uri="{FF2B5EF4-FFF2-40B4-BE49-F238E27FC236}">
                <a16:creationId xmlns:a16="http://schemas.microsoft.com/office/drawing/2014/main" id="{0D8DFC8E-41F9-0D4A-B976-EAD5656FF796}"/>
              </a:ext>
            </a:extLst>
          </p:cNvPr>
          <p:cNvSpPr txBox="1">
            <a:spLocks/>
          </p:cNvSpPr>
          <p:nvPr/>
        </p:nvSpPr>
        <p:spPr>
          <a:xfrm>
            <a:off x="1143000" y="2766920"/>
            <a:ext cx="6858000" cy="1655762"/>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3600" dirty="0">
              <a:solidFill>
                <a:srgbClr val="39BAC4"/>
              </a:solidFill>
              <a:latin typeface="TradeGothic LT" panose="02000503020000020004" pitchFamily="2" charset="0"/>
              <a:ea typeface="+mj-ea"/>
              <a:cs typeface="+mj-cs"/>
            </a:endParaRPr>
          </a:p>
          <a:p>
            <a:r>
              <a:rPr lang="en-GB" sz="3600" dirty="0">
                <a:solidFill>
                  <a:srgbClr val="39BAC4"/>
                </a:solidFill>
                <a:latin typeface="TradeGothic LT" panose="02000503020000020004" pitchFamily="2" charset="0"/>
                <a:ea typeface="+mj-ea"/>
                <a:cs typeface="+mj-cs"/>
              </a:rPr>
              <a:t>Any questions?</a:t>
            </a:r>
          </a:p>
          <a:p>
            <a:r>
              <a:rPr lang="en-GB" sz="3600" dirty="0">
                <a:solidFill>
                  <a:srgbClr val="39BAC4"/>
                </a:solidFill>
                <a:latin typeface="TradeGothic LT" panose="02000503020000020004" pitchFamily="2" charset="0"/>
                <a:ea typeface="+mj-ea"/>
                <a:cs typeface="+mj-cs"/>
              </a:rPr>
              <a:t>How are you feeling right now? </a:t>
            </a:r>
          </a:p>
          <a:p>
            <a:r>
              <a:rPr lang="en-GB" sz="3600" dirty="0">
                <a:solidFill>
                  <a:srgbClr val="39BAC4"/>
                </a:solidFill>
                <a:latin typeface="TradeGothic LT" panose="02000503020000020004" pitchFamily="2" charset="0"/>
                <a:ea typeface="+mj-ea"/>
                <a:cs typeface="+mj-cs"/>
              </a:rPr>
              <a:t>(thumbs up, in the middle or thumbs down)</a:t>
            </a:r>
          </a:p>
        </p:txBody>
      </p:sp>
      <p:sp>
        <p:nvSpPr>
          <p:cNvPr id="4" name="Rectangle 3"/>
          <p:cNvSpPr/>
          <p:nvPr/>
        </p:nvSpPr>
        <p:spPr>
          <a:xfrm>
            <a:off x="1362519" y="1720269"/>
            <a:ext cx="5938485" cy="954107"/>
          </a:xfrm>
          <a:prstGeom prst="rect">
            <a:avLst/>
          </a:prstGeom>
        </p:spPr>
        <p:txBody>
          <a:bodyPr wrap="none">
            <a:spAutoFit/>
          </a:bodyPr>
          <a:lstStyle/>
          <a:p>
            <a:r>
              <a:rPr lang="en-US" sz="2800" b="1" dirty="0">
                <a:solidFill>
                  <a:srgbClr val="006F73"/>
                </a:solidFill>
                <a:latin typeface="TradeGothic LT" panose="02000503020000020004" pitchFamily="2" charset="0"/>
              </a:rPr>
              <a:t>L</a:t>
            </a:r>
            <a:r>
              <a:rPr lang="fr-FR" sz="2800" b="1" dirty="0">
                <a:solidFill>
                  <a:srgbClr val="006F73"/>
                </a:solidFill>
                <a:latin typeface="TradeGothic LT" panose="02000503020000020004" pitchFamily="2" charset="0"/>
              </a:rPr>
              <a:t>ET’S SHARE SOME OF THE WAYS </a:t>
            </a:r>
          </a:p>
          <a:p>
            <a:r>
              <a:rPr lang="fr-FR" sz="2800" b="1" dirty="0">
                <a:solidFill>
                  <a:srgbClr val="006F73"/>
                </a:solidFill>
                <a:latin typeface="TradeGothic LT" panose="02000503020000020004" pitchFamily="2" charset="0"/>
              </a:rPr>
              <a:t>WE CREATE CARBON EMISSIONS</a:t>
            </a:r>
            <a:endParaRPr lang="en-US" sz="2800" dirty="0">
              <a:latin typeface="TradeGothic LT" panose="02000503020000020004" pitchFamily="2" charset="0"/>
            </a:endParaRPr>
          </a:p>
        </p:txBody>
      </p:sp>
    </p:spTree>
    <p:extLst>
      <p:ext uri="{BB962C8B-B14F-4D97-AF65-F5344CB8AC3E}">
        <p14:creationId xmlns:p14="http://schemas.microsoft.com/office/powerpoint/2010/main" val="1848188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94444" y="2891999"/>
            <a:ext cx="2953826" cy="2031325"/>
          </a:xfrm>
          <a:prstGeom prst="rect">
            <a:avLst/>
          </a:prstGeom>
          <a:noFill/>
        </p:spPr>
        <p:txBody>
          <a:bodyPr wrap="square" rtlCol="0">
            <a:spAutoFit/>
          </a:bodyPr>
          <a:lstStyle/>
          <a:p>
            <a:endParaRPr lang="en-US" dirty="0">
              <a:latin typeface="TradeGothic LT" panose="02000503020000020004" pitchFamily="2" charset="0"/>
            </a:endParaRPr>
          </a:p>
          <a:p>
            <a:pPr marL="285750" indent="-285750">
              <a:buFont typeface="Arial"/>
              <a:buChar char="•"/>
            </a:pPr>
            <a:r>
              <a:rPr lang="en-US" dirty="0">
                <a:latin typeface="TradeGothic LT" panose="02000503020000020004" pitchFamily="2" charset="0"/>
              </a:rPr>
              <a:t>storing carbon dioxide</a:t>
            </a:r>
          </a:p>
          <a:p>
            <a:pPr marL="285750" indent="-285750">
              <a:buFont typeface="Arial"/>
              <a:buChar char="•"/>
            </a:pPr>
            <a:r>
              <a:rPr lang="en-US" dirty="0">
                <a:latin typeface="TradeGothic LT" panose="02000503020000020004" pitchFamily="2" charset="0"/>
              </a:rPr>
              <a:t>storing solar radiation </a:t>
            </a:r>
          </a:p>
          <a:p>
            <a:pPr marL="285750" indent="-285750">
              <a:buFont typeface="Arial"/>
              <a:buChar char="•"/>
            </a:pPr>
            <a:r>
              <a:rPr lang="en-US" dirty="0">
                <a:latin typeface="TradeGothic LT" panose="02000503020000020004" pitchFamily="2" charset="0"/>
              </a:rPr>
              <a:t>distributing heat and moisture around the globe (wind and currents, rain)</a:t>
            </a:r>
          </a:p>
        </p:txBody>
      </p:sp>
      <p:sp>
        <p:nvSpPr>
          <p:cNvPr id="5" name="TextBox 4"/>
          <p:cNvSpPr txBox="1"/>
          <p:nvPr/>
        </p:nvSpPr>
        <p:spPr>
          <a:xfrm>
            <a:off x="6416209" y="6171836"/>
            <a:ext cx="2632452" cy="276999"/>
          </a:xfrm>
          <a:prstGeom prst="rect">
            <a:avLst/>
          </a:prstGeom>
          <a:noFill/>
        </p:spPr>
        <p:txBody>
          <a:bodyPr wrap="none" rtlCol="0">
            <a:spAutoFit/>
          </a:bodyPr>
          <a:lstStyle/>
          <a:p>
            <a:r>
              <a:rPr lang="en-US" sz="1200" i="1" dirty="0">
                <a:latin typeface="TradeGothic LT" panose="02000503020000020004" pitchFamily="2" charset="0"/>
              </a:rPr>
              <a:t>Source: Ocean and Climate Platform</a:t>
            </a:r>
          </a:p>
        </p:txBody>
      </p:sp>
      <p:pic>
        <p:nvPicPr>
          <p:cNvPr id="8" name="Picture 7" descr="Screen Shot 2020-11-06 at 17.45.07.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54283" y="1364005"/>
            <a:ext cx="5533150" cy="4807831"/>
          </a:xfrm>
          <a:prstGeom prst="rect">
            <a:avLst/>
          </a:prstGeom>
        </p:spPr>
      </p:pic>
      <p:sp>
        <p:nvSpPr>
          <p:cNvPr id="10" name="Rectangle 9"/>
          <p:cNvSpPr/>
          <p:nvPr/>
        </p:nvSpPr>
        <p:spPr>
          <a:xfrm>
            <a:off x="431648" y="1364005"/>
            <a:ext cx="2761407" cy="1569660"/>
          </a:xfrm>
          <a:prstGeom prst="rect">
            <a:avLst/>
          </a:prstGeom>
        </p:spPr>
        <p:txBody>
          <a:bodyPr wrap="square">
            <a:spAutoFit/>
          </a:bodyPr>
          <a:lstStyle/>
          <a:p>
            <a:r>
              <a:rPr lang="en-GB" sz="2400" dirty="0">
                <a:solidFill>
                  <a:srgbClr val="39BAC4"/>
                </a:solidFill>
                <a:latin typeface="TradeGothic LT" panose="02000503020000020004" pitchFamily="2" charset="0"/>
              </a:rPr>
              <a:t>The ocean regulates </a:t>
            </a:r>
          </a:p>
          <a:p>
            <a:r>
              <a:rPr lang="en-GB" sz="2400" dirty="0">
                <a:solidFill>
                  <a:srgbClr val="39BAC4"/>
                </a:solidFill>
                <a:latin typeface="TradeGothic LT" panose="02000503020000020004" pitchFamily="2" charset="0"/>
              </a:rPr>
              <a:t>weather and climate, by:</a:t>
            </a:r>
          </a:p>
        </p:txBody>
      </p:sp>
    </p:spTree>
    <p:extLst>
      <p:ext uri="{BB962C8B-B14F-4D97-AF65-F5344CB8AC3E}">
        <p14:creationId xmlns:p14="http://schemas.microsoft.com/office/powerpoint/2010/main" val="40891901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descr="Screen Shot 2020-11-06 at 17.59.40.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7551" y="0"/>
            <a:ext cx="4507430" cy="2912965"/>
          </a:xfrm>
          <a:prstGeom prst="rect">
            <a:avLst/>
          </a:prstGeom>
        </p:spPr>
      </p:pic>
      <p:sp>
        <p:nvSpPr>
          <p:cNvPr id="9" name="Rectangle 8"/>
          <p:cNvSpPr/>
          <p:nvPr/>
        </p:nvSpPr>
        <p:spPr>
          <a:xfrm>
            <a:off x="0" y="1248241"/>
            <a:ext cx="9144000" cy="523220"/>
          </a:xfrm>
          <a:prstGeom prst="rect">
            <a:avLst/>
          </a:prstGeom>
        </p:spPr>
        <p:txBody>
          <a:bodyPr wrap="square">
            <a:spAutoFit/>
          </a:bodyPr>
          <a:lstStyle/>
          <a:p>
            <a:pPr algn="ctr"/>
            <a:r>
              <a:rPr lang="en-GB" sz="2800" b="1" dirty="0">
                <a:solidFill>
                  <a:srgbClr val="39BAC4"/>
                </a:solidFill>
                <a:latin typeface="TradeGothic LT" panose="02000503020000020004" pitchFamily="2" charset="0"/>
              </a:rPr>
              <a:t>Increased carbon dioxide from human activities causes:</a:t>
            </a:r>
          </a:p>
        </p:txBody>
      </p:sp>
      <p:pic>
        <p:nvPicPr>
          <p:cNvPr id="2" name="Picture 1" descr="Climate change diagram2.pdf"/>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66333" y="1955699"/>
            <a:ext cx="10244193" cy="4703856"/>
          </a:xfrm>
          <a:prstGeom prst="rect">
            <a:avLst/>
          </a:prstGeom>
        </p:spPr>
      </p:pic>
    </p:spTree>
    <p:extLst>
      <p:ext uri="{BB962C8B-B14F-4D97-AF65-F5344CB8AC3E}">
        <p14:creationId xmlns:p14="http://schemas.microsoft.com/office/powerpoint/2010/main" val="851760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descr="Screen Shot 2020-11-06 at 18.16.01.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9539" y="1160378"/>
            <a:ext cx="7790696" cy="4424590"/>
          </a:xfrm>
          <a:prstGeom prst="rect">
            <a:avLst/>
          </a:prstGeom>
        </p:spPr>
      </p:pic>
      <p:sp>
        <p:nvSpPr>
          <p:cNvPr id="3" name="TextBox 2"/>
          <p:cNvSpPr txBox="1"/>
          <p:nvPr/>
        </p:nvSpPr>
        <p:spPr>
          <a:xfrm>
            <a:off x="2183873" y="573113"/>
            <a:ext cx="4976491" cy="369332"/>
          </a:xfrm>
          <a:prstGeom prst="rect">
            <a:avLst/>
          </a:prstGeom>
          <a:noFill/>
        </p:spPr>
        <p:txBody>
          <a:bodyPr wrap="none" rtlCol="0">
            <a:spAutoFit/>
          </a:bodyPr>
          <a:lstStyle/>
          <a:p>
            <a:r>
              <a:rPr lang="nl-NL" dirty="0">
                <a:latin typeface="TradeGothic LT" panose="02000503020000020004" pitchFamily="2" charset="0"/>
                <a:hlinkClick r:id="rId7"/>
              </a:rPr>
              <a:t>https://www.youtube.com/watch?v=qAkhuETYn5U</a:t>
            </a:r>
            <a:endParaRPr lang="en-US" dirty="0">
              <a:latin typeface="TradeGothic LT" panose="02000503020000020004" pitchFamily="2" charset="0"/>
            </a:endParaRPr>
          </a:p>
        </p:txBody>
      </p:sp>
      <p:pic>
        <p:nvPicPr>
          <p:cNvPr id="4" name="ocean acidification video.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08000" y="1143000"/>
            <a:ext cx="8128000" cy="4572000"/>
          </a:xfrm>
          <a:prstGeom prst="rect">
            <a:avLst/>
          </a:prstGeom>
        </p:spPr>
      </p:pic>
    </p:spTree>
    <p:extLst>
      <p:ext uri="{BB962C8B-B14F-4D97-AF65-F5344CB8AC3E}">
        <p14:creationId xmlns:p14="http://schemas.microsoft.com/office/powerpoint/2010/main" val="1711347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95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descr="PH of various liquids.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06203" y="1679055"/>
            <a:ext cx="6527015" cy="3205082"/>
          </a:xfrm>
          <a:prstGeom prst="rect">
            <a:avLst/>
          </a:prstGeom>
        </p:spPr>
      </p:pic>
      <p:sp>
        <p:nvSpPr>
          <p:cNvPr id="4" name="TextBox 3"/>
          <p:cNvSpPr txBox="1"/>
          <p:nvPr/>
        </p:nvSpPr>
        <p:spPr>
          <a:xfrm>
            <a:off x="1802129" y="4784782"/>
            <a:ext cx="3621505" cy="369332"/>
          </a:xfrm>
          <a:prstGeom prst="rect">
            <a:avLst/>
          </a:prstGeom>
          <a:noFill/>
        </p:spPr>
        <p:txBody>
          <a:bodyPr wrap="none" rtlCol="0">
            <a:spAutoFit/>
          </a:bodyPr>
          <a:lstStyle/>
          <a:p>
            <a:pPr algn="ctr"/>
            <a:r>
              <a:rPr lang="en-US" dirty="0">
                <a:latin typeface="TradeGothic LT" panose="02000503020000020004" pitchFamily="2" charset="0"/>
              </a:rPr>
              <a:t>Seawater is becoming more acidic</a:t>
            </a:r>
          </a:p>
        </p:txBody>
      </p:sp>
      <p:pic>
        <p:nvPicPr>
          <p:cNvPr id="5" name="Image 39">
            <a:extLst>
              <a:ext uri="{FF2B5EF4-FFF2-40B4-BE49-F238E27FC236}">
                <a16:creationId xmlns:a16="http://schemas.microsoft.com/office/drawing/2014/main" id="{64DC8FC5-E9F8-E549-84F5-D96D361B085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0018245">
            <a:off x="4544262" y="4354285"/>
            <a:ext cx="608330" cy="575022"/>
          </a:xfrm>
          <a:prstGeom prst="rect">
            <a:avLst/>
          </a:prstGeom>
        </p:spPr>
      </p:pic>
      <p:pic>
        <p:nvPicPr>
          <p:cNvPr id="6" name="Image 36">
            <a:extLst>
              <a:ext uri="{FF2B5EF4-FFF2-40B4-BE49-F238E27FC236}">
                <a16:creationId xmlns:a16="http://schemas.microsoft.com/office/drawing/2014/main" id="{E47C30A0-F632-A742-8357-EFF2776F281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400000">
            <a:off x="4470304" y="3304363"/>
            <a:ext cx="1422501" cy="711576"/>
          </a:xfrm>
          <a:prstGeom prst="rect">
            <a:avLst/>
          </a:prstGeom>
        </p:spPr>
      </p:pic>
      <p:sp>
        <p:nvSpPr>
          <p:cNvPr id="7" name="TextBox 6"/>
          <p:cNvSpPr txBox="1"/>
          <p:nvPr/>
        </p:nvSpPr>
        <p:spPr>
          <a:xfrm>
            <a:off x="1919612" y="5168882"/>
            <a:ext cx="4596130" cy="646331"/>
          </a:xfrm>
          <a:prstGeom prst="rect">
            <a:avLst/>
          </a:prstGeom>
          <a:noFill/>
        </p:spPr>
        <p:txBody>
          <a:bodyPr wrap="none" rtlCol="0">
            <a:spAutoFit/>
          </a:bodyPr>
          <a:lstStyle/>
          <a:p>
            <a:r>
              <a:rPr lang="en-US" dirty="0">
                <a:latin typeface="TradeGothic LT" panose="02000503020000020004" pitchFamily="2" charset="0"/>
              </a:rPr>
              <a:t>Tap water – represents seawater</a:t>
            </a:r>
          </a:p>
          <a:p>
            <a:r>
              <a:rPr lang="en-US" dirty="0">
                <a:latin typeface="TradeGothic LT" panose="02000503020000020004" pitchFamily="2" charset="0"/>
              </a:rPr>
              <a:t>Vinegar – represents a more acidic seawater</a:t>
            </a:r>
          </a:p>
        </p:txBody>
      </p:sp>
      <p:sp>
        <p:nvSpPr>
          <p:cNvPr id="8" name="Rectangle 7"/>
          <p:cNvSpPr/>
          <p:nvPr/>
        </p:nvSpPr>
        <p:spPr>
          <a:xfrm>
            <a:off x="1919612" y="1262253"/>
            <a:ext cx="4793941" cy="400110"/>
          </a:xfrm>
          <a:prstGeom prst="rect">
            <a:avLst/>
          </a:prstGeom>
        </p:spPr>
        <p:txBody>
          <a:bodyPr wrap="none">
            <a:spAutoFit/>
          </a:bodyPr>
          <a:lstStyle/>
          <a:p>
            <a:r>
              <a:rPr lang="fr-FR" sz="2000" b="1" dirty="0">
                <a:solidFill>
                  <a:srgbClr val="39BAC4"/>
                </a:solidFill>
                <a:latin typeface="TradeGothic LT" panose="02000503020000020004" pitchFamily="2" charset="0"/>
              </a:rPr>
              <a:t>OCEAN ACIDIFICATION INVESTIGATION</a:t>
            </a:r>
          </a:p>
        </p:txBody>
      </p:sp>
    </p:spTree>
    <p:extLst>
      <p:ext uri="{BB962C8B-B14F-4D97-AF65-F5344CB8AC3E}">
        <p14:creationId xmlns:p14="http://schemas.microsoft.com/office/powerpoint/2010/main" val="30892945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126340" y="1588665"/>
            <a:ext cx="5559563" cy="707886"/>
          </a:xfrm>
          <a:prstGeom prst="rect">
            <a:avLst/>
          </a:prstGeom>
          <a:noFill/>
        </p:spPr>
        <p:txBody>
          <a:bodyPr wrap="square" rtlCol="0">
            <a:spAutoFit/>
          </a:bodyPr>
          <a:lstStyle/>
          <a:p>
            <a:r>
              <a:rPr lang="en-US" sz="2000" dirty="0">
                <a:latin typeface="TradeGothic LT" panose="02000503020000020004" pitchFamily="2" charset="0"/>
              </a:rPr>
              <a:t>Chalk – represents marine shells and exoskeletons</a:t>
            </a:r>
          </a:p>
        </p:txBody>
      </p:sp>
      <p:sp>
        <p:nvSpPr>
          <p:cNvPr id="7" name="TextBox 6"/>
          <p:cNvSpPr txBox="1"/>
          <p:nvPr/>
        </p:nvSpPr>
        <p:spPr>
          <a:xfrm>
            <a:off x="2126339" y="4885875"/>
            <a:ext cx="5114719" cy="707886"/>
          </a:xfrm>
          <a:prstGeom prst="rect">
            <a:avLst/>
          </a:prstGeom>
          <a:noFill/>
        </p:spPr>
        <p:txBody>
          <a:bodyPr wrap="square" rtlCol="0">
            <a:spAutoFit/>
          </a:bodyPr>
          <a:lstStyle/>
          <a:p>
            <a:r>
              <a:rPr lang="en-US" sz="2000" dirty="0">
                <a:latin typeface="TradeGothic LT" panose="02000503020000020004" pitchFamily="2" charset="0"/>
              </a:rPr>
              <a:t>All of these are made from calcium carbonate!</a:t>
            </a:r>
          </a:p>
        </p:txBody>
      </p:sp>
      <p:pic>
        <p:nvPicPr>
          <p:cNvPr id="9" name="Picture 8" descr="Screen Shot 2020-11-07 at 07.56.27.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23500" y="2331863"/>
            <a:ext cx="3123240" cy="2155556"/>
          </a:xfrm>
          <a:prstGeom prst="rect">
            <a:avLst/>
          </a:prstGeom>
        </p:spPr>
      </p:pic>
      <p:pic>
        <p:nvPicPr>
          <p:cNvPr id="11" name="Picture 10" descr="coral exoskeleton.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89505" y="2331863"/>
            <a:ext cx="2887208" cy="2165406"/>
          </a:xfrm>
          <a:prstGeom prst="rect">
            <a:avLst/>
          </a:prstGeom>
        </p:spPr>
      </p:pic>
      <p:pic>
        <p:nvPicPr>
          <p:cNvPr id="14" name="Picture 13" descr="Screen Shot 2020-11-07 at 08.13.17.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6043" y="2322013"/>
            <a:ext cx="2206167" cy="2165406"/>
          </a:xfrm>
          <a:prstGeom prst="rect">
            <a:avLst/>
          </a:prstGeom>
        </p:spPr>
      </p:pic>
    </p:spTree>
    <p:extLst>
      <p:ext uri="{BB962C8B-B14F-4D97-AF65-F5344CB8AC3E}">
        <p14:creationId xmlns:p14="http://schemas.microsoft.com/office/powerpoint/2010/main" val="29497505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29451" y="1233101"/>
            <a:ext cx="6635727" cy="523220"/>
          </a:xfrm>
          <a:prstGeom prst="rect">
            <a:avLst/>
          </a:prstGeom>
          <a:noFill/>
        </p:spPr>
        <p:txBody>
          <a:bodyPr wrap="none" rtlCol="0">
            <a:spAutoFit/>
          </a:bodyPr>
          <a:lstStyle/>
          <a:p>
            <a:r>
              <a:rPr lang="en-GB" sz="2800" b="1">
                <a:solidFill>
                  <a:srgbClr val="006F73"/>
                </a:solidFill>
                <a:latin typeface="TradeGothic LT" panose="02000503020000020004" pitchFamily="2" charset="0"/>
              </a:rPr>
              <a:t>OCEAN ACIDIFICATION INVESTIGATION</a:t>
            </a:r>
            <a:endParaRPr lang="en-GB" sz="2800">
              <a:latin typeface="TradeGothic LT" panose="02000503020000020004" pitchFamily="2" charset="0"/>
            </a:endParaRPr>
          </a:p>
        </p:txBody>
      </p:sp>
      <p:sp>
        <p:nvSpPr>
          <p:cNvPr id="12" name="TextBox 11"/>
          <p:cNvSpPr txBox="1"/>
          <p:nvPr/>
        </p:nvSpPr>
        <p:spPr>
          <a:xfrm>
            <a:off x="238508" y="1783799"/>
            <a:ext cx="3422732" cy="923330"/>
          </a:xfrm>
          <a:prstGeom prst="rect">
            <a:avLst/>
          </a:prstGeom>
          <a:noFill/>
        </p:spPr>
        <p:txBody>
          <a:bodyPr wrap="none" rtlCol="0">
            <a:spAutoFit/>
          </a:bodyPr>
          <a:lstStyle/>
          <a:p>
            <a:r>
              <a:rPr lang="en-GB">
                <a:solidFill>
                  <a:srgbClr val="39BAC4"/>
                </a:solidFill>
                <a:latin typeface="TradeGothic LT" panose="02000503020000020004" pitchFamily="2" charset="0"/>
              </a:rPr>
              <a:t>QUESTION</a:t>
            </a:r>
          </a:p>
          <a:p>
            <a:r>
              <a:rPr lang="en-GB">
                <a:solidFill>
                  <a:srgbClr val="39BAC4"/>
                </a:solidFill>
                <a:latin typeface="TradeGothic LT" panose="02000503020000020004" pitchFamily="2" charset="0"/>
              </a:rPr>
              <a:t>What are you trying to find out? </a:t>
            </a:r>
          </a:p>
          <a:p>
            <a:endParaRPr lang="en-GB">
              <a:latin typeface="TradeGothic LT" panose="02000503020000020004" pitchFamily="2" charset="0"/>
            </a:endParaRPr>
          </a:p>
        </p:txBody>
      </p:sp>
      <p:sp>
        <p:nvSpPr>
          <p:cNvPr id="13" name="Rectangle 12"/>
          <p:cNvSpPr/>
          <p:nvPr/>
        </p:nvSpPr>
        <p:spPr>
          <a:xfrm>
            <a:off x="786913" y="2475607"/>
            <a:ext cx="4572000" cy="646331"/>
          </a:xfrm>
          <a:prstGeom prst="rect">
            <a:avLst/>
          </a:prstGeom>
        </p:spPr>
        <p:txBody>
          <a:bodyPr>
            <a:spAutoFit/>
          </a:bodyPr>
          <a:lstStyle/>
          <a:p>
            <a:r>
              <a:rPr lang="en-GB">
                <a:solidFill>
                  <a:srgbClr val="39BAC4"/>
                </a:solidFill>
                <a:latin typeface="TradeGothic LT" panose="02000503020000020004" pitchFamily="2" charset="0"/>
              </a:rPr>
              <a:t>HYPOTHESIS</a:t>
            </a:r>
          </a:p>
          <a:p>
            <a:r>
              <a:rPr lang="en-GB">
                <a:solidFill>
                  <a:srgbClr val="39BAC4"/>
                </a:solidFill>
                <a:latin typeface="TradeGothic LT" panose="02000503020000020004" pitchFamily="2" charset="0"/>
              </a:rPr>
              <a:t>Predict what will happen</a:t>
            </a:r>
          </a:p>
        </p:txBody>
      </p:sp>
      <p:sp>
        <p:nvSpPr>
          <p:cNvPr id="14" name="Rectangle 13"/>
          <p:cNvSpPr/>
          <p:nvPr/>
        </p:nvSpPr>
        <p:spPr>
          <a:xfrm>
            <a:off x="1475070" y="3259670"/>
            <a:ext cx="5517288" cy="646331"/>
          </a:xfrm>
          <a:prstGeom prst="rect">
            <a:avLst/>
          </a:prstGeom>
        </p:spPr>
        <p:txBody>
          <a:bodyPr wrap="square">
            <a:spAutoFit/>
          </a:bodyPr>
          <a:lstStyle/>
          <a:p>
            <a:r>
              <a:rPr lang="en-GB">
                <a:solidFill>
                  <a:srgbClr val="39BAC4"/>
                </a:solidFill>
                <a:latin typeface="TradeGothic LT" panose="02000503020000020004" pitchFamily="2" charset="0"/>
              </a:rPr>
              <a:t>EXPERIMENT</a:t>
            </a:r>
          </a:p>
          <a:p>
            <a:r>
              <a:rPr lang="en-GB">
                <a:solidFill>
                  <a:srgbClr val="39BAC4"/>
                </a:solidFill>
                <a:latin typeface="TradeGothic LT" panose="02000503020000020004" pitchFamily="2" charset="0"/>
              </a:rPr>
              <a:t>What will you need and what steps will you take? </a:t>
            </a:r>
          </a:p>
        </p:txBody>
      </p:sp>
      <p:sp>
        <p:nvSpPr>
          <p:cNvPr id="15" name="Rectangle 14"/>
          <p:cNvSpPr/>
          <p:nvPr/>
        </p:nvSpPr>
        <p:spPr>
          <a:xfrm>
            <a:off x="2420358" y="4049269"/>
            <a:ext cx="4572000" cy="646331"/>
          </a:xfrm>
          <a:prstGeom prst="rect">
            <a:avLst/>
          </a:prstGeom>
        </p:spPr>
        <p:txBody>
          <a:bodyPr>
            <a:spAutoFit/>
          </a:bodyPr>
          <a:lstStyle/>
          <a:p>
            <a:r>
              <a:rPr lang="en-GB">
                <a:solidFill>
                  <a:srgbClr val="39BAC4"/>
                </a:solidFill>
                <a:latin typeface="TradeGothic LT" panose="02000503020000020004" pitchFamily="2" charset="0"/>
              </a:rPr>
              <a:t>RESULTS</a:t>
            </a:r>
          </a:p>
          <a:p>
            <a:r>
              <a:rPr lang="en-GB">
                <a:solidFill>
                  <a:srgbClr val="39BAC4"/>
                </a:solidFill>
                <a:latin typeface="TradeGothic LT" panose="02000503020000020004" pitchFamily="2" charset="0"/>
              </a:rPr>
              <a:t>What happened during the experiment?</a:t>
            </a:r>
          </a:p>
        </p:txBody>
      </p:sp>
      <p:sp>
        <p:nvSpPr>
          <p:cNvPr id="16" name="Rectangle 15"/>
          <p:cNvSpPr/>
          <p:nvPr/>
        </p:nvSpPr>
        <p:spPr>
          <a:xfrm>
            <a:off x="3241125" y="4768060"/>
            <a:ext cx="5282485" cy="923330"/>
          </a:xfrm>
          <a:prstGeom prst="rect">
            <a:avLst/>
          </a:prstGeom>
        </p:spPr>
        <p:txBody>
          <a:bodyPr wrap="square">
            <a:spAutoFit/>
          </a:bodyPr>
          <a:lstStyle/>
          <a:p>
            <a:r>
              <a:rPr lang="en-GB">
                <a:solidFill>
                  <a:srgbClr val="39BAC4"/>
                </a:solidFill>
                <a:latin typeface="TradeGothic LT" panose="02000503020000020004" pitchFamily="2" charset="0"/>
              </a:rPr>
              <a:t>CONCLUSION</a:t>
            </a:r>
          </a:p>
          <a:p>
            <a:r>
              <a:rPr lang="en-GB">
                <a:solidFill>
                  <a:srgbClr val="39BAC4"/>
                </a:solidFill>
                <a:latin typeface="TradeGothic LT" panose="02000503020000020004" pitchFamily="2" charset="0"/>
              </a:rPr>
              <a:t>What did you discover?  Was your hypothesis correct? </a:t>
            </a:r>
          </a:p>
        </p:txBody>
      </p:sp>
      <p:pic>
        <p:nvPicPr>
          <p:cNvPr id="17" name="Image 33">
            <a:extLst>
              <a:ext uri="{FF2B5EF4-FFF2-40B4-BE49-F238E27FC236}">
                <a16:creationId xmlns:a16="http://schemas.microsoft.com/office/drawing/2014/main" id="{7CCF5342-ED76-FB49-9B37-681F5F08636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3802803" y="1783799"/>
            <a:ext cx="1556110" cy="959058"/>
          </a:xfrm>
          <a:prstGeom prst="rect">
            <a:avLst/>
          </a:prstGeom>
        </p:spPr>
      </p:pic>
    </p:spTree>
    <p:extLst>
      <p:ext uri="{BB962C8B-B14F-4D97-AF65-F5344CB8AC3E}">
        <p14:creationId xmlns:p14="http://schemas.microsoft.com/office/powerpoint/2010/main" val="28186516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29451" y="1233101"/>
            <a:ext cx="6635727" cy="523220"/>
          </a:xfrm>
          <a:prstGeom prst="rect">
            <a:avLst/>
          </a:prstGeom>
          <a:noFill/>
        </p:spPr>
        <p:txBody>
          <a:bodyPr wrap="none" rtlCol="0">
            <a:spAutoFit/>
          </a:bodyPr>
          <a:lstStyle/>
          <a:p>
            <a:r>
              <a:rPr lang="en-GB" sz="2800" b="1">
                <a:solidFill>
                  <a:srgbClr val="006F73"/>
                </a:solidFill>
                <a:latin typeface="TradeGothic LT" panose="02000503020000020004" pitchFamily="2" charset="0"/>
              </a:rPr>
              <a:t>OCEAN ACIDIFICATION INVESTIGATION</a:t>
            </a:r>
            <a:endParaRPr lang="en-GB" sz="2800">
              <a:latin typeface="TradeGothic LT" panose="02000503020000020004" pitchFamily="2" charset="0"/>
            </a:endParaRPr>
          </a:p>
        </p:txBody>
      </p:sp>
      <p:sp>
        <p:nvSpPr>
          <p:cNvPr id="12" name="TextBox 11"/>
          <p:cNvSpPr txBox="1"/>
          <p:nvPr/>
        </p:nvSpPr>
        <p:spPr>
          <a:xfrm>
            <a:off x="238508" y="1783799"/>
            <a:ext cx="3422732" cy="923330"/>
          </a:xfrm>
          <a:prstGeom prst="rect">
            <a:avLst/>
          </a:prstGeom>
          <a:noFill/>
        </p:spPr>
        <p:txBody>
          <a:bodyPr wrap="none" rtlCol="0">
            <a:spAutoFit/>
          </a:bodyPr>
          <a:lstStyle/>
          <a:p>
            <a:r>
              <a:rPr lang="en-GB">
                <a:solidFill>
                  <a:srgbClr val="39BAC4"/>
                </a:solidFill>
                <a:latin typeface="TradeGothic LT" panose="02000503020000020004" pitchFamily="2" charset="0"/>
              </a:rPr>
              <a:t>QUESTION</a:t>
            </a:r>
          </a:p>
          <a:p>
            <a:r>
              <a:rPr lang="en-GB">
                <a:solidFill>
                  <a:srgbClr val="39BAC4"/>
                </a:solidFill>
                <a:latin typeface="TradeGothic LT" panose="02000503020000020004" pitchFamily="2" charset="0"/>
              </a:rPr>
              <a:t>What are you trying to find out? </a:t>
            </a:r>
          </a:p>
          <a:p>
            <a:endParaRPr lang="en-GB">
              <a:latin typeface="TradeGothic LT" panose="02000503020000020004" pitchFamily="2" charset="0"/>
            </a:endParaRPr>
          </a:p>
        </p:txBody>
      </p:sp>
      <p:sp>
        <p:nvSpPr>
          <p:cNvPr id="13" name="Rectangle 12"/>
          <p:cNvSpPr/>
          <p:nvPr/>
        </p:nvSpPr>
        <p:spPr>
          <a:xfrm>
            <a:off x="786913" y="2475607"/>
            <a:ext cx="4572000" cy="646331"/>
          </a:xfrm>
          <a:prstGeom prst="rect">
            <a:avLst/>
          </a:prstGeom>
        </p:spPr>
        <p:txBody>
          <a:bodyPr>
            <a:spAutoFit/>
          </a:bodyPr>
          <a:lstStyle/>
          <a:p>
            <a:r>
              <a:rPr lang="en-GB">
                <a:solidFill>
                  <a:srgbClr val="39BAC4"/>
                </a:solidFill>
                <a:latin typeface="TradeGothic LT" panose="02000503020000020004" pitchFamily="2" charset="0"/>
              </a:rPr>
              <a:t>HYPOTHESIS</a:t>
            </a:r>
          </a:p>
          <a:p>
            <a:r>
              <a:rPr lang="en-GB">
                <a:solidFill>
                  <a:srgbClr val="39BAC4"/>
                </a:solidFill>
                <a:latin typeface="TradeGothic LT" panose="02000503020000020004" pitchFamily="2" charset="0"/>
              </a:rPr>
              <a:t>Predict what will happen</a:t>
            </a:r>
          </a:p>
        </p:txBody>
      </p:sp>
      <p:sp>
        <p:nvSpPr>
          <p:cNvPr id="14" name="Rectangle 13"/>
          <p:cNvSpPr/>
          <p:nvPr/>
        </p:nvSpPr>
        <p:spPr>
          <a:xfrm>
            <a:off x="1475070" y="3259670"/>
            <a:ext cx="5517288" cy="646331"/>
          </a:xfrm>
          <a:prstGeom prst="rect">
            <a:avLst/>
          </a:prstGeom>
        </p:spPr>
        <p:txBody>
          <a:bodyPr wrap="square">
            <a:spAutoFit/>
          </a:bodyPr>
          <a:lstStyle/>
          <a:p>
            <a:r>
              <a:rPr lang="en-GB">
                <a:solidFill>
                  <a:srgbClr val="39BAC4"/>
                </a:solidFill>
                <a:latin typeface="TradeGothic LT" panose="02000503020000020004" pitchFamily="2" charset="0"/>
              </a:rPr>
              <a:t>EXPERIMENT</a:t>
            </a:r>
          </a:p>
          <a:p>
            <a:r>
              <a:rPr lang="en-GB">
                <a:solidFill>
                  <a:srgbClr val="39BAC4"/>
                </a:solidFill>
                <a:latin typeface="TradeGothic LT" panose="02000503020000020004" pitchFamily="2" charset="0"/>
              </a:rPr>
              <a:t>What will you need and what steps will you take? </a:t>
            </a:r>
          </a:p>
        </p:txBody>
      </p:sp>
      <p:sp>
        <p:nvSpPr>
          <p:cNvPr id="15" name="Rectangle 14"/>
          <p:cNvSpPr/>
          <p:nvPr/>
        </p:nvSpPr>
        <p:spPr>
          <a:xfrm>
            <a:off x="2420358" y="4049269"/>
            <a:ext cx="4572000" cy="646331"/>
          </a:xfrm>
          <a:prstGeom prst="rect">
            <a:avLst/>
          </a:prstGeom>
        </p:spPr>
        <p:txBody>
          <a:bodyPr>
            <a:spAutoFit/>
          </a:bodyPr>
          <a:lstStyle/>
          <a:p>
            <a:r>
              <a:rPr lang="en-GB">
                <a:solidFill>
                  <a:srgbClr val="39BAC4"/>
                </a:solidFill>
                <a:latin typeface="TradeGothic LT" panose="02000503020000020004" pitchFamily="2" charset="0"/>
              </a:rPr>
              <a:t>RESULTS</a:t>
            </a:r>
          </a:p>
          <a:p>
            <a:r>
              <a:rPr lang="en-GB">
                <a:solidFill>
                  <a:srgbClr val="39BAC4"/>
                </a:solidFill>
                <a:latin typeface="TradeGothic LT" panose="02000503020000020004" pitchFamily="2" charset="0"/>
              </a:rPr>
              <a:t>What happened during the experiment?</a:t>
            </a:r>
          </a:p>
        </p:txBody>
      </p:sp>
      <p:sp>
        <p:nvSpPr>
          <p:cNvPr id="16" name="Rectangle 15"/>
          <p:cNvSpPr/>
          <p:nvPr/>
        </p:nvSpPr>
        <p:spPr>
          <a:xfrm>
            <a:off x="3241125" y="4768060"/>
            <a:ext cx="5282485" cy="923330"/>
          </a:xfrm>
          <a:prstGeom prst="rect">
            <a:avLst/>
          </a:prstGeom>
        </p:spPr>
        <p:txBody>
          <a:bodyPr wrap="square">
            <a:spAutoFit/>
          </a:bodyPr>
          <a:lstStyle/>
          <a:p>
            <a:r>
              <a:rPr lang="en-GB">
                <a:solidFill>
                  <a:srgbClr val="39BAC4"/>
                </a:solidFill>
                <a:latin typeface="TradeGothic LT" panose="02000503020000020004" pitchFamily="2" charset="0"/>
              </a:rPr>
              <a:t>CONCLUSION</a:t>
            </a:r>
          </a:p>
          <a:p>
            <a:r>
              <a:rPr lang="en-GB">
                <a:solidFill>
                  <a:srgbClr val="39BAC4"/>
                </a:solidFill>
                <a:latin typeface="TradeGothic LT" panose="02000503020000020004" pitchFamily="2" charset="0"/>
              </a:rPr>
              <a:t>What did you discover?  Was your hypothesis correct? </a:t>
            </a:r>
          </a:p>
        </p:txBody>
      </p:sp>
      <p:pic>
        <p:nvPicPr>
          <p:cNvPr id="8" name="Image 33">
            <a:extLst>
              <a:ext uri="{FF2B5EF4-FFF2-40B4-BE49-F238E27FC236}">
                <a16:creationId xmlns:a16="http://schemas.microsoft.com/office/drawing/2014/main" id="{7CCF5342-ED76-FB49-9B37-681F5F08636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3802803" y="2475607"/>
            <a:ext cx="1556110" cy="959058"/>
          </a:xfrm>
          <a:prstGeom prst="rect">
            <a:avLst/>
          </a:prstGeom>
        </p:spPr>
      </p:pic>
    </p:spTree>
    <p:extLst>
      <p:ext uri="{BB962C8B-B14F-4D97-AF65-F5344CB8AC3E}">
        <p14:creationId xmlns:p14="http://schemas.microsoft.com/office/powerpoint/2010/main" val="29125765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1479132" y="2316378"/>
            <a:ext cx="6243615" cy="1569660"/>
          </a:xfrm>
          <a:prstGeom prst="rect">
            <a:avLst/>
          </a:prstGeom>
        </p:spPr>
        <p:txBody>
          <a:bodyPr wrap="square">
            <a:spAutoFit/>
          </a:bodyPr>
          <a:lstStyle/>
          <a:p>
            <a:pPr algn="ctr"/>
            <a:r>
              <a:rPr lang="fr-FR" sz="4800" b="1" dirty="0">
                <a:solidFill>
                  <a:srgbClr val="006F73"/>
                </a:solidFill>
                <a:latin typeface="TradeGothic LT" panose="02000503020000020004" pitchFamily="2" charset="0"/>
              </a:rPr>
              <a:t>WHAT IS </a:t>
            </a:r>
          </a:p>
          <a:p>
            <a:pPr algn="ctr"/>
            <a:r>
              <a:rPr lang="fr-FR" sz="4800" b="1" dirty="0">
                <a:solidFill>
                  <a:srgbClr val="006F73"/>
                </a:solidFill>
                <a:latin typeface="TradeGothic LT" panose="02000503020000020004" pitchFamily="2" charset="0"/>
              </a:rPr>
              <a:t>CLIMATE CHANGE? </a:t>
            </a:r>
            <a:endParaRPr lang="en-US" sz="4800" dirty="0">
              <a:latin typeface="TradeGothic LT" panose="02000503020000020004" pitchFamily="2" charset="0"/>
            </a:endParaRPr>
          </a:p>
        </p:txBody>
      </p:sp>
      <p:sp>
        <p:nvSpPr>
          <p:cNvPr id="4" name="Sous-titre 2">
            <a:extLst>
              <a:ext uri="{FF2B5EF4-FFF2-40B4-BE49-F238E27FC236}">
                <a16:creationId xmlns:a16="http://schemas.microsoft.com/office/drawing/2014/main" id="{0D8DFC8E-41F9-0D4A-B976-EAD5656FF796}"/>
              </a:ext>
            </a:extLst>
          </p:cNvPr>
          <p:cNvSpPr txBox="1">
            <a:spLocks/>
          </p:cNvSpPr>
          <p:nvPr/>
        </p:nvSpPr>
        <p:spPr>
          <a:xfrm>
            <a:off x="1373803" y="4584357"/>
            <a:ext cx="6858000" cy="11867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600" dirty="0">
                <a:solidFill>
                  <a:srgbClr val="39BAC4"/>
                </a:solidFill>
                <a:latin typeface="TradeGothic LT" panose="02000503020000020004" pitchFamily="2" charset="0"/>
                <a:ea typeface="+mj-ea"/>
                <a:cs typeface="+mj-cs"/>
              </a:rPr>
              <a:t>What do we know already? </a:t>
            </a:r>
            <a:endParaRPr lang="fr-FR" sz="3600" dirty="0">
              <a:solidFill>
                <a:srgbClr val="39BAC4"/>
              </a:solidFill>
              <a:latin typeface="TradeGothic LT" panose="02000503020000020004" pitchFamily="2" charset="0"/>
              <a:ea typeface="+mj-ea"/>
              <a:cs typeface="+mj-cs"/>
            </a:endParaRPr>
          </a:p>
        </p:txBody>
      </p:sp>
    </p:spTree>
    <p:extLst>
      <p:ext uri="{BB962C8B-B14F-4D97-AF65-F5344CB8AC3E}">
        <p14:creationId xmlns:p14="http://schemas.microsoft.com/office/powerpoint/2010/main" val="7516222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29451" y="1233101"/>
            <a:ext cx="6635727" cy="523220"/>
          </a:xfrm>
          <a:prstGeom prst="rect">
            <a:avLst/>
          </a:prstGeom>
          <a:noFill/>
        </p:spPr>
        <p:txBody>
          <a:bodyPr wrap="none" rtlCol="0">
            <a:spAutoFit/>
          </a:bodyPr>
          <a:lstStyle/>
          <a:p>
            <a:r>
              <a:rPr lang="en-GB" sz="2800" b="1">
                <a:solidFill>
                  <a:srgbClr val="006F73"/>
                </a:solidFill>
                <a:latin typeface="TradeGothic LT" panose="02000503020000020004" pitchFamily="2" charset="0"/>
              </a:rPr>
              <a:t>OCEAN ACIDIFICATION INVESTIGATION</a:t>
            </a:r>
            <a:endParaRPr lang="en-GB" sz="2800">
              <a:latin typeface="TradeGothic LT" panose="02000503020000020004" pitchFamily="2" charset="0"/>
            </a:endParaRPr>
          </a:p>
        </p:txBody>
      </p:sp>
      <p:sp>
        <p:nvSpPr>
          <p:cNvPr id="12" name="TextBox 11"/>
          <p:cNvSpPr txBox="1"/>
          <p:nvPr/>
        </p:nvSpPr>
        <p:spPr>
          <a:xfrm>
            <a:off x="238508" y="1783799"/>
            <a:ext cx="3422732" cy="923330"/>
          </a:xfrm>
          <a:prstGeom prst="rect">
            <a:avLst/>
          </a:prstGeom>
          <a:noFill/>
        </p:spPr>
        <p:txBody>
          <a:bodyPr wrap="none" rtlCol="0">
            <a:spAutoFit/>
          </a:bodyPr>
          <a:lstStyle/>
          <a:p>
            <a:r>
              <a:rPr lang="en-GB">
                <a:solidFill>
                  <a:srgbClr val="39BAC4"/>
                </a:solidFill>
                <a:latin typeface="TradeGothic LT" panose="02000503020000020004" pitchFamily="2" charset="0"/>
              </a:rPr>
              <a:t>QUESTION</a:t>
            </a:r>
          </a:p>
          <a:p>
            <a:r>
              <a:rPr lang="en-GB">
                <a:solidFill>
                  <a:srgbClr val="39BAC4"/>
                </a:solidFill>
                <a:latin typeface="TradeGothic LT" panose="02000503020000020004" pitchFamily="2" charset="0"/>
              </a:rPr>
              <a:t>What are you trying to find out? </a:t>
            </a:r>
          </a:p>
          <a:p>
            <a:endParaRPr lang="en-GB">
              <a:latin typeface="TradeGothic LT" panose="02000503020000020004" pitchFamily="2" charset="0"/>
            </a:endParaRPr>
          </a:p>
        </p:txBody>
      </p:sp>
      <p:sp>
        <p:nvSpPr>
          <p:cNvPr id="13" name="Rectangle 12"/>
          <p:cNvSpPr/>
          <p:nvPr/>
        </p:nvSpPr>
        <p:spPr>
          <a:xfrm>
            <a:off x="786913" y="2475607"/>
            <a:ext cx="4572000" cy="646331"/>
          </a:xfrm>
          <a:prstGeom prst="rect">
            <a:avLst/>
          </a:prstGeom>
        </p:spPr>
        <p:txBody>
          <a:bodyPr>
            <a:spAutoFit/>
          </a:bodyPr>
          <a:lstStyle/>
          <a:p>
            <a:r>
              <a:rPr lang="en-GB">
                <a:solidFill>
                  <a:srgbClr val="39BAC4"/>
                </a:solidFill>
                <a:latin typeface="TradeGothic LT" panose="02000503020000020004" pitchFamily="2" charset="0"/>
              </a:rPr>
              <a:t>HYPOTHESIS</a:t>
            </a:r>
          </a:p>
          <a:p>
            <a:r>
              <a:rPr lang="en-GB">
                <a:solidFill>
                  <a:srgbClr val="39BAC4"/>
                </a:solidFill>
                <a:latin typeface="TradeGothic LT" panose="02000503020000020004" pitchFamily="2" charset="0"/>
              </a:rPr>
              <a:t>Predict what will happen</a:t>
            </a:r>
          </a:p>
        </p:txBody>
      </p:sp>
      <p:sp>
        <p:nvSpPr>
          <p:cNvPr id="14" name="Rectangle 13"/>
          <p:cNvSpPr/>
          <p:nvPr/>
        </p:nvSpPr>
        <p:spPr>
          <a:xfrm>
            <a:off x="1475070" y="3259670"/>
            <a:ext cx="5517288" cy="646331"/>
          </a:xfrm>
          <a:prstGeom prst="rect">
            <a:avLst/>
          </a:prstGeom>
        </p:spPr>
        <p:txBody>
          <a:bodyPr wrap="square">
            <a:spAutoFit/>
          </a:bodyPr>
          <a:lstStyle/>
          <a:p>
            <a:r>
              <a:rPr lang="en-GB">
                <a:solidFill>
                  <a:srgbClr val="39BAC4"/>
                </a:solidFill>
                <a:latin typeface="TradeGothic LT" panose="02000503020000020004" pitchFamily="2" charset="0"/>
              </a:rPr>
              <a:t>EXPERIMENT</a:t>
            </a:r>
          </a:p>
          <a:p>
            <a:r>
              <a:rPr lang="en-GB">
                <a:solidFill>
                  <a:srgbClr val="39BAC4"/>
                </a:solidFill>
                <a:latin typeface="TradeGothic LT" panose="02000503020000020004" pitchFamily="2" charset="0"/>
              </a:rPr>
              <a:t>What will you need and what steps will you take? </a:t>
            </a:r>
          </a:p>
        </p:txBody>
      </p:sp>
      <p:sp>
        <p:nvSpPr>
          <p:cNvPr id="15" name="Rectangle 14"/>
          <p:cNvSpPr/>
          <p:nvPr/>
        </p:nvSpPr>
        <p:spPr>
          <a:xfrm>
            <a:off x="2420358" y="4049269"/>
            <a:ext cx="4572000" cy="646331"/>
          </a:xfrm>
          <a:prstGeom prst="rect">
            <a:avLst/>
          </a:prstGeom>
        </p:spPr>
        <p:txBody>
          <a:bodyPr>
            <a:spAutoFit/>
          </a:bodyPr>
          <a:lstStyle/>
          <a:p>
            <a:r>
              <a:rPr lang="en-GB">
                <a:solidFill>
                  <a:srgbClr val="39BAC4"/>
                </a:solidFill>
                <a:latin typeface="TradeGothic LT" panose="02000503020000020004" pitchFamily="2" charset="0"/>
              </a:rPr>
              <a:t>RESULTS</a:t>
            </a:r>
          </a:p>
          <a:p>
            <a:r>
              <a:rPr lang="en-GB">
                <a:solidFill>
                  <a:srgbClr val="39BAC4"/>
                </a:solidFill>
                <a:latin typeface="TradeGothic LT" panose="02000503020000020004" pitchFamily="2" charset="0"/>
              </a:rPr>
              <a:t>What happened during the experiment?</a:t>
            </a:r>
          </a:p>
        </p:txBody>
      </p:sp>
      <p:sp>
        <p:nvSpPr>
          <p:cNvPr id="16" name="Rectangle 15"/>
          <p:cNvSpPr/>
          <p:nvPr/>
        </p:nvSpPr>
        <p:spPr>
          <a:xfrm>
            <a:off x="3241125" y="4768060"/>
            <a:ext cx="5282485" cy="923330"/>
          </a:xfrm>
          <a:prstGeom prst="rect">
            <a:avLst/>
          </a:prstGeom>
        </p:spPr>
        <p:txBody>
          <a:bodyPr wrap="square">
            <a:spAutoFit/>
          </a:bodyPr>
          <a:lstStyle/>
          <a:p>
            <a:r>
              <a:rPr lang="en-GB">
                <a:solidFill>
                  <a:srgbClr val="39BAC4"/>
                </a:solidFill>
                <a:latin typeface="TradeGothic LT" panose="02000503020000020004" pitchFamily="2" charset="0"/>
              </a:rPr>
              <a:t>CONCLUSION</a:t>
            </a:r>
          </a:p>
          <a:p>
            <a:r>
              <a:rPr lang="en-GB">
                <a:solidFill>
                  <a:srgbClr val="39BAC4"/>
                </a:solidFill>
                <a:latin typeface="TradeGothic LT" panose="02000503020000020004" pitchFamily="2" charset="0"/>
              </a:rPr>
              <a:t>What did you discover?  Was your hypothesis correct? </a:t>
            </a:r>
          </a:p>
        </p:txBody>
      </p:sp>
      <p:pic>
        <p:nvPicPr>
          <p:cNvPr id="8" name="Image 33">
            <a:extLst>
              <a:ext uri="{FF2B5EF4-FFF2-40B4-BE49-F238E27FC236}">
                <a16:creationId xmlns:a16="http://schemas.microsoft.com/office/drawing/2014/main" id="{7CCF5342-ED76-FB49-9B37-681F5F08636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6401663" y="3426472"/>
            <a:ext cx="1556110" cy="959058"/>
          </a:xfrm>
          <a:prstGeom prst="rect">
            <a:avLst/>
          </a:prstGeom>
        </p:spPr>
      </p:pic>
    </p:spTree>
    <p:extLst>
      <p:ext uri="{BB962C8B-B14F-4D97-AF65-F5344CB8AC3E}">
        <p14:creationId xmlns:p14="http://schemas.microsoft.com/office/powerpoint/2010/main" val="3730307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29451" y="1233101"/>
            <a:ext cx="6635727" cy="523220"/>
          </a:xfrm>
          <a:prstGeom prst="rect">
            <a:avLst/>
          </a:prstGeom>
          <a:noFill/>
        </p:spPr>
        <p:txBody>
          <a:bodyPr wrap="none" rtlCol="0">
            <a:spAutoFit/>
          </a:bodyPr>
          <a:lstStyle/>
          <a:p>
            <a:r>
              <a:rPr lang="en-GB" sz="2800" b="1">
                <a:solidFill>
                  <a:srgbClr val="006F73"/>
                </a:solidFill>
                <a:latin typeface="TradeGothic LT" panose="02000503020000020004" pitchFamily="2" charset="0"/>
              </a:rPr>
              <a:t>OCEAN ACIDIFICATION INVESTIGATION</a:t>
            </a:r>
            <a:endParaRPr lang="en-GB" sz="2800">
              <a:latin typeface="TradeGothic LT" panose="02000503020000020004" pitchFamily="2" charset="0"/>
            </a:endParaRPr>
          </a:p>
        </p:txBody>
      </p:sp>
      <p:sp>
        <p:nvSpPr>
          <p:cNvPr id="12" name="TextBox 11"/>
          <p:cNvSpPr txBox="1"/>
          <p:nvPr/>
        </p:nvSpPr>
        <p:spPr>
          <a:xfrm>
            <a:off x="238508" y="1783799"/>
            <a:ext cx="3422732" cy="923330"/>
          </a:xfrm>
          <a:prstGeom prst="rect">
            <a:avLst/>
          </a:prstGeom>
          <a:noFill/>
        </p:spPr>
        <p:txBody>
          <a:bodyPr wrap="none" rtlCol="0">
            <a:spAutoFit/>
          </a:bodyPr>
          <a:lstStyle/>
          <a:p>
            <a:r>
              <a:rPr lang="en-GB">
                <a:solidFill>
                  <a:srgbClr val="39BAC4"/>
                </a:solidFill>
                <a:latin typeface="TradeGothic LT" panose="02000503020000020004" pitchFamily="2" charset="0"/>
              </a:rPr>
              <a:t>QUESTION</a:t>
            </a:r>
          </a:p>
          <a:p>
            <a:r>
              <a:rPr lang="en-GB">
                <a:solidFill>
                  <a:srgbClr val="39BAC4"/>
                </a:solidFill>
                <a:latin typeface="TradeGothic LT" panose="02000503020000020004" pitchFamily="2" charset="0"/>
              </a:rPr>
              <a:t>What are you trying to find out? </a:t>
            </a:r>
          </a:p>
          <a:p>
            <a:endParaRPr lang="en-GB">
              <a:latin typeface="TradeGothic LT" panose="02000503020000020004" pitchFamily="2" charset="0"/>
            </a:endParaRPr>
          </a:p>
        </p:txBody>
      </p:sp>
      <p:sp>
        <p:nvSpPr>
          <p:cNvPr id="13" name="Rectangle 12"/>
          <p:cNvSpPr/>
          <p:nvPr/>
        </p:nvSpPr>
        <p:spPr>
          <a:xfrm>
            <a:off x="786913" y="2475607"/>
            <a:ext cx="4572000" cy="646331"/>
          </a:xfrm>
          <a:prstGeom prst="rect">
            <a:avLst/>
          </a:prstGeom>
        </p:spPr>
        <p:txBody>
          <a:bodyPr>
            <a:spAutoFit/>
          </a:bodyPr>
          <a:lstStyle/>
          <a:p>
            <a:r>
              <a:rPr lang="en-GB">
                <a:solidFill>
                  <a:srgbClr val="39BAC4"/>
                </a:solidFill>
                <a:latin typeface="TradeGothic LT" panose="02000503020000020004" pitchFamily="2" charset="0"/>
              </a:rPr>
              <a:t>HYPOTHESIS</a:t>
            </a:r>
          </a:p>
          <a:p>
            <a:r>
              <a:rPr lang="en-GB">
                <a:solidFill>
                  <a:srgbClr val="39BAC4"/>
                </a:solidFill>
                <a:latin typeface="TradeGothic LT" panose="02000503020000020004" pitchFamily="2" charset="0"/>
              </a:rPr>
              <a:t>Predict what will happen</a:t>
            </a:r>
          </a:p>
        </p:txBody>
      </p:sp>
      <p:sp>
        <p:nvSpPr>
          <p:cNvPr id="14" name="Rectangle 13"/>
          <p:cNvSpPr/>
          <p:nvPr/>
        </p:nvSpPr>
        <p:spPr>
          <a:xfrm>
            <a:off x="1475070" y="3259670"/>
            <a:ext cx="5517288" cy="646331"/>
          </a:xfrm>
          <a:prstGeom prst="rect">
            <a:avLst/>
          </a:prstGeom>
        </p:spPr>
        <p:txBody>
          <a:bodyPr wrap="square">
            <a:spAutoFit/>
          </a:bodyPr>
          <a:lstStyle/>
          <a:p>
            <a:r>
              <a:rPr lang="en-GB">
                <a:solidFill>
                  <a:srgbClr val="39BAC4"/>
                </a:solidFill>
                <a:latin typeface="TradeGothic LT" panose="02000503020000020004" pitchFamily="2" charset="0"/>
              </a:rPr>
              <a:t>EXPERIMENT</a:t>
            </a:r>
          </a:p>
          <a:p>
            <a:r>
              <a:rPr lang="en-GB">
                <a:solidFill>
                  <a:srgbClr val="39BAC4"/>
                </a:solidFill>
                <a:latin typeface="TradeGothic LT" panose="02000503020000020004" pitchFamily="2" charset="0"/>
              </a:rPr>
              <a:t>What will you need and what steps will you take? </a:t>
            </a:r>
          </a:p>
        </p:txBody>
      </p:sp>
      <p:sp>
        <p:nvSpPr>
          <p:cNvPr id="15" name="Rectangle 14"/>
          <p:cNvSpPr/>
          <p:nvPr/>
        </p:nvSpPr>
        <p:spPr>
          <a:xfrm>
            <a:off x="2420358" y="4049269"/>
            <a:ext cx="4572000" cy="646331"/>
          </a:xfrm>
          <a:prstGeom prst="rect">
            <a:avLst/>
          </a:prstGeom>
        </p:spPr>
        <p:txBody>
          <a:bodyPr>
            <a:spAutoFit/>
          </a:bodyPr>
          <a:lstStyle/>
          <a:p>
            <a:r>
              <a:rPr lang="en-GB">
                <a:solidFill>
                  <a:srgbClr val="39BAC4"/>
                </a:solidFill>
                <a:latin typeface="TradeGothic LT" panose="02000503020000020004" pitchFamily="2" charset="0"/>
              </a:rPr>
              <a:t>RESULTS</a:t>
            </a:r>
          </a:p>
          <a:p>
            <a:r>
              <a:rPr lang="en-GB">
                <a:solidFill>
                  <a:srgbClr val="39BAC4"/>
                </a:solidFill>
                <a:latin typeface="TradeGothic LT" panose="02000503020000020004" pitchFamily="2" charset="0"/>
              </a:rPr>
              <a:t>What happened during the experiment?</a:t>
            </a:r>
          </a:p>
        </p:txBody>
      </p:sp>
      <p:sp>
        <p:nvSpPr>
          <p:cNvPr id="16" name="Rectangle 15"/>
          <p:cNvSpPr/>
          <p:nvPr/>
        </p:nvSpPr>
        <p:spPr>
          <a:xfrm>
            <a:off x="3241125" y="4768060"/>
            <a:ext cx="5282485" cy="923330"/>
          </a:xfrm>
          <a:prstGeom prst="rect">
            <a:avLst/>
          </a:prstGeom>
        </p:spPr>
        <p:txBody>
          <a:bodyPr wrap="square">
            <a:spAutoFit/>
          </a:bodyPr>
          <a:lstStyle/>
          <a:p>
            <a:r>
              <a:rPr lang="en-GB">
                <a:solidFill>
                  <a:srgbClr val="39BAC4"/>
                </a:solidFill>
                <a:latin typeface="TradeGothic LT" panose="02000503020000020004" pitchFamily="2" charset="0"/>
              </a:rPr>
              <a:t>CONCLUSION</a:t>
            </a:r>
          </a:p>
          <a:p>
            <a:r>
              <a:rPr lang="en-GB">
                <a:solidFill>
                  <a:srgbClr val="39BAC4"/>
                </a:solidFill>
                <a:latin typeface="TradeGothic LT" panose="02000503020000020004" pitchFamily="2" charset="0"/>
              </a:rPr>
              <a:t>What did you discover?  Was your hypothesis correct? </a:t>
            </a:r>
          </a:p>
        </p:txBody>
      </p:sp>
      <p:pic>
        <p:nvPicPr>
          <p:cNvPr id="8" name="Image 33">
            <a:extLst>
              <a:ext uri="{FF2B5EF4-FFF2-40B4-BE49-F238E27FC236}">
                <a16:creationId xmlns:a16="http://schemas.microsoft.com/office/drawing/2014/main" id="{7CCF5342-ED76-FB49-9B37-681F5F08636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6682222" y="4216071"/>
            <a:ext cx="1556110" cy="959058"/>
          </a:xfrm>
          <a:prstGeom prst="rect">
            <a:avLst/>
          </a:prstGeom>
        </p:spPr>
      </p:pic>
    </p:spTree>
    <p:extLst>
      <p:ext uri="{BB962C8B-B14F-4D97-AF65-F5344CB8AC3E}">
        <p14:creationId xmlns:p14="http://schemas.microsoft.com/office/powerpoint/2010/main" val="42562701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29451" y="1233101"/>
            <a:ext cx="6635727" cy="523220"/>
          </a:xfrm>
          <a:prstGeom prst="rect">
            <a:avLst/>
          </a:prstGeom>
          <a:noFill/>
        </p:spPr>
        <p:txBody>
          <a:bodyPr wrap="none" rtlCol="0">
            <a:spAutoFit/>
          </a:bodyPr>
          <a:lstStyle/>
          <a:p>
            <a:r>
              <a:rPr lang="en-GB" sz="2800" b="1">
                <a:solidFill>
                  <a:srgbClr val="006F73"/>
                </a:solidFill>
                <a:latin typeface="TradeGothic LT" panose="02000503020000020004" pitchFamily="2" charset="0"/>
              </a:rPr>
              <a:t>OCEAN ACIDIFICATION INVESTIGATION</a:t>
            </a:r>
            <a:endParaRPr lang="en-GB" sz="2800">
              <a:latin typeface="TradeGothic LT" panose="02000503020000020004" pitchFamily="2" charset="0"/>
            </a:endParaRPr>
          </a:p>
        </p:txBody>
      </p:sp>
      <p:sp>
        <p:nvSpPr>
          <p:cNvPr id="12" name="TextBox 11"/>
          <p:cNvSpPr txBox="1"/>
          <p:nvPr/>
        </p:nvSpPr>
        <p:spPr>
          <a:xfrm>
            <a:off x="238508" y="1783799"/>
            <a:ext cx="3422732" cy="923330"/>
          </a:xfrm>
          <a:prstGeom prst="rect">
            <a:avLst/>
          </a:prstGeom>
          <a:noFill/>
        </p:spPr>
        <p:txBody>
          <a:bodyPr wrap="none" rtlCol="0">
            <a:spAutoFit/>
          </a:bodyPr>
          <a:lstStyle/>
          <a:p>
            <a:r>
              <a:rPr lang="en-GB">
                <a:solidFill>
                  <a:srgbClr val="39BAC4"/>
                </a:solidFill>
                <a:latin typeface="TradeGothic LT" panose="02000503020000020004" pitchFamily="2" charset="0"/>
              </a:rPr>
              <a:t>QUESTION</a:t>
            </a:r>
          </a:p>
          <a:p>
            <a:r>
              <a:rPr lang="en-GB">
                <a:solidFill>
                  <a:srgbClr val="39BAC4"/>
                </a:solidFill>
                <a:latin typeface="TradeGothic LT" panose="02000503020000020004" pitchFamily="2" charset="0"/>
              </a:rPr>
              <a:t>What are you trying to find out? </a:t>
            </a:r>
          </a:p>
          <a:p>
            <a:endParaRPr lang="en-GB">
              <a:latin typeface="TradeGothic LT" panose="02000503020000020004" pitchFamily="2" charset="0"/>
            </a:endParaRPr>
          </a:p>
        </p:txBody>
      </p:sp>
      <p:sp>
        <p:nvSpPr>
          <p:cNvPr id="13" name="Rectangle 12"/>
          <p:cNvSpPr/>
          <p:nvPr/>
        </p:nvSpPr>
        <p:spPr>
          <a:xfrm>
            <a:off x="786913" y="2475607"/>
            <a:ext cx="4572000" cy="646331"/>
          </a:xfrm>
          <a:prstGeom prst="rect">
            <a:avLst/>
          </a:prstGeom>
        </p:spPr>
        <p:txBody>
          <a:bodyPr>
            <a:spAutoFit/>
          </a:bodyPr>
          <a:lstStyle/>
          <a:p>
            <a:r>
              <a:rPr lang="en-GB">
                <a:solidFill>
                  <a:srgbClr val="39BAC4"/>
                </a:solidFill>
                <a:latin typeface="TradeGothic LT" panose="02000503020000020004" pitchFamily="2" charset="0"/>
              </a:rPr>
              <a:t>HYPOTHESIS</a:t>
            </a:r>
          </a:p>
          <a:p>
            <a:r>
              <a:rPr lang="en-GB">
                <a:solidFill>
                  <a:srgbClr val="39BAC4"/>
                </a:solidFill>
                <a:latin typeface="TradeGothic LT" panose="02000503020000020004" pitchFamily="2" charset="0"/>
              </a:rPr>
              <a:t>Predict what will happen</a:t>
            </a:r>
          </a:p>
        </p:txBody>
      </p:sp>
      <p:sp>
        <p:nvSpPr>
          <p:cNvPr id="14" name="Rectangle 13"/>
          <p:cNvSpPr/>
          <p:nvPr/>
        </p:nvSpPr>
        <p:spPr>
          <a:xfrm>
            <a:off x="1475070" y="3259670"/>
            <a:ext cx="5517288" cy="646331"/>
          </a:xfrm>
          <a:prstGeom prst="rect">
            <a:avLst/>
          </a:prstGeom>
        </p:spPr>
        <p:txBody>
          <a:bodyPr wrap="square">
            <a:spAutoFit/>
          </a:bodyPr>
          <a:lstStyle/>
          <a:p>
            <a:r>
              <a:rPr lang="en-GB">
                <a:solidFill>
                  <a:srgbClr val="39BAC4"/>
                </a:solidFill>
                <a:latin typeface="TradeGothic LT" panose="02000503020000020004" pitchFamily="2" charset="0"/>
              </a:rPr>
              <a:t>EXPERIMENT</a:t>
            </a:r>
          </a:p>
          <a:p>
            <a:r>
              <a:rPr lang="en-GB">
                <a:solidFill>
                  <a:srgbClr val="39BAC4"/>
                </a:solidFill>
                <a:latin typeface="TradeGothic LT" panose="02000503020000020004" pitchFamily="2" charset="0"/>
              </a:rPr>
              <a:t>What will you need and what steps will you take? </a:t>
            </a:r>
          </a:p>
        </p:txBody>
      </p:sp>
      <p:sp>
        <p:nvSpPr>
          <p:cNvPr id="15" name="Rectangle 14"/>
          <p:cNvSpPr/>
          <p:nvPr/>
        </p:nvSpPr>
        <p:spPr>
          <a:xfrm>
            <a:off x="2420358" y="4049269"/>
            <a:ext cx="4572000" cy="646331"/>
          </a:xfrm>
          <a:prstGeom prst="rect">
            <a:avLst/>
          </a:prstGeom>
        </p:spPr>
        <p:txBody>
          <a:bodyPr>
            <a:spAutoFit/>
          </a:bodyPr>
          <a:lstStyle/>
          <a:p>
            <a:r>
              <a:rPr lang="en-GB">
                <a:solidFill>
                  <a:srgbClr val="39BAC4"/>
                </a:solidFill>
                <a:latin typeface="TradeGothic LT" panose="02000503020000020004" pitchFamily="2" charset="0"/>
              </a:rPr>
              <a:t>RESULTS</a:t>
            </a:r>
          </a:p>
          <a:p>
            <a:r>
              <a:rPr lang="en-GB">
                <a:solidFill>
                  <a:srgbClr val="39BAC4"/>
                </a:solidFill>
                <a:latin typeface="TradeGothic LT" panose="02000503020000020004" pitchFamily="2" charset="0"/>
              </a:rPr>
              <a:t>What happened during the experiment?</a:t>
            </a:r>
          </a:p>
        </p:txBody>
      </p:sp>
      <p:sp>
        <p:nvSpPr>
          <p:cNvPr id="16" name="Rectangle 15"/>
          <p:cNvSpPr/>
          <p:nvPr/>
        </p:nvSpPr>
        <p:spPr>
          <a:xfrm>
            <a:off x="3241125" y="4768060"/>
            <a:ext cx="5282485" cy="923330"/>
          </a:xfrm>
          <a:prstGeom prst="rect">
            <a:avLst/>
          </a:prstGeom>
        </p:spPr>
        <p:txBody>
          <a:bodyPr wrap="square">
            <a:spAutoFit/>
          </a:bodyPr>
          <a:lstStyle/>
          <a:p>
            <a:r>
              <a:rPr lang="en-GB">
                <a:solidFill>
                  <a:srgbClr val="39BAC4"/>
                </a:solidFill>
                <a:latin typeface="TradeGothic LT" panose="02000503020000020004" pitchFamily="2" charset="0"/>
              </a:rPr>
              <a:t>CONCLUSION</a:t>
            </a:r>
          </a:p>
          <a:p>
            <a:r>
              <a:rPr lang="en-GB">
                <a:solidFill>
                  <a:srgbClr val="39BAC4"/>
                </a:solidFill>
                <a:latin typeface="TradeGothic LT" panose="02000503020000020004" pitchFamily="2" charset="0"/>
              </a:rPr>
              <a:t>What did you discover?  Was your hypothesis correct? </a:t>
            </a:r>
          </a:p>
        </p:txBody>
      </p:sp>
      <p:pic>
        <p:nvPicPr>
          <p:cNvPr id="8" name="Image 33">
            <a:extLst>
              <a:ext uri="{FF2B5EF4-FFF2-40B4-BE49-F238E27FC236}">
                <a16:creationId xmlns:a16="http://schemas.microsoft.com/office/drawing/2014/main" id="{7CCF5342-ED76-FB49-9B37-681F5F08636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9141062" flipH="1">
            <a:off x="7612495" y="4184451"/>
            <a:ext cx="1556110" cy="959058"/>
          </a:xfrm>
          <a:prstGeom prst="rect">
            <a:avLst/>
          </a:prstGeom>
        </p:spPr>
      </p:pic>
    </p:spTree>
    <p:extLst>
      <p:ext uri="{BB962C8B-B14F-4D97-AF65-F5344CB8AC3E}">
        <p14:creationId xmlns:p14="http://schemas.microsoft.com/office/powerpoint/2010/main" val="33710867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descr="sun-over-ocean.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186249"/>
            <a:ext cx="9179289" cy="6053568"/>
          </a:xfrm>
          <a:prstGeom prst="rect">
            <a:avLst/>
          </a:prstGeom>
        </p:spPr>
      </p:pic>
      <p:sp>
        <p:nvSpPr>
          <p:cNvPr id="9" name="Titre 1">
            <a:extLst>
              <a:ext uri="{FF2B5EF4-FFF2-40B4-BE49-F238E27FC236}">
                <a16:creationId xmlns:a16="http://schemas.microsoft.com/office/drawing/2014/main" id="{3E5302FB-6422-C84D-B7CE-E51F93547940}"/>
              </a:ext>
            </a:extLst>
          </p:cNvPr>
          <p:cNvSpPr>
            <a:spLocks noGrp="1"/>
          </p:cNvSpPr>
          <p:nvPr>
            <p:ph type="ctrTitle"/>
          </p:nvPr>
        </p:nvSpPr>
        <p:spPr>
          <a:xfrm>
            <a:off x="0" y="2043626"/>
            <a:ext cx="9144000" cy="2387600"/>
          </a:xfrm>
        </p:spPr>
        <p:txBody>
          <a:bodyPr>
            <a:normAutofit/>
          </a:bodyPr>
          <a:lstStyle/>
          <a:p>
            <a:r>
              <a:rPr lang="fr-FR" b="1" dirty="0">
                <a:solidFill>
                  <a:schemeClr val="bg1"/>
                </a:solidFill>
                <a:latin typeface="TradeGothic LT" panose="02000503020000020004" pitchFamily="2" charset="0"/>
              </a:rPr>
              <a:t>IT ALL COMES BACK TO THE OCEAN!</a:t>
            </a:r>
          </a:p>
        </p:txBody>
      </p:sp>
    </p:spTree>
    <p:extLst>
      <p:ext uri="{BB962C8B-B14F-4D97-AF65-F5344CB8AC3E}">
        <p14:creationId xmlns:p14="http://schemas.microsoft.com/office/powerpoint/2010/main" val="39763953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568886" y="501464"/>
            <a:ext cx="3301160" cy="646331"/>
          </a:xfrm>
          <a:prstGeom prst="rect">
            <a:avLst/>
          </a:prstGeom>
          <a:noFill/>
        </p:spPr>
        <p:txBody>
          <a:bodyPr wrap="none" rtlCol="0">
            <a:spAutoFit/>
          </a:bodyPr>
          <a:lstStyle/>
          <a:p>
            <a:r>
              <a:rPr lang="fr-FR" sz="3600" b="1" dirty="0">
                <a:solidFill>
                  <a:srgbClr val="006F73"/>
                </a:solidFill>
                <a:latin typeface="TradeGothic LT" panose="02000503020000020004" pitchFamily="2" charset="0"/>
              </a:rPr>
              <a:t>WHAT’S NEXT?</a:t>
            </a:r>
            <a:endParaRPr lang="en-US" sz="3600" dirty="0">
              <a:latin typeface="TradeGothic LT" panose="02000503020000020004" pitchFamily="2" charset="0"/>
            </a:endParaRPr>
          </a:p>
        </p:txBody>
      </p:sp>
      <p:pic>
        <p:nvPicPr>
          <p:cNvPr id="5" name="Picture 4" descr="Screen Shot 2020-11-11 at 10.34.32.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23259" y="5819722"/>
            <a:ext cx="870737" cy="765193"/>
          </a:xfrm>
          <a:prstGeom prst="rect">
            <a:avLst/>
          </a:prstGeom>
        </p:spPr>
      </p:pic>
      <p:pic>
        <p:nvPicPr>
          <p:cNvPr id="6" name="Picture 5" descr="Screen Shot 2020-11-11 at 10.36.13.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17850" y="5817653"/>
            <a:ext cx="726550" cy="767262"/>
          </a:xfrm>
          <a:prstGeom prst="rect">
            <a:avLst/>
          </a:prstGeom>
        </p:spPr>
      </p:pic>
      <p:pic>
        <p:nvPicPr>
          <p:cNvPr id="7" name="Picture 6" descr="Screen Shot 2020-11-11 at 10.36.23.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168254" y="5817653"/>
            <a:ext cx="720478" cy="767262"/>
          </a:xfrm>
          <a:prstGeom prst="rect">
            <a:avLst/>
          </a:prstGeom>
        </p:spPr>
      </p:pic>
      <p:sp>
        <p:nvSpPr>
          <p:cNvPr id="4" name="Rectangle 3"/>
          <p:cNvSpPr/>
          <p:nvPr/>
        </p:nvSpPr>
        <p:spPr>
          <a:xfrm>
            <a:off x="375877" y="1404198"/>
            <a:ext cx="8756796" cy="4893647"/>
          </a:xfrm>
          <a:prstGeom prst="rect">
            <a:avLst/>
          </a:prstGeom>
        </p:spPr>
        <p:txBody>
          <a:bodyPr wrap="square">
            <a:spAutoFit/>
          </a:bodyPr>
          <a:lstStyle/>
          <a:p>
            <a:pPr marL="342900" lvl="0" indent="-342900">
              <a:buFont typeface="Arial" panose="020B0604020202020204" pitchFamily="34" charset="0"/>
              <a:buChar char="•"/>
            </a:pPr>
            <a:r>
              <a:rPr lang="en-GB" sz="2400" u="sng" dirty="0">
                <a:latin typeface="TradeGothic LT" panose="02000503020000020004" pitchFamily="2" charset="0"/>
                <a:hlinkClick r:id="rId7"/>
              </a:rPr>
              <a:t>Calculate </a:t>
            </a:r>
            <a:r>
              <a:rPr lang="en-GB" sz="2400" dirty="0">
                <a:latin typeface="TradeGothic LT" panose="02000503020000020004" pitchFamily="2" charset="0"/>
              </a:rPr>
              <a:t>your carbon footprint </a:t>
            </a:r>
          </a:p>
          <a:p>
            <a:pPr marL="342900" lvl="0" indent="-342900">
              <a:buFont typeface="Arial" panose="020B0604020202020204" pitchFamily="34" charset="0"/>
              <a:buChar char="•"/>
            </a:pPr>
            <a:r>
              <a:rPr lang="en-GB" sz="2400" dirty="0">
                <a:latin typeface="TradeGothic LT" panose="02000503020000020004" pitchFamily="2" charset="0"/>
              </a:rPr>
              <a:t>Create a poster to tell people what’s happening in the oceans</a:t>
            </a:r>
          </a:p>
          <a:p>
            <a:pPr marL="342900" lvl="0" indent="-342900">
              <a:buFont typeface="Arial" panose="020B0604020202020204" pitchFamily="34" charset="0"/>
              <a:buChar char="•"/>
            </a:pPr>
            <a:r>
              <a:rPr lang="en-GB" sz="2400" dirty="0">
                <a:latin typeface="TradeGothic LT" panose="02000503020000020004" pitchFamily="2" charset="0"/>
              </a:rPr>
              <a:t>Create a poster to help people with solutions</a:t>
            </a:r>
          </a:p>
          <a:p>
            <a:pPr marL="342900" lvl="0" indent="-342900">
              <a:buFont typeface="Arial" panose="020B0604020202020204" pitchFamily="34" charset="0"/>
              <a:buChar char="•"/>
            </a:pPr>
            <a:r>
              <a:rPr lang="en-GB" sz="2400" dirty="0">
                <a:latin typeface="TradeGothic LT" panose="02000503020000020004" pitchFamily="2" charset="0"/>
              </a:rPr>
              <a:t>Make a banner to display somewhere appropriate</a:t>
            </a:r>
          </a:p>
          <a:p>
            <a:pPr marL="342900" lvl="0" indent="-342900">
              <a:buFont typeface="Arial" panose="020B0604020202020204" pitchFamily="34" charset="0"/>
              <a:buChar char="•"/>
            </a:pPr>
            <a:r>
              <a:rPr lang="en-GB" sz="2400" dirty="0">
                <a:latin typeface="TradeGothic LT" panose="02000503020000020004" pitchFamily="2" charset="0"/>
              </a:rPr>
              <a:t>How will you use this information you have learned to make the world a better place? </a:t>
            </a:r>
          </a:p>
          <a:p>
            <a:pPr marL="342900" lvl="0" indent="-342900">
              <a:buFont typeface="Arial" panose="020B0604020202020204" pitchFamily="34" charset="0"/>
              <a:buChar char="•"/>
            </a:pPr>
            <a:r>
              <a:rPr lang="en-GB" sz="2400" dirty="0">
                <a:latin typeface="TradeGothic LT" panose="02000503020000020004" pitchFamily="2" charset="0"/>
              </a:rPr>
              <a:t>Continue to work on tackling single-use plastic in your school and beyond with the Plastic Free Schools programme</a:t>
            </a:r>
          </a:p>
          <a:p>
            <a:pPr marL="342900" lvl="0" indent="-342900">
              <a:buFont typeface="Arial" panose="020B0604020202020204" pitchFamily="34" charset="0"/>
              <a:buChar char="•"/>
            </a:pPr>
            <a:r>
              <a:rPr lang="en-GB" sz="2400" dirty="0">
                <a:latin typeface="TradeGothic LT" panose="02000503020000020004" pitchFamily="2" charset="0"/>
              </a:rPr>
              <a:t>Explore another one of our wonderful Surfers Against Sewage lessons and become a </a:t>
            </a:r>
            <a:r>
              <a:rPr lang="en-GB" sz="2400" u="sng" dirty="0">
                <a:latin typeface="TradeGothic LT" panose="02000503020000020004" pitchFamily="2" charset="0"/>
                <a:hlinkClick r:id="rId8"/>
              </a:rPr>
              <a:t>Plastic Free </a:t>
            </a:r>
            <a:r>
              <a:rPr lang="en-GB" sz="2400" u="sng" dirty="0" smtClean="0">
                <a:latin typeface="TradeGothic LT" panose="02000503020000020004" pitchFamily="2" charset="0"/>
                <a:hlinkClick r:id="rId8"/>
              </a:rPr>
              <a:t>School</a:t>
            </a:r>
            <a:endParaRPr lang="en-GB" sz="2400" dirty="0">
              <a:latin typeface="TradeGothic LT" panose="02000503020000020004" pitchFamily="2" charset="0"/>
            </a:endParaRPr>
          </a:p>
          <a:p>
            <a:pPr marL="342900" indent="-342900">
              <a:buFont typeface="Arial" panose="020B0604020202020204" pitchFamily="34" charset="0"/>
              <a:buChar char="•"/>
            </a:pPr>
            <a:r>
              <a:rPr lang="en-GB" sz="2400" dirty="0">
                <a:latin typeface="TradeGothic LT" panose="02000503020000020004" pitchFamily="2" charset="0"/>
              </a:rPr>
              <a:t>Make your voices count by signing </a:t>
            </a:r>
            <a:r>
              <a:rPr lang="en-GB" sz="2400" dirty="0">
                <a:latin typeface="TradeGothic LT" panose="02000503020000020004" pitchFamily="2" charset="0"/>
                <a:hlinkClick r:id="rId9"/>
              </a:rPr>
              <a:t>The Ocean &amp; Climate Emergency Petition.</a:t>
            </a:r>
            <a:endParaRPr lang="en-GB" sz="2400" dirty="0">
              <a:latin typeface="TradeGothic LT" panose="02000503020000020004" pitchFamily="2" charset="0"/>
            </a:endParaRPr>
          </a:p>
          <a:p>
            <a:pPr lvl="0"/>
            <a:endParaRPr lang="en-GB" sz="2400" dirty="0">
              <a:latin typeface="TradeGothic LT" panose="02000503020000020004" pitchFamily="2" charset="0"/>
            </a:endParaRPr>
          </a:p>
        </p:txBody>
      </p:sp>
    </p:spTree>
    <p:extLst>
      <p:ext uri="{BB962C8B-B14F-4D97-AF65-F5344CB8AC3E}">
        <p14:creationId xmlns:p14="http://schemas.microsoft.com/office/powerpoint/2010/main" val="10603433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723546" y="1200141"/>
            <a:ext cx="7619384" cy="1964359"/>
          </a:xfrm>
        </p:spPr>
        <p:txBody>
          <a:bodyPr>
            <a:noAutofit/>
          </a:bodyPr>
          <a:lstStyle/>
          <a:p>
            <a:r>
              <a:rPr lang="fr-FR" sz="4800" b="1" dirty="0">
                <a:solidFill>
                  <a:srgbClr val="006F73"/>
                </a:solidFill>
                <a:latin typeface="TradeGothic LT" panose="02000503020000020004" pitchFamily="2" charset="0"/>
              </a:rPr>
              <a:t>WHAT IS </a:t>
            </a:r>
          </a:p>
          <a:p>
            <a:r>
              <a:rPr lang="fr-FR" sz="4800" b="1" dirty="0">
                <a:solidFill>
                  <a:srgbClr val="006F73"/>
                </a:solidFill>
                <a:latin typeface="TradeGothic LT" panose="02000503020000020004" pitchFamily="2" charset="0"/>
              </a:rPr>
              <a:t>CLIMATE CHANGE? </a:t>
            </a:r>
            <a:endParaRPr lang="en-US" sz="4800" dirty="0">
              <a:latin typeface="TradeGothic LT" panose="02000503020000020004" pitchFamily="2" charset="0"/>
            </a:endParaRPr>
          </a:p>
        </p:txBody>
      </p:sp>
      <p:sp>
        <p:nvSpPr>
          <p:cNvPr id="4" name="TextBox 3"/>
          <p:cNvSpPr txBox="1"/>
          <p:nvPr/>
        </p:nvSpPr>
        <p:spPr>
          <a:xfrm>
            <a:off x="541591" y="3023587"/>
            <a:ext cx="8329280" cy="2585323"/>
          </a:xfrm>
          <a:prstGeom prst="rect">
            <a:avLst/>
          </a:prstGeom>
          <a:noFill/>
        </p:spPr>
        <p:txBody>
          <a:bodyPr wrap="square" rtlCol="0">
            <a:spAutoFit/>
          </a:bodyPr>
          <a:lstStyle/>
          <a:p>
            <a:r>
              <a:rPr lang="en-US" sz="2400" dirty="0">
                <a:latin typeface="TradeGothic LT" panose="02000503020000020004" pitchFamily="2" charset="0"/>
              </a:rPr>
              <a:t>Climate change is a long-term change in weather conditions, identified by changes in temperature, precipitation, winds and other indicators.</a:t>
            </a:r>
          </a:p>
          <a:p>
            <a:endParaRPr lang="en-US" sz="2400" dirty="0">
              <a:latin typeface="TradeGothic LT" panose="02000503020000020004" pitchFamily="2" charset="0"/>
            </a:endParaRPr>
          </a:p>
          <a:p>
            <a:r>
              <a:rPr lang="en-US" sz="2400" dirty="0">
                <a:latin typeface="TradeGothic LT" panose="02000503020000020004" pitchFamily="2" charset="0"/>
              </a:rPr>
              <a:t>It can be caused by nature (e.g. volcanic activity, solar output) or human activity… </a:t>
            </a:r>
          </a:p>
          <a:p>
            <a:endParaRPr lang="en-US" dirty="0">
              <a:latin typeface="TradeGothic LT" panose="02000503020000020004" pitchFamily="2" charset="0"/>
            </a:endParaRPr>
          </a:p>
        </p:txBody>
      </p:sp>
    </p:spTree>
    <p:extLst>
      <p:ext uri="{BB962C8B-B14F-4D97-AF65-F5344CB8AC3E}">
        <p14:creationId xmlns:p14="http://schemas.microsoft.com/office/powerpoint/2010/main" val="42918734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Sous-titre 2">
            <a:extLst>
              <a:ext uri="{FF2B5EF4-FFF2-40B4-BE49-F238E27FC236}">
                <a16:creationId xmlns:a16="http://schemas.microsoft.com/office/drawing/2014/main" id="{0D8DFC8E-41F9-0D4A-B976-EAD5656FF796}"/>
              </a:ext>
            </a:extLst>
          </p:cNvPr>
          <p:cNvSpPr txBox="1">
            <a:spLocks/>
          </p:cNvSpPr>
          <p:nvPr/>
        </p:nvSpPr>
        <p:spPr>
          <a:xfrm>
            <a:off x="1680797" y="2410279"/>
            <a:ext cx="5415899" cy="244628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3200" b="1" dirty="0">
                <a:solidFill>
                  <a:srgbClr val="006F73"/>
                </a:solidFill>
                <a:latin typeface="TradeGothic LT" panose="02000503020000020004" pitchFamily="2" charset="0"/>
              </a:rPr>
              <a:t>WHAT ARE THE </a:t>
            </a:r>
          </a:p>
          <a:p>
            <a:r>
              <a:rPr lang="fr-FR" sz="3200" b="1" dirty="0">
                <a:solidFill>
                  <a:srgbClr val="006F73"/>
                </a:solidFill>
                <a:latin typeface="TradeGothic LT" panose="02000503020000020004" pitchFamily="2" charset="0"/>
              </a:rPr>
              <a:t>MAN-MADE CAUSES OF CLIMATE CHANGE?  </a:t>
            </a:r>
            <a:endParaRPr lang="en-US" sz="3200" dirty="0">
              <a:latin typeface="TradeGothic LT" panose="02000503020000020004" pitchFamily="2" charset="0"/>
            </a:endParaRPr>
          </a:p>
        </p:txBody>
      </p:sp>
      <p:pic>
        <p:nvPicPr>
          <p:cNvPr id="14" name="Image 36">
            <a:extLst>
              <a:ext uri="{FF2B5EF4-FFF2-40B4-BE49-F238E27FC236}">
                <a16:creationId xmlns:a16="http://schemas.microsoft.com/office/drawing/2014/main" id="{E47C30A0-F632-A742-8357-EFF2776F281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77257" y="1616792"/>
            <a:ext cx="5968915" cy="3446487"/>
          </a:xfrm>
          <a:prstGeom prst="rect">
            <a:avLst/>
          </a:prstGeom>
        </p:spPr>
      </p:pic>
    </p:spTree>
    <p:extLst>
      <p:ext uri="{BB962C8B-B14F-4D97-AF65-F5344CB8AC3E}">
        <p14:creationId xmlns:p14="http://schemas.microsoft.com/office/powerpoint/2010/main" val="9305245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Image 39">
            <a:extLst>
              <a:ext uri="{FF2B5EF4-FFF2-40B4-BE49-F238E27FC236}">
                <a16:creationId xmlns:a16="http://schemas.microsoft.com/office/drawing/2014/main" id="{64DC8FC5-E9F8-E549-84F5-D96D361B08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573336" flipH="1" flipV="1">
            <a:off x="6067833" y="4650674"/>
            <a:ext cx="834171" cy="460744"/>
          </a:xfrm>
          <a:prstGeom prst="rect">
            <a:avLst/>
          </a:prstGeom>
        </p:spPr>
      </p:pic>
      <p:pic>
        <p:nvPicPr>
          <p:cNvPr id="6" name="Image 39">
            <a:extLst>
              <a:ext uri="{FF2B5EF4-FFF2-40B4-BE49-F238E27FC236}">
                <a16:creationId xmlns:a16="http://schemas.microsoft.com/office/drawing/2014/main" id="{64DC8FC5-E9F8-E549-84F5-D96D361B08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9415043" flipH="1">
            <a:off x="6218317" y="1533703"/>
            <a:ext cx="801670" cy="522134"/>
          </a:xfrm>
          <a:prstGeom prst="rect">
            <a:avLst/>
          </a:prstGeom>
        </p:spPr>
      </p:pic>
      <p:pic>
        <p:nvPicPr>
          <p:cNvPr id="8" name="Image 39">
            <a:extLst>
              <a:ext uri="{FF2B5EF4-FFF2-40B4-BE49-F238E27FC236}">
                <a16:creationId xmlns:a16="http://schemas.microsoft.com/office/drawing/2014/main" id="{64DC8FC5-E9F8-E549-84F5-D96D361B08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0591953">
            <a:off x="567496" y="3125460"/>
            <a:ext cx="779129" cy="514046"/>
          </a:xfrm>
          <a:prstGeom prst="rect">
            <a:avLst/>
          </a:prstGeom>
        </p:spPr>
      </p:pic>
      <p:sp>
        <p:nvSpPr>
          <p:cNvPr id="2" name="TextBox 1"/>
          <p:cNvSpPr txBox="1"/>
          <p:nvPr/>
        </p:nvSpPr>
        <p:spPr>
          <a:xfrm>
            <a:off x="6947292" y="1794770"/>
            <a:ext cx="1986441" cy="369332"/>
          </a:xfrm>
          <a:prstGeom prst="rect">
            <a:avLst/>
          </a:prstGeom>
          <a:noFill/>
        </p:spPr>
        <p:txBody>
          <a:bodyPr wrap="none" rtlCol="0">
            <a:spAutoFit/>
          </a:bodyPr>
          <a:lstStyle/>
          <a:p>
            <a:r>
              <a:rPr lang="en-US" dirty="0">
                <a:latin typeface="TradeGothic LT" panose="02000503020000020004" pitchFamily="2" charset="0"/>
              </a:rPr>
              <a:t>Use of fossil fuels</a:t>
            </a:r>
          </a:p>
        </p:txBody>
      </p:sp>
      <p:sp>
        <p:nvSpPr>
          <p:cNvPr id="10" name="TextBox 9"/>
          <p:cNvSpPr txBox="1"/>
          <p:nvPr/>
        </p:nvSpPr>
        <p:spPr>
          <a:xfrm>
            <a:off x="6779212" y="4613566"/>
            <a:ext cx="1518364" cy="369332"/>
          </a:xfrm>
          <a:prstGeom prst="rect">
            <a:avLst/>
          </a:prstGeom>
          <a:noFill/>
        </p:spPr>
        <p:txBody>
          <a:bodyPr wrap="none" rtlCol="0">
            <a:spAutoFit/>
          </a:bodyPr>
          <a:lstStyle/>
          <a:p>
            <a:r>
              <a:rPr lang="en-US" dirty="0">
                <a:latin typeface="TradeGothic LT" panose="02000503020000020004" pitchFamily="2" charset="0"/>
              </a:rPr>
              <a:t>Deforestation</a:t>
            </a:r>
          </a:p>
        </p:txBody>
      </p:sp>
      <p:sp>
        <p:nvSpPr>
          <p:cNvPr id="11" name="TextBox 10"/>
          <p:cNvSpPr txBox="1"/>
          <p:nvPr/>
        </p:nvSpPr>
        <p:spPr>
          <a:xfrm>
            <a:off x="201165" y="3741137"/>
            <a:ext cx="1261884" cy="646331"/>
          </a:xfrm>
          <a:prstGeom prst="rect">
            <a:avLst/>
          </a:prstGeom>
          <a:noFill/>
        </p:spPr>
        <p:txBody>
          <a:bodyPr wrap="none" rtlCol="0">
            <a:spAutoFit/>
          </a:bodyPr>
          <a:lstStyle/>
          <a:p>
            <a:r>
              <a:rPr lang="en-US" dirty="0">
                <a:latin typeface="TradeGothic LT" panose="02000503020000020004" pitchFamily="2" charset="0"/>
              </a:rPr>
              <a:t>Intensive </a:t>
            </a:r>
          </a:p>
          <a:p>
            <a:r>
              <a:rPr lang="en-US" dirty="0">
                <a:latin typeface="TradeGothic LT" panose="02000503020000020004" pitchFamily="2" charset="0"/>
              </a:rPr>
              <a:t>agriculture</a:t>
            </a:r>
          </a:p>
        </p:txBody>
      </p:sp>
      <p:sp>
        <p:nvSpPr>
          <p:cNvPr id="13" name="Sous-titre 2">
            <a:extLst>
              <a:ext uri="{FF2B5EF4-FFF2-40B4-BE49-F238E27FC236}">
                <a16:creationId xmlns:a16="http://schemas.microsoft.com/office/drawing/2014/main" id="{0D8DFC8E-41F9-0D4A-B976-EAD5656FF796}"/>
              </a:ext>
            </a:extLst>
          </p:cNvPr>
          <p:cNvSpPr txBox="1">
            <a:spLocks/>
          </p:cNvSpPr>
          <p:nvPr/>
        </p:nvSpPr>
        <p:spPr>
          <a:xfrm>
            <a:off x="1680797" y="2410279"/>
            <a:ext cx="5415899" cy="244628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3200" b="1" dirty="0">
                <a:solidFill>
                  <a:srgbClr val="006F73"/>
                </a:solidFill>
                <a:latin typeface="TradeGothic LT" panose="02000503020000020004" pitchFamily="2" charset="0"/>
              </a:rPr>
              <a:t>WHAT ARE THE </a:t>
            </a:r>
          </a:p>
          <a:p>
            <a:r>
              <a:rPr lang="fr-FR" sz="3200" b="1" dirty="0">
                <a:solidFill>
                  <a:srgbClr val="006F73"/>
                </a:solidFill>
                <a:latin typeface="TradeGothic LT" panose="02000503020000020004" pitchFamily="2" charset="0"/>
              </a:rPr>
              <a:t>MAN-MADE CAUSES OF CLIMATE CHANGE?  </a:t>
            </a:r>
            <a:endParaRPr lang="en-US" sz="3200" dirty="0">
              <a:latin typeface="TradeGothic LT" panose="02000503020000020004" pitchFamily="2" charset="0"/>
            </a:endParaRPr>
          </a:p>
        </p:txBody>
      </p:sp>
      <p:pic>
        <p:nvPicPr>
          <p:cNvPr id="14" name="Image 36">
            <a:extLst>
              <a:ext uri="{FF2B5EF4-FFF2-40B4-BE49-F238E27FC236}">
                <a16:creationId xmlns:a16="http://schemas.microsoft.com/office/drawing/2014/main" id="{E47C30A0-F632-A742-8357-EFF2776F281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04289" y="1603732"/>
            <a:ext cx="5968915" cy="3446487"/>
          </a:xfrm>
          <a:prstGeom prst="rect">
            <a:avLst/>
          </a:prstGeom>
        </p:spPr>
      </p:pic>
      <p:pic>
        <p:nvPicPr>
          <p:cNvPr id="3" name="Picture 2" descr="Screen Shot 2020-11-07 at 12.32.15.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893336" y="107096"/>
            <a:ext cx="4250664" cy="1530940"/>
          </a:xfrm>
          <a:prstGeom prst="rect">
            <a:avLst/>
          </a:prstGeom>
        </p:spPr>
      </p:pic>
      <p:pic>
        <p:nvPicPr>
          <p:cNvPr id="5" name="Picture 4" descr="deforestation.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410937" y="5050219"/>
            <a:ext cx="2700197" cy="1807781"/>
          </a:xfrm>
          <a:prstGeom prst="rect">
            <a:avLst/>
          </a:prstGeom>
        </p:spPr>
      </p:pic>
      <p:pic>
        <p:nvPicPr>
          <p:cNvPr id="7" name="Picture 6" descr="pig farming.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23277" y="4813107"/>
            <a:ext cx="3778367" cy="1977345"/>
          </a:xfrm>
          <a:prstGeom prst="rect">
            <a:avLst/>
          </a:prstGeom>
        </p:spPr>
      </p:pic>
    </p:spTree>
    <p:extLst>
      <p:ext uri="{BB962C8B-B14F-4D97-AF65-F5344CB8AC3E}">
        <p14:creationId xmlns:p14="http://schemas.microsoft.com/office/powerpoint/2010/main" val="1641090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Image 39">
            <a:extLst>
              <a:ext uri="{FF2B5EF4-FFF2-40B4-BE49-F238E27FC236}">
                <a16:creationId xmlns:a16="http://schemas.microsoft.com/office/drawing/2014/main" id="{64DC8FC5-E9F8-E549-84F5-D96D361B08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573336" flipH="1" flipV="1">
            <a:off x="6067833" y="4650674"/>
            <a:ext cx="834171" cy="460744"/>
          </a:xfrm>
          <a:prstGeom prst="rect">
            <a:avLst/>
          </a:prstGeom>
        </p:spPr>
      </p:pic>
      <p:pic>
        <p:nvPicPr>
          <p:cNvPr id="6" name="Image 39">
            <a:extLst>
              <a:ext uri="{FF2B5EF4-FFF2-40B4-BE49-F238E27FC236}">
                <a16:creationId xmlns:a16="http://schemas.microsoft.com/office/drawing/2014/main" id="{64DC8FC5-E9F8-E549-84F5-D96D361B08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9415043" flipH="1">
            <a:off x="6218317" y="1533703"/>
            <a:ext cx="801670" cy="522134"/>
          </a:xfrm>
          <a:prstGeom prst="rect">
            <a:avLst/>
          </a:prstGeom>
        </p:spPr>
      </p:pic>
      <p:pic>
        <p:nvPicPr>
          <p:cNvPr id="8" name="Image 39">
            <a:extLst>
              <a:ext uri="{FF2B5EF4-FFF2-40B4-BE49-F238E27FC236}">
                <a16:creationId xmlns:a16="http://schemas.microsoft.com/office/drawing/2014/main" id="{64DC8FC5-E9F8-E549-84F5-D96D361B08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0591953">
            <a:off x="567496" y="3125460"/>
            <a:ext cx="779129" cy="514046"/>
          </a:xfrm>
          <a:prstGeom prst="rect">
            <a:avLst/>
          </a:prstGeom>
        </p:spPr>
      </p:pic>
      <p:sp>
        <p:nvSpPr>
          <p:cNvPr id="2" name="TextBox 1"/>
          <p:cNvSpPr txBox="1"/>
          <p:nvPr/>
        </p:nvSpPr>
        <p:spPr>
          <a:xfrm>
            <a:off x="6947292" y="1794770"/>
            <a:ext cx="1986441" cy="369332"/>
          </a:xfrm>
          <a:prstGeom prst="rect">
            <a:avLst/>
          </a:prstGeom>
          <a:noFill/>
        </p:spPr>
        <p:txBody>
          <a:bodyPr wrap="none" rtlCol="0">
            <a:spAutoFit/>
          </a:bodyPr>
          <a:lstStyle/>
          <a:p>
            <a:r>
              <a:rPr lang="en-US" dirty="0">
                <a:latin typeface="TradeGothic LT" panose="02000503020000020004" pitchFamily="2" charset="0"/>
              </a:rPr>
              <a:t>Use of fossil fuels</a:t>
            </a:r>
          </a:p>
        </p:txBody>
      </p:sp>
      <p:sp>
        <p:nvSpPr>
          <p:cNvPr id="10" name="TextBox 9"/>
          <p:cNvSpPr txBox="1"/>
          <p:nvPr/>
        </p:nvSpPr>
        <p:spPr>
          <a:xfrm>
            <a:off x="6779212" y="4613566"/>
            <a:ext cx="1518364" cy="369332"/>
          </a:xfrm>
          <a:prstGeom prst="rect">
            <a:avLst/>
          </a:prstGeom>
          <a:noFill/>
        </p:spPr>
        <p:txBody>
          <a:bodyPr wrap="none" rtlCol="0">
            <a:spAutoFit/>
          </a:bodyPr>
          <a:lstStyle/>
          <a:p>
            <a:r>
              <a:rPr lang="en-US" dirty="0">
                <a:latin typeface="TradeGothic LT" panose="02000503020000020004" pitchFamily="2" charset="0"/>
              </a:rPr>
              <a:t>Deforestation</a:t>
            </a:r>
          </a:p>
        </p:txBody>
      </p:sp>
      <p:sp>
        <p:nvSpPr>
          <p:cNvPr id="11" name="TextBox 10"/>
          <p:cNvSpPr txBox="1"/>
          <p:nvPr/>
        </p:nvSpPr>
        <p:spPr>
          <a:xfrm>
            <a:off x="201165" y="3741137"/>
            <a:ext cx="1261884" cy="646331"/>
          </a:xfrm>
          <a:prstGeom prst="rect">
            <a:avLst/>
          </a:prstGeom>
          <a:noFill/>
        </p:spPr>
        <p:txBody>
          <a:bodyPr wrap="none" rtlCol="0">
            <a:spAutoFit/>
          </a:bodyPr>
          <a:lstStyle/>
          <a:p>
            <a:r>
              <a:rPr lang="en-US" dirty="0">
                <a:latin typeface="TradeGothic LT" panose="02000503020000020004" pitchFamily="2" charset="0"/>
              </a:rPr>
              <a:t>Intensive </a:t>
            </a:r>
          </a:p>
          <a:p>
            <a:r>
              <a:rPr lang="en-US" dirty="0">
                <a:latin typeface="TradeGothic LT" panose="02000503020000020004" pitchFamily="2" charset="0"/>
              </a:rPr>
              <a:t>agriculture</a:t>
            </a:r>
          </a:p>
        </p:txBody>
      </p:sp>
      <p:sp>
        <p:nvSpPr>
          <p:cNvPr id="13" name="Sous-titre 2">
            <a:extLst>
              <a:ext uri="{FF2B5EF4-FFF2-40B4-BE49-F238E27FC236}">
                <a16:creationId xmlns:a16="http://schemas.microsoft.com/office/drawing/2014/main" id="{0D8DFC8E-41F9-0D4A-B976-EAD5656FF796}"/>
              </a:ext>
            </a:extLst>
          </p:cNvPr>
          <p:cNvSpPr txBox="1">
            <a:spLocks/>
          </p:cNvSpPr>
          <p:nvPr/>
        </p:nvSpPr>
        <p:spPr>
          <a:xfrm>
            <a:off x="1680797" y="2410279"/>
            <a:ext cx="5415899" cy="244628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3200" b="1" dirty="0">
                <a:solidFill>
                  <a:srgbClr val="006F73"/>
                </a:solidFill>
                <a:latin typeface="TradeGothic LT" panose="02000503020000020004" pitchFamily="2" charset="0"/>
              </a:rPr>
              <a:t>WHAT GASES </a:t>
            </a:r>
          </a:p>
          <a:p>
            <a:r>
              <a:rPr lang="fr-FR" sz="3200" b="1" dirty="0">
                <a:solidFill>
                  <a:srgbClr val="006F73"/>
                </a:solidFill>
                <a:latin typeface="TradeGothic LT" panose="02000503020000020004" pitchFamily="2" charset="0"/>
              </a:rPr>
              <a:t>DO THESE PRODUCE?</a:t>
            </a:r>
            <a:endParaRPr lang="en-US" sz="3200" dirty="0">
              <a:latin typeface="TradeGothic LT" panose="02000503020000020004" pitchFamily="2" charset="0"/>
            </a:endParaRPr>
          </a:p>
        </p:txBody>
      </p:sp>
      <p:pic>
        <p:nvPicPr>
          <p:cNvPr id="14" name="Image 36">
            <a:extLst>
              <a:ext uri="{FF2B5EF4-FFF2-40B4-BE49-F238E27FC236}">
                <a16:creationId xmlns:a16="http://schemas.microsoft.com/office/drawing/2014/main" id="{E47C30A0-F632-A742-8357-EFF2776F281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04288" y="1472264"/>
            <a:ext cx="5968915" cy="3446487"/>
          </a:xfrm>
          <a:prstGeom prst="rect">
            <a:avLst/>
          </a:prstGeom>
        </p:spPr>
      </p:pic>
      <p:pic>
        <p:nvPicPr>
          <p:cNvPr id="3" name="Picture 2" descr="Screen Shot 2020-11-07 at 12.32.15.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893336" y="107096"/>
            <a:ext cx="4250664" cy="1530940"/>
          </a:xfrm>
          <a:prstGeom prst="rect">
            <a:avLst/>
          </a:prstGeom>
        </p:spPr>
      </p:pic>
      <p:pic>
        <p:nvPicPr>
          <p:cNvPr id="5" name="Picture 4" descr="deforestation.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410937" y="5050219"/>
            <a:ext cx="2700197" cy="1807781"/>
          </a:xfrm>
          <a:prstGeom prst="rect">
            <a:avLst/>
          </a:prstGeom>
        </p:spPr>
      </p:pic>
      <p:pic>
        <p:nvPicPr>
          <p:cNvPr id="7" name="Picture 6" descr="pig farming.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23277" y="4813107"/>
            <a:ext cx="3778367" cy="1977345"/>
          </a:xfrm>
          <a:prstGeom prst="rect">
            <a:avLst/>
          </a:prstGeom>
        </p:spPr>
      </p:pic>
    </p:spTree>
    <p:extLst>
      <p:ext uri="{BB962C8B-B14F-4D97-AF65-F5344CB8AC3E}">
        <p14:creationId xmlns:p14="http://schemas.microsoft.com/office/powerpoint/2010/main" val="40855203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Image 39">
            <a:extLst>
              <a:ext uri="{FF2B5EF4-FFF2-40B4-BE49-F238E27FC236}">
                <a16:creationId xmlns:a16="http://schemas.microsoft.com/office/drawing/2014/main" id="{64DC8FC5-E9F8-E549-84F5-D96D361B08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573336" flipH="1" flipV="1">
            <a:off x="6067833" y="4650674"/>
            <a:ext cx="834171" cy="460744"/>
          </a:xfrm>
          <a:prstGeom prst="rect">
            <a:avLst/>
          </a:prstGeom>
        </p:spPr>
      </p:pic>
      <p:pic>
        <p:nvPicPr>
          <p:cNvPr id="6" name="Image 39">
            <a:extLst>
              <a:ext uri="{FF2B5EF4-FFF2-40B4-BE49-F238E27FC236}">
                <a16:creationId xmlns:a16="http://schemas.microsoft.com/office/drawing/2014/main" id="{64DC8FC5-E9F8-E549-84F5-D96D361B08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9415043" flipH="1">
            <a:off x="6218317" y="1533703"/>
            <a:ext cx="801670" cy="522134"/>
          </a:xfrm>
          <a:prstGeom prst="rect">
            <a:avLst/>
          </a:prstGeom>
        </p:spPr>
      </p:pic>
      <p:pic>
        <p:nvPicPr>
          <p:cNvPr id="8" name="Image 39">
            <a:extLst>
              <a:ext uri="{FF2B5EF4-FFF2-40B4-BE49-F238E27FC236}">
                <a16:creationId xmlns:a16="http://schemas.microsoft.com/office/drawing/2014/main" id="{64DC8FC5-E9F8-E549-84F5-D96D361B08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0591953">
            <a:off x="567496" y="3125460"/>
            <a:ext cx="779129" cy="514046"/>
          </a:xfrm>
          <a:prstGeom prst="rect">
            <a:avLst/>
          </a:prstGeom>
        </p:spPr>
      </p:pic>
      <p:sp>
        <p:nvSpPr>
          <p:cNvPr id="2" name="TextBox 1"/>
          <p:cNvSpPr txBox="1"/>
          <p:nvPr/>
        </p:nvSpPr>
        <p:spPr>
          <a:xfrm>
            <a:off x="6947292" y="1794770"/>
            <a:ext cx="1986441" cy="369332"/>
          </a:xfrm>
          <a:prstGeom prst="rect">
            <a:avLst/>
          </a:prstGeom>
          <a:noFill/>
        </p:spPr>
        <p:txBody>
          <a:bodyPr wrap="none" rtlCol="0">
            <a:spAutoFit/>
          </a:bodyPr>
          <a:lstStyle/>
          <a:p>
            <a:r>
              <a:rPr lang="en-US" dirty="0">
                <a:latin typeface="TradeGothic LT" panose="02000503020000020004" pitchFamily="2" charset="0"/>
              </a:rPr>
              <a:t>Use of fossil fuels</a:t>
            </a:r>
          </a:p>
        </p:txBody>
      </p:sp>
      <p:sp>
        <p:nvSpPr>
          <p:cNvPr id="10" name="TextBox 9"/>
          <p:cNvSpPr txBox="1"/>
          <p:nvPr/>
        </p:nvSpPr>
        <p:spPr>
          <a:xfrm>
            <a:off x="6779212" y="4613566"/>
            <a:ext cx="1518364" cy="369332"/>
          </a:xfrm>
          <a:prstGeom prst="rect">
            <a:avLst/>
          </a:prstGeom>
          <a:noFill/>
        </p:spPr>
        <p:txBody>
          <a:bodyPr wrap="none" rtlCol="0">
            <a:spAutoFit/>
          </a:bodyPr>
          <a:lstStyle/>
          <a:p>
            <a:r>
              <a:rPr lang="en-US" dirty="0">
                <a:latin typeface="TradeGothic LT" panose="02000503020000020004" pitchFamily="2" charset="0"/>
              </a:rPr>
              <a:t>Deforestation</a:t>
            </a:r>
          </a:p>
        </p:txBody>
      </p:sp>
      <p:sp>
        <p:nvSpPr>
          <p:cNvPr id="11" name="TextBox 10"/>
          <p:cNvSpPr txBox="1"/>
          <p:nvPr/>
        </p:nvSpPr>
        <p:spPr>
          <a:xfrm>
            <a:off x="201165" y="3741137"/>
            <a:ext cx="1261884" cy="646331"/>
          </a:xfrm>
          <a:prstGeom prst="rect">
            <a:avLst/>
          </a:prstGeom>
          <a:noFill/>
        </p:spPr>
        <p:txBody>
          <a:bodyPr wrap="none" rtlCol="0">
            <a:spAutoFit/>
          </a:bodyPr>
          <a:lstStyle/>
          <a:p>
            <a:r>
              <a:rPr lang="en-US" dirty="0">
                <a:latin typeface="TradeGothic LT" panose="02000503020000020004" pitchFamily="2" charset="0"/>
              </a:rPr>
              <a:t>Intensive </a:t>
            </a:r>
          </a:p>
          <a:p>
            <a:r>
              <a:rPr lang="en-US" dirty="0">
                <a:latin typeface="TradeGothic LT" panose="02000503020000020004" pitchFamily="2" charset="0"/>
              </a:rPr>
              <a:t>agriculture</a:t>
            </a:r>
          </a:p>
        </p:txBody>
      </p:sp>
      <p:sp>
        <p:nvSpPr>
          <p:cNvPr id="13" name="Sous-titre 2">
            <a:extLst>
              <a:ext uri="{FF2B5EF4-FFF2-40B4-BE49-F238E27FC236}">
                <a16:creationId xmlns:a16="http://schemas.microsoft.com/office/drawing/2014/main" id="{0D8DFC8E-41F9-0D4A-B976-EAD5656FF796}"/>
              </a:ext>
            </a:extLst>
          </p:cNvPr>
          <p:cNvSpPr txBox="1">
            <a:spLocks/>
          </p:cNvSpPr>
          <p:nvPr/>
        </p:nvSpPr>
        <p:spPr>
          <a:xfrm>
            <a:off x="1680797" y="2410279"/>
            <a:ext cx="5415899" cy="244628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3200" b="1" dirty="0">
                <a:solidFill>
                  <a:srgbClr val="006F73"/>
                </a:solidFill>
                <a:latin typeface="TradeGothic LT" panose="02000503020000020004" pitchFamily="2" charset="0"/>
              </a:rPr>
              <a:t>WHAT GASES </a:t>
            </a:r>
          </a:p>
          <a:p>
            <a:r>
              <a:rPr lang="fr-FR" sz="3200" b="1" dirty="0">
                <a:solidFill>
                  <a:srgbClr val="006F73"/>
                </a:solidFill>
                <a:latin typeface="TradeGothic LT" panose="02000503020000020004" pitchFamily="2" charset="0"/>
              </a:rPr>
              <a:t>DO THESE PRODUCE?</a:t>
            </a:r>
            <a:endParaRPr lang="en-US" sz="3200" dirty="0">
              <a:latin typeface="TradeGothic LT" panose="02000503020000020004" pitchFamily="2" charset="0"/>
            </a:endParaRPr>
          </a:p>
        </p:txBody>
      </p:sp>
      <p:pic>
        <p:nvPicPr>
          <p:cNvPr id="14" name="Image 36">
            <a:extLst>
              <a:ext uri="{FF2B5EF4-FFF2-40B4-BE49-F238E27FC236}">
                <a16:creationId xmlns:a16="http://schemas.microsoft.com/office/drawing/2014/main" id="{E47C30A0-F632-A742-8357-EFF2776F281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04288" y="1472264"/>
            <a:ext cx="5968915" cy="3446487"/>
          </a:xfrm>
          <a:prstGeom prst="rect">
            <a:avLst/>
          </a:prstGeom>
        </p:spPr>
      </p:pic>
      <p:pic>
        <p:nvPicPr>
          <p:cNvPr id="3" name="Picture 2" descr="Screen Shot 2020-11-07 at 12.32.15.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893336" y="107096"/>
            <a:ext cx="4250664" cy="1530940"/>
          </a:xfrm>
          <a:prstGeom prst="rect">
            <a:avLst/>
          </a:prstGeom>
        </p:spPr>
      </p:pic>
      <p:pic>
        <p:nvPicPr>
          <p:cNvPr id="5" name="Picture 4" descr="deforestation.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410937" y="5050219"/>
            <a:ext cx="2700197" cy="1807781"/>
          </a:xfrm>
          <a:prstGeom prst="rect">
            <a:avLst/>
          </a:prstGeom>
        </p:spPr>
      </p:pic>
      <p:pic>
        <p:nvPicPr>
          <p:cNvPr id="7" name="Picture 6" descr="pig farming.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23277" y="4813107"/>
            <a:ext cx="3778367" cy="1977345"/>
          </a:xfrm>
          <a:prstGeom prst="rect">
            <a:avLst/>
          </a:prstGeom>
        </p:spPr>
      </p:pic>
      <p:sp>
        <p:nvSpPr>
          <p:cNvPr id="15" name="TextBox 14"/>
          <p:cNvSpPr txBox="1"/>
          <p:nvPr/>
        </p:nvSpPr>
        <p:spPr>
          <a:xfrm>
            <a:off x="7892713" y="2359274"/>
            <a:ext cx="960519" cy="646331"/>
          </a:xfrm>
          <a:prstGeom prst="rect">
            <a:avLst/>
          </a:prstGeom>
          <a:noFill/>
        </p:spPr>
        <p:txBody>
          <a:bodyPr wrap="none" rtlCol="0">
            <a:spAutoFit/>
          </a:bodyPr>
          <a:lstStyle/>
          <a:p>
            <a:r>
              <a:rPr lang="en-US" dirty="0">
                <a:latin typeface="TradeGothic LT" panose="02000503020000020004" pitchFamily="2" charset="0"/>
              </a:rPr>
              <a:t>Carbon </a:t>
            </a:r>
          </a:p>
          <a:p>
            <a:r>
              <a:rPr lang="en-US" dirty="0">
                <a:latin typeface="TradeGothic LT" panose="02000503020000020004" pitchFamily="2" charset="0"/>
              </a:rPr>
              <a:t>dioxide</a:t>
            </a:r>
          </a:p>
        </p:txBody>
      </p:sp>
      <p:sp>
        <p:nvSpPr>
          <p:cNvPr id="9" name="TextBox 8"/>
          <p:cNvSpPr txBox="1"/>
          <p:nvPr/>
        </p:nvSpPr>
        <p:spPr>
          <a:xfrm>
            <a:off x="201165" y="2572460"/>
            <a:ext cx="1127232" cy="369332"/>
          </a:xfrm>
          <a:prstGeom prst="rect">
            <a:avLst/>
          </a:prstGeom>
          <a:noFill/>
        </p:spPr>
        <p:txBody>
          <a:bodyPr wrap="none" rtlCol="0">
            <a:spAutoFit/>
          </a:bodyPr>
          <a:lstStyle/>
          <a:p>
            <a:r>
              <a:rPr lang="en-US" dirty="0">
                <a:latin typeface="TradeGothic LT" panose="02000503020000020004" pitchFamily="2" charset="0"/>
              </a:rPr>
              <a:t>Methane </a:t>
            </a:r>
          </a:p>
        </p:txBody>
      </p:sp>
      <p:pic>
        <p:nvPicPr>
          <p:cNvPr id="16" name="Image 38">
            <a:extLst>
              <a:ext uri="{FF2B5EF4-FFF2-40B4-BE49-F238E27FC236}">
                <a16:creationId xmlns:a16="http://schemas.microsoft.com/office/drawing/2014/main" id="{5D68C379-A1E2-B74A-904F-7A621B39C78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492551" y="2117745"/>
            <a:ext cx="1530952" cy="1129390"/>
          </a:xfrm>
          <a:prstGeom prst="rect">
            <a:avLst/>
          </a:prstGeom>
        </p:spPr>
      </p:pic>
      <p:pic>
        <p:nvPicPr>
          <p:cNvPr id="17" name="Image 38">
            <a:extLst>
              <a:ext uri="{FF2B5EF4-FFF2-40B4-BE49-F238E27FC236}">
                <a16:creationId xmlns:a16="http://schemas.microsoft.com/office/drawing/2014/main" id="{5D68C379-A1E2-B74A-904F-7A621B39C78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2164102"/>
            <a:ext cx="1530952" cy="1129390"/>
          </a:xfrm>
          <a:prstGeom prst="rect">
            <a:avLst/>
          </a:prstGeom>
        </p:spPr>
      </p:pic>
      <p:sp>
        <p:nvSpPr>
          <p:cNvPr id="18" name="TextBox 17"/>
          <p:cNvSpPr txBox="1"/>
          <p:nvPr/>
        </p:nvSpPr>
        <p:spPr>
          <a:xfrm>
            <a:off x="7525562" y="3702994"/>
            <a:ext cx="960519" cy="646331"/>
          </a:xfrm>
          <a:prstGeom prst="rect">
            <a:avLst/>
          </a:prstGeom>
          <a:noFill/>
        </p:spPr>
        <p:txBody>
          <a:bodyPr wrap="none" rtlCol="0">
            <a:spAutoFit/>
          </a:bodyPr>
          <a:lstStyle/>
          <a:p>
            <a:r>
              <a:rPr lang="en-US" dirty="0">
                <a:latin typeface="TradeGothic LT" panose="02000503020000020004" pitchFamily="2" charset="0"/>
              </a:rPr>
              <a:t>Carbon </a:t>
            </a:r>
          </a:p>
          <a:p>
            <a:r>
              <a:rPr lang="en-US" dirty="0">
                <a:latin typeface="TradeGothic LT" panose="02000503020000020004" pitchFamily="2" charset="0"/>
              </a:rPr>
              <a:t>dioxide</a:t>
            </a:r>
          </a:p>
        </p:txBody>
      </p:sp>
      <p:pic>
        <p:nvPicPr>
          <p:cNvPr id="19" name="Image 38">
            <a:extLst>
              <a:ext uri="{FF2B5EF4-FFF2-40B4-BE49-F238E27FC236}">
                <a16:creationId xmlns:a16="http://schemas.microsoft.com/office/drawing/2014/main" id="{5D68C379-A1E2-B74A-904F-7A621B39C78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096696" y="3484176"/>
            <a:ext cx="1530952" cy="1129390"/>
          </a:xfrm>
          <a:prstGeom prst="rect">
            <a:avLst/>
          </a:prstGeom>
        </p:spPr>
      </p:pic>
    </p:spTree>
    <p:extLst>
      <p:ext uri="{BB962C8B-B14F-4D97-AF65-F5344CB8AC3E}">
        <p14:creationId xmlns:p14="http://schemas.microsoft.com/office/powerpoint/2010/main" val="13968932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Sous-titre 2">
            <a:extLst>
              <a:ext uri="{FF2B5EF4-FFF2-40B4-BE49-F238E27FC236}">
                <a16:creationId xmlns:a16="http://schemas.microsoft.com/office/drawing/2014/main" id="{0D8DFC8E-41F9-0D4A-B976-EAD5656FF796}"/>
              </a:ext>
            </a:extLst>
          </p:cNvPr>
          <p:cNvSpPr txBox="1">
            <a:spLocks/>
          </p:cNvSpPr>
          <p:nvPr/>
        </p:nvSpPr>
        <p:spPr>
          <a:xfrm>
            <a:off x="1680797" y="2410279"/>
            <a:ext cx="5415899" cy="244628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3200" b="1" dirty="0">
                <a:solidFill>
                  <a:srgbClr val="006F73"/>
                </a:solidFill>
                <a:latin typeface="TradeGothic LT" panose="02000503020000020004" pitchFamily="2" charset="0"/>
              </a:rPr>
              <a:t>WHICH GAS IS THE BIGGEST CONTRIBUTOR TO CLIMATE CHANGE?</a:t>
            </a:r>
          </a:p>
        </p:txBody>
      </p:sp>
      <p:pic>
        <p:nvPicPr>
          <p:cNvPr id="14" name="Image 36">
            <a:extLst>
              <a:ext uri="{FF2B5EF4-FFF2-40B4-BE49-F238E27FC236}">
                <a16:creationId xmlns:a16="http://schemas.microsoft.com/office/drawing/2014/main" id="{E47C30A0-F632-A742-8357-EFF2776F281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30952" y="1821252"/>
            <a:ext cx="5968915" cy="2630901"/>
          </a:xfrm>
          <a:prstGeom prst="rect">
            <a:avLst/>
          </a:prstGeom>
        </p:spPr>
      </p:pic>
      <p:sp>
        <p:nvSpPr>
          <p:cNvPr id="15" name="TextBox 14"/>
          <p:cNvSpPr txBox="1"/>
          <p:nvPr/>
        </p:nvSpPr>
        <p:spPr>
          <a:xfrm>
            <a:off x="7892713" y="2359274"/>
            <a:ext cx="960519" cy="646331"/>
          </a:xfrm>
          <a:prstGeom prst="rect">
            <a:avLst/>
          </a:prstGeom>
          <a:noFill/>
        </p:spPr>
        <p:txBody>
          <a:bodyPr wrap="none" rtlCol="0">
            <a:spAutoFit/>
          </a:bodyPr>
          <a:lstStyle/>
          <a:p>
            <a:r>
              <a:rPr lang="en-US" dirty="0">
                <a:latin typeface="TradeGothic LT" panose="02000503020000020004" pitchFamily="2" charset="0"/>
              </a:rPr>
              <a:t>Carbon </a:t>
            </a:r>
          </a:p>
          <a:p>
            <a:r>
              <a:rPr lang="en-US" dirty="0">
                <a:latin typeface="TradeGothic LT" panose="02000503020000020004" pitchFamily="2" charset="0"/>
              </a:rPr>
              <a:t>dioxide</a:t>
            </a:r>
          </a:p>
        </p:txBody>
      </p:sp>
      <p:sp>
        <p:nvSpPr>
          <p:cNvPr id="9" name="TextBox 8"/>
          <p:cNvSpPr txBox="1"/>
          <p:nvPr/>
        </p:nvSpPr>
        <p:spPr>
          <a:xfrm>
            <a:off x="201165" y="2572460"/>
            <a:ext cx="1127232" cy="369332"/>
          </a:xfrm>
          <a:prstGeom prst="rect">
            <a:avLst/>
          </a:prstGeom>
          <a:noFill/>
        </p:spPr>
        <p:txBody>
          <a:bodyPr wrap="none" rtlCol="0">
            <a:spAutoFit/>
          </a:bodyPr>
          <a:lstStyle/>
          <a:p>
            <a:r>
              <a:rPr lang="en-US" dirty="0">
                <a:latin typeface="TradeGothic LT" panose="02000503020000020004" pitchFamily="2" charset="0"/>
              </a:rPr>
              <a:t>Methane </a:t>
            </a:r>
          </a:p>
        </p:txBody>
      </p:sp>
      <p:pic>
        <p:nvPicPr>
          <p:cNvPr id="16" name="Image 38">
            <a:extLst>
              <a:ext uri="{FF2B5EF4-FFF2-40B4-BE49-F238E27FC236}">
                <a16:creationId xmlns:a16="http://schemas.microsoft.com/office/drawing/2014/main" id="{5D68C379-A1E2-B74A-904F-7A621B39C78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92551" y="2117745"/>
            <a:ext cx="1530952" cy="1129390"/>
          </a:xfrm>
          <a:prstGeom prst="rect">
            <a:avLst/>
          </a:prstGeom>
        </p:spPr>
      </p:pic>
      <p:pic>
        <p:nvPicPr>
          <p:cNvPr id="17" name="Image 38">
            <a:extLst>
              <a:ext uri="{FF2B5EF4-FFF2-40B4-BE49-F238E27FC236}">
                <a16:creationId xmlns:a16="http://schemas.microsoft.com/office/drawing/2014/main" id="{5D68C379-A1E2-B74A-904F-7A621B39C78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2164102"/>
            <a:ext cx="1530952" cy="1129390"/>
          </a:xfrm>
          <a:prstGeom prst="rect">
            <a:avLst/>
          </a:prstGeom>
        </p:spPr>
      </p:pic>
    </p:spTree>
    <p:extLst>
      <p:ext uri="{BB962C8B-B14F-4D97-AF65-F5344CB8AC3E}">
        <p14:creationId xmlns:p14="http://schemas.microsoft.com/office/powerpoint/2010/main" val="41212740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Sous-titre 2">
            <a:extLst>
              <a:ext uri="{FF2B5EF4-FFF2-40B4-BE49-F238E27FC236}">
                <a16:creationId xmlns:a16="http://schemas.microsoft.com/office/drawing/2014/main" id="{0D8DFC8E-41F9-0D4A-B976-EAD5656FF796}"/>
              </a:ext>
            </a:extLst>
          </p:cNvPr>
          <p:cNvSpPr txBox="1">
            <a:spLocks/>
          </p:cNvSpPr>
          <p:nvPr/>
        </p:nvSpPr>
        <p:spPr>
          <a:xfrm>
            <a:off x="1680797" y="2410279"/>
            <a:ext cx="5415899" cy="244628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3200" b="1" dirty="0">
                <a:solidFill>
                  <a:srgbClr val="006F73"/>
                </a:solidFill>
                <a:latin typeface="TradeGothic LT" panose="02000503020000020004" pitchFamily="2" charset="0"/>
              </a:rPr>
              <a:t>WHICH GAS IS THE BIGGEST CONTRIBUTOR TO CLIMATE CHANGE?</a:t>
            </a:r>
          </a:p>
        </p:txBody>
      </p:sp>
      <p:pic>
        <p:nvPicPr>
          <p:cNvPr id="14" name="Image 36">
            <a:extLst>
              <a:ext uri="{FF2B5EF4-FFF2-40B4-BE49-F238E27FC236}">
                <a16:creationId xmlns:a16="http://schemas.microsoft.com/office/drawing/2014/main" id="{E47C30A0-F632-A742-8357-EFF2776F281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23636" y="1957011"/>
            <a:ext cx="5968915" cy="2455922"/>
          </a:xfrm>
          <a:prstGeom prst="rect">
            <a:avLst/>
          </a:prstGeom>
        </p:spPr>
      </p:pic>
      <p:sp>
        <p:nvSpPr>
          <p:cNvPr id="15" name="TextBox 14"/>
          <p:cNvSpPr txBox="1"/>
          <p:nvPr/>
        </p:nvSpPr>
        <p:spPr>
          <a:xfrm>
            <a:off x="7892713" y="2359274"/>
            <a:ext cx="960519" cy="646331"/>
          </a:xfrm>
          <a:prstGeom prst="rect">
            <a:avLst/>
          </a:prstGeom>
          <a:noFill/>
        </p:spPr>
        <p:txBody>
          <a:bodyPr wrap="none" rtlCol="0">
            <a:spAutoFit/>
          </a:bodyPr>
          <a:lstStyle/>
          <a:p>
            <a:r>
              <a:rPr lang="en-US" dirty="0">
                <a:latin typeface="TradeGothic LT" panose="02000503020000020004" pitchFamily="2" charset="0"/>
              </a:rPr>
              <a:t>Carbon </a:t>
            </a:r>
          </a:p>
          <a:p>
            <a:r>
              <a:rPr lang="en-US" dirty="0">
                <a:latin typeface="TradeGothic LT" panose="02000503020000020004" pitchFamily="2" charset="0"/>
              </a:rPr>
              <a:t>dioxide</a:t>
            </a:r>
          </a:p>
        </p:txBody>
      </p:sp>
      <p:pic>
        <p:nvPicPr>
          <p:cNvPr id="16" name="Image 38">
            <a:extLst>
              <a:ext uri="{FF2B5EF4-FFF2-40B4-BE49-F238E27FC236}">
                <a16:creationId xmlns:a16="http://schemas.microsoft.com/office/drawing/2014/main" id="{5D68C379-A1E2-B74A-904F-7A621B39C78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92551" y="2117745"/>
            <a:ext cx="1530952" cy="1129390"/>
          </a:xfrm>
          <a:prstGeom prst="rect">
            <a:avLst/>
          </a:prstGeom>
        </p:spPr>
      </p:pic>
      <p:pic>
        <p:nvPicPr>
          <p:cNvPr id="8" name="Image 33">
            <a:extLst>
              <a:ext uri="{FF2B5EF4-FFF2-40B4-BE49-F238E27FC236}">
                <a16:creationId xmlns:a16="http://schemas.microsoft.com/office/drawing/2014/main" id="{7CCF5342-ED76-FB49-9B37-681F5F0863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6807105" flipH="1">
            <a:off x="6793873" y="3658978"/>
            <a:ext cx="2188214" cy="1507909"/>
          </a:xfrm>
          <a:prstGeom prst="rect">
            <a:avLst/>
          </a:prstGeom>
        </p:spPr>
      </p:pic>
      <p:sp>
        <p:nvSpPr>
          <p:cNvPr id="2" name="TextBox 1"/>
          <p:cNvSpPr txBox="1"/>
          <p:nvPr/>
        </p:nvSpPr>
        <p:spPr>
          <a:xfrm>
            <a:off x="99896" y="4334249"/>
            <a:ext cx="6660980" cy="1923604"/>
          </a:xfrm>
          <a:prstGeom prst="rect">
            <a:avLst/>
          </a:prstGeom>
          <a:noFill/>
        </p:spPr>
        <p:txBody>
          <a:bodyPr wrap="square" rtlCol="0">
            <a:spAutoFit/>
          </a:bodyPr>
          <a:lstStyle/>
          <a:p>
            <a:pPr algn="ctr"/>
            <a:r>
              <a:rPr lang="en-US" sz="1700" b="1" dirty="0">
                <a:solidFill>
                  <a:srgbClr val="C455BE"/>
                </a:solidFill>
                <a:latin typeface="TradeGothic LT" panose="02000503020000020004" pitchFamily="2" charset="0"/>
              </a:rPr>
              <a:t>FUN FACTS:</a:t>
            </a:r>
          </a:p>
          <a:p>
            <a:pPr algn="just"/>
            <a:r>
              <a:rPr lang="en-US" sz="1700" dirty="0">
                <a:solidFill>
                  <a:srgbClr val="C455BE"/>
                </a:solidFill>
                <a:latin typeface="TradeGothic LT" panose="02000503020000020004" pitchFamily="2" charset="0"/>
              </a:rPr>
              <a:t>Carbon dioxide has the chemical formula CO</a:t>
            </a:r>
            <a:r>
              <a:rPr lang="en-US" sz="1700" baseline="-25000" dirty="0">
                <a:solidFill>
                  <a:srgbClr val="C455BE"/>
                </a:solidFill>
                <a:latin typeface="TradeGothic LT" panose="02000503020000020004" pitchFamily="2" charset="0"/>
              </a:rPr>
              <a:t>2</a:t>
            </a:r>
            <a:r>
              <a:rPr lang="en-US" sz="1700" dirty="0">
                <a:solidFill>
                  <a:srgbClr val="C455BE"/>
                </a:solidFill>
                <a:latin typeface="TradeGothic LT" panose="02000503020000020004" pitchFamily="2" charset="0"/>
              </a:rPr>
              <a:t>. It is often called ‘carbon’ when talking about climate change, but carbon is something different – carbon is an element that is in everything organic (including humans!).  It has many different forms – it can be graphite (pencil lead) or a diamond!</a:t>
            </a:r>
          </a:p>
          <a:p>
            <a:pPr algn="ctr"/>
            <a:endParaRPr lang="en-US" sz="1700" dirty="0">
              <a:latin typeface="TradeGothic LT" panose="02000503020000020004" pitchFamily="2" charset="0"/>
            </a:endParaRPr>
          </a:p>
        </p:txBody>
      </p:sp>
    </p:spTree>
    <p:extLst>
      <p:ext uri="{BB962C8B-B14F-4D97-AF65-F5344CB8AC3E}">
        <p14:creationId xmlns:p14="http://schemas.microsoft.com/office/powerpoint/2010/main" val="207089697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hème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4579</TotalTime>
  <Words>2418</Words>
  <Application>Microsoft Office PowerPoint</Application>
  <PresentationFormat>On-screen Show (4:3)</PresentationFormat>
  <Paragraphs>238</Paragraphs>
  <Slides>24</Slides>
  <Notes>24</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Calibri Light</vt:lpstr>
      <vt:lpstr>TradeGothic LT</vt:lpstr>
      <vt:lpstr>Thème Office</vt:lpstr>
      <vt:lpstr>OUR CHANGING OCEANS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EMISSIONS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 ALL COMES BACK TO THE OCEAN!</vt:lpstr>
      <vt:lpstr>PowerPoint Presentation</vt:lpstr>
    </vt:vector>
  </TitlesOfParts>
  <Manager/>
  <Company>carolinedalcq.eu</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Caroline Dalcq</dc:creator>
  <cp:keywords/>
  <dc:description/>
  <cp:lastModifiedBy>Emily van de Geer</cp:lastModifiedBy>
  <cp:revision>98</cp:revision>
  <dcterms:created xsi:type="dcterms:W3CDTF">2019-03-21T13:11:41Z</dcterms:created>
  <dcterms:modified xsi:type="dcterms:W3CDTF">2021-02-03T11:10:44Z</dcterms:modified>
  <cp:category/>
</cp:coreProperties>
</file>