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embeddedFontLst>
    <p:embeddedFont>
      <p:font typeface="Calibri" panose="020F0502020204030204" pitchFamily="34" charset="0"/>
      <p:regular r:id="rId20"/>
      <p:bold r:id="rId21"/>
      <p:italic r:id="rId22"/>
      <p:boldItalic r:id="rId23"/>
    </p:embeddedFont>
    <p:embeddedFont>
      <p:font typeface="Agency FB" panose="020B0503020202020204" pitchFamily="34" charset="0"/>
      <p:regular r:id="rId24"/>
      <p:bold r:id="rId25"/>
    </p:embeddedFont>
    <p:embeddedFont>
      <p:font typeface="Gill Sans" panose="020B0604020202020204" charset="0"/>
      <p:regular r:id="rId26"/>
      <p:bold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2" roundtripDataSignature="AMtx7mjI7z4U1AGmb251Q1bcb+kacfFPT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57818" autoAdjust="0"/>
  </p:normalViewPr>
  <p:slideViewPr>
    <p:cSldViewPr snapToGrid="0">
      <p:cViewPr varScale="1">
        <p:scale>
          <a:sx n="50" d="100"/>
          <a:sy n="50" d="100"/>
        </p:scale>
        <p:origin x="2386" y="5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TradeGothic LT" panose="02000503020000020004" pitchFamily="2" charset="0"/>
                <a:ea typeface="TradeGothic LT" panose="02000503020000020004" pitchFamily="2" charset="0"/>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lang="en-GB"/>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TradeGothic LT" panose="02000503020000020004" pitchFamily="2" charset="0"/>
                <a:ea typeface="TradeGothic LT" panose="02000503020000020004" pitchFamily="2" charset="0"/>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lang="en-GB"/>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dirty="0"/>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TradeGothic LT" panose="02000503020000020004" pitchFamily="2" charset="0"/>
                <a:ea typeface="TradeGothic LT" panose="02000503020000020004" pitchFamily="2" charset="0"/>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lang="en-GB"/>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TradeGothic LT" panose="02000503020000020004" pitchFamily="2" charset="0"/>
              </a:defRPr>
            </a:lvl1pPr>
          </a:lstStyle>
          <a:p>
            <a:pPr algn="r"/>
            <a:fld id="{00000000-1234-1234-1234-123412341234}" type="slidenum">
              <a:rPr lang="fr-FR" sz="1200" smtClean="0">
                <a:solidFill>
                  <a:schemeClr val="dk1"/>
                </a:solidFill>
                <a:ea typeface="Calibri"/>
                <a:cs typeface="Calibri"/>
                <a:sym typeface="Calibri"/>
              </a:rPr>
              <a:pPr algn="r"/>
              <a:t>‹#›</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22180512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gency FB" panose="020B0503020202020204" pitchFamily="34" charset="0"/>
        <a:ea typeface="Agency FB" panose="020B0503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0" noProof="0" dirty="0" smtClean="0">
                <a:solidFill>
                  <a:schemeClr val="dk1"/>
                </a:solidFill>
                <a:latin typeface="TradeGothic LT" panose="02000503020000020004" pitchFamily="2" charset="0"/>
                <a:sym typeface="Calibri"/>
              </a:rPr>
              <a:t>It’s really important to create a safe space for this lesson where pupils are respected, feel comfortable to be open and honest and are kind to each other. The topic you are introducing might be very upsetting for some pupils: climate change is a frightening challenge we face, so it’s important that pupils feel comfortable to ask questions, express themselves in the lesson and feel supported. </a:t>
            </a:r>
            <a:endParaRPr lang="en-GB" sz="1200" b="0" u="sng"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endParaRPr lang="en-GB" sz="1200" b="0" u="sng" noProof="0" dirty="0" smtClean="0">
              <a:solidFill>
                <a:schemeClr val="dk1"/>
              </a:solidFill>
              <a:latin typeface="TradeGothic LT" panose="02000503020000020004" pitchFamily="2" charset="0"/>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kern="1200" cap="none" smtClean="0">
                <a:solidFill>
                  <a:schemeClr val="tx1"/>
                </a:solidFill>
                <a:effectLst/>
                <a:latin typeface="Calibri"/>
                <a:ea typeface="Calibri"/>
                <a:cs typeface="Calibri"/>
                <a:sym typeface="Calibri"/>
              </a:rPr>
              <a:t>https://www.nrdc.org/stories/your-guide-talking-kids-all-ages-about-climate-change (copy</a:t>
            </a:r>
            <a:r>
              <a:rPr lang="en-GB" sz="1200" b="0" i="0" u="none" strike="noStrike" kern="1200" cap="none" baseline="0" smtClean="0">
                <a:solidFill>
                  <a:schemeClr val="tx1"/>
                </a:solidFill>
                <a:effectLst/>
                <a:latin typeface="Calibri"/>
                <a:ea typeface="Calibri"/>
                <a:cs typeface="Calibri"/>
                <a:sym typeface="Calibri"/>
              </a:rPr>
              <a:t> and paste link)</a:t>
            </a:r>
            <a:endParaRPr lang="en-GB" sz="1200" b="0" i="0" u="none" strike="noStrike" kern="1200" cap="none" smtClean="0">
              <a:solidFill>
                <a:schemeClr val="tx1"/>
              </a:solidFill>
              <a:effectLst/>
              <a:latin typeface="Calibri"/>
              <a:ea typeface="Calibri"/>
              <a:cs typeface="Calibri"/>
              <a:sym typeface="Calibri"/>
            </a:endParaRPr>
          </a:p>
          <a:p>
            <a:pPr marL="0" lvl="0" indent="0" algn="l" rtl="0">
              <a:spcBef>
                <a:spcPts val="0"/>
              </a:spcBef>
              <a:spcAft>
                <a:spcPts val="0"/>
              </a:spcAft>
              <a:buNone/>
            </a:pPr>
            <a:endParaRPr lang="en-GB" sz="1200" b="1"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Any questions? </a:t>
            </a:r>
            <a:endParaRPr lang="en-GB" noProof="0" dirty="0" smtClean="0">
              <a:latin typeface="TradeGothic LT" panose="02000503020000020004" pitchFamily="2" charset="0"/>
            </a:endParaRPr>
          </a:p>
          <a:p>
            <a:pPr marL="0" lvl="0" indent="0" algn="l" rtl="0">
              <a:spcBef>
                <a:spcPts val="0"/>
              </a:spcBef>
              <a:spcAft>
                <a:spcPts val="0"/>
              </a:spcAft>
              <a:buNone/>
            </a:pPr>
            <a:endParaRPr lang="en-GB" noProof="0" dirty="0">
              <a:latin typeface="TradeGothic LT" panose="02000503020000020004" pitchFamily="2" charset="0"/>
            </a:endParaRPr>
          </a:p>
        </p:txBody>
      </p:sp>
      <p:sp>
        <p:nvSpPr>
          <p:cNvPr id="87" name="Google Shape;8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latin typeface="TradeGothic LT" panose="02000503020000020004" pitchFamily="2" charset="0"/>
              </a:rPr>
              <a:t>1</a:t>
            </a:fld>
            <a:endParaRPr>
              <a:latin typeface="TradeGothic LT" panose="02000503020000020004" pitchFamily="2"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 name="Google Shape;164;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Manifestos and media attention are a great way to change the system. Individual behaviour change is great (for example, avoiding buying single use plastic, etc.), but for change to be really effective, we need the systems to change. If items are not for sale in the shops, people won’t have the option to buy them. It’s much more effective than relying on individual change. </a:t>
            </a:r>
            <a:endParaRPr lang="en-GB" noProof="0" dirty="0" smtClean="0">
              <a:latin typeface="TradeGothic LT" panose="02000503020000020004" pitchFamily="2" charset="0"/>
            </a:endParaRP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To create change, we can: </a:t>
            </a:r>
            <a:endParaRPr lang="en-GB" noProof="0" dirty="0" smtClean="0">
              <a:latin typeface="TradeGothic LT" panose="02000503020000020004" pitchFamily="2" charset="0"/>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vote for people who will change the rules and the system</a:t>
            </a:r>
            <a:endParaRPr lang="en-GB" noProof="0" dirty="0" smtClean="0">
              <a:latin typeface="TradeGothic LT" panose="02000503020000020004" pitchFamily="2" charset="0"/>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sign petitions to get the topic discussed in Parliament by the people who change the rules</a:t>
            </a:r>
            <a:endParaRPr lang="en-GB" noProof="0" dirty="0" smtClean="0">
              <a:latin typeface="TradeGothic LT" panose="02000503020000020004" pitchFamily="2" charset="0"/>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educate people to change consumer behaviour (what we choose to buy)</a:t>
            </a:r>
            <a:endParaRPr lang="en-GB" noProof="0" dirty="0" smtClean="0">
              <a:latin typeface="TradeGothic LT" panose="02000503020000020004" pitchFamily="2" charset="0"/>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collaborate with other people and groups to be bigger and stronger.</a:t>
            </a:r>
            <a:endParaRPr lang="en-GB" noProof="0" dirty="0" smtClean="0">
              <a:latin typeface="TradeGothic LT" panose="02000503020000020004" pitchFamily="2" charset="0"/>
            </a:endParaRPr>
          </a:p>
          <a:p>
            <a:pPr marL="0" lvl="0" indent="0" algn="l" rtl="0">
              <a:spcBef>
                <a:spcPts val="0"/>
              </a:spcBef>
              <a:spcAft>
                <a:spcPts val="0"/>
              </a:spcAft>
              <a:buNone/>
            </a:pPr>
            <a:endParaRPr lang="en-GB" noProof="0" dirty="0">
              <a:latin typeface="TradeGothic LT" panose="02000503020000020004" pitchFamily="2" charset="0"/>
            </a:endParaRPr>
          </a:p>
        </p:txBody>
      </p:sp>
      <p:sp>
        <p:nvSpPr>
          <p:cNvPr id="165" name="Google Shape;165;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latin typeface="TradeGothic LT" panose="02000503020000020004" pitchFamily="2" charset="0"/>
              </a:rPr>
              <a:t>10</a:t>
            </a:fld>
            <a:endParaRPr>
              <a:latin typeface="TradeGothic LT" panose="02000503020000020004" pitchFamily="2"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Here are some examples of manifestos. What stands out? </a:t>
            </a:r>
            <a:endParaRPr lang="en-GB" noProof="0" dirty="0" smtClean="0">
              <a:latin typeface="TradeGothic LT" panose="02000503020000020004" pitchFamily="2" charset="0"/>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(Answers might include succinct text and language, bullet points, look visually appealing, use of colour, etc.)</a:t>
            </a:r>
            <a:r>
              <a:rPr lang="en-GB" noProof="0" dirty="0" smtClean="0">
                <a:latin typeface="TradeGothic LT" panose="02000503020000020004" pitchFamily="2" charset="0"/>
              </a:rPr>
              <a:t> </a:t>
            </a:r>
          </a:p>
          <a:p>
            <a:pPr marL="0" lvl="0" indent="0" algn="l" rtl="0">
              <a:spcBef>
                <a:spcPts val="0"/>
              </a:spcBef>
              <a:spcAft>
                <a:spcPts val="0"/>
              </a:spcAft>
              <a:buNone/>
            </a:pPr>
            <a:endParaRPr lang="en-GB" noProof="0" dirty="0" smtClean="0">
              <a:latin typeface="TradeGothic LT" panose="02000503020000020004" pitchFamily="2" charset="0"/>
            </a:endParaRPr>
          </a:p>
          <a:p>
            <a:pPr marL="0" lvl="0" indent="0" algn="l" rtl="0">
              <a:spcBef>
                <a:spcPts val="0"/>
              </a:spcBef>
              <a:spcAft>
                <a:spcPts val="0"/>
              </a:spcAft>
              <a:buNone/>
            </a:pPr>
            <a:r>
              <a:rPr lang="en-GB" noProof="0" dirty="0" smtClean="0">
                <a:latin typeface="TradeGothic LT" panose="02000503020000020004" pitchFamily="2" charset="0"/>
              </a:rPr>
              <a:t>Print these examples out on A3 paper (saved in lesson plan folder) for pupils to refer to throughout the lesson/s.  </a:t>
            </a:r>
            <a:endParaRPr lang="en-GB" noProof="0" dirty="0">
              <a:latin typeface="TradeGothic LT" panose="02000503020000020004" pitchFamily="2" charset="0"/>
            </a:endParaRPr>
          </a:p>
        </p:txBody>
      </p:sp>
      <p:sp>
        <p:nvSpPr>
          <p:cNvPr id="177" name="Google Shape;177;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latin typeface="TradeGothic LT" panose="02000503020000020004" pitchFamily="2" charset="0"/>
              </a:rPr>
              <a:t>11</a:t>
            </a:fld>
            <a:endParaRPr>
              <a:latin typeface="TradeGothic LT" panose="02000503020000020004" pitchFamily="2"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 name="Google Shape;18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kern="1200" cap="none" smtClean="0">
                <a:solidFill>
                  <a:schemeClr val="tx1"/>
                </a:solidFill>
                <a:effectLst/>
                <a:latin typeface="TradeGothic LT" panose="02000503020000020004" pitchFamily="2" charset="0"/>
                <a:ea typeface="Calibri"/>
                <a:cs typeface="Calibri"/>
                <a:sym typeface="Calibri"/>
              </a:rPr>
              <a:t>CLASS DISCUSSION OPPORTUNITY:</a:t>
            </a:r>
            <a:r>
              <a:rPr lang="en-GB" sz="1200" b="1" i="0" u="none" strike="noStrike" kern="1200" cap="none" baseline="0" smtClean="0">
                <a:solidFill>
                  <a:schemeClr val="tx1"/>
                </a:solidFill>
                <a:effectLst/>
                <a:latin typeface="TradeGothic LT" panose="02000503020000020004" pitchFamily="2" charset="0"/>
                <a:ea typeface="Calibri"/>
                <a:cs typeface="Calibri"/>
                <a:sym typeface="Calibri"/>
              </a:rPr>
              <a:t> </a:t>
            </a:r>
            <a:endParaRPr lang="en-GB" sz="1200" b="1" i="0" u="none" strike="noStrike" kern="1200" cap="none" smtClean="0">
              <a:solidFill>
                <a:schemeClr val="tx1"/>
              </a:solidFill>
              <a:effectLst/>
              <a:latin typeface="TradeGothic LT" panose="02000503020000020004" pitchFamily="2" charset="0"/>
              <a:ea typeface="Calibri"/>
              <a:cs typeface="Calibri"/>
              <a:sym typeface="Calibri"/>
            </a:endParaRP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Your Manifesto. The class can either create one manifesto communally by having small working groups focusing on separate sections of the manifesto (this could be used to create a display board in the school) or pupils can create their own individual manifesto over multiple lessons. Research for facts and stats could be done in class time or as homework between classes.</a:t>
            </a:r>
            <a:endParaRPr lang="en-GB" noProof="0" dirty="0" smtClean="0">
              <a:latin typeface="TradeGothic LT" panose="02000503020000020004" pitchFamily="2" charset="0"/>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 </a:t>
            </a:r>
            <a:endParaRPr lang="en-GB" noProof="0" dirty="0" smtClean="0">
              <a:latin typeface="TradeGothic LT" panose="02000503020000020004" pitchFamily="2" charset="0"/>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Explain that pupils are going to create their own environmental recovery manifesto for the school. Once created, it could be displayed for others in the school to see via posters or a display board, or it could form the basis of an assembly. It would be great to create a manifesto for the school to have a better environmental impact. This is an opportunity for pupils to make a difference! </a:t>
            </a:r>
            <a:endParaRPr lang="en-GB" noProof="0" dirty="0" smtClean="0">
              <a:latin typeface="TradeGothic LT" panose="02000503020000020004" pitchFamily="2" charset="0"/>
            </a:endParaRP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Pupils brainstorm ideas for the 4 or 5 main topics in the School Recovery Manifesto : talk to partners (1 minute) and let the pupils decide the topics. If they need ideas to </a:t>
            </a:r>
            <a:r>
              <a:rPr lang="en-GB" sz="1200" noProof="0" dirty="0" err="1" smtClean="0">
                <a:solidFill>
                  <a:schemeClr val="dk1"/>
                </a:solidFill>
                <a:latin typeface="TradeGothic LT" panose="02000503020000020004" pitchFamily="2" charset="0"/>
                <a:sym typeface="Calibri"/>
              </a:rPr>
              <a:t>kickstart</a:t>
            </a:r>
            <a:r>
              <a:rPr lang="en-GB" sz="1200" noProof="0" dirty="0" smtClean="0">
                <a:solidFill>
                  <a:schemeClr val="dk1"/>
                </a:solidFill>
                <a:latin typeface="TradeGothic LT" panose="02000503020000020004" pitchFamily="2" charset="0"/>
                <a:sym typeface="Calibri"/>
              </a:rPr>
              <a:t> brainstorming, give them hints for one of these: waste, transport, biodiversity, energy, rubbish pollution, water use. Once they have chosen 4 or 5 topics to focus on, take one topic they did not choose and model writing the solutions section for them (use slide 13 as writing guidance). </a:t>
            </a:r>
            <a:endParaRPr lang="en-GB" noProof="0" dirty="0" smtClean="0">
              <a:latin typeface="TradeGothic LT" panose="02000503020000020004" pitchFamily="2" charset="0"/>
            </a:endParaRPr>
          </a:p>
          <a:p>
            <a:pPr marL="0" marR="0" lvl="0" indent="0" algn="l" rtl="0">
              <a:lnSpc>
                <a:spcPct val="100000"/>
              </a:lnSpc>
              <a:spcBef>
                <a:spcPts val="0"/>
              </a:spcBef>
              <a:spcAft>
                <a:spcPts val="0"/>
              </a:spcAft>
              <a:buClr>
                <a:schemeClr val="dk1"/>
              </a:buClr>
              <a:buSzPts val="1200"/>
              <a:buFont typeface="Calibri"/>
              <a:buNone/>
            </a:pPr>
            <a:endParaRPr lang="en-GB" noProof="0" dirty="0">
              <a:latin typeface="TradeGothic LT" panose="02000503020000020004" pitchFamily="2" charset="0"/>
            </a:endParaRPr>
          </a:p>
        </p:txBody>
      </p:sp>
      <p:sp>
        <p:nvSpPr>
          <p:cNvPr id="185" name="Google Shape;18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latin typeface="TradeGothic LT" panose="02000503020000020004" pitchFamily="2" charset="0"/>
              </a:rPr>
              <a:t>12</a:t>
            </a:fld>
            <a:endParaRPr>
              <a:latin typeface="TradeGothic LT" panose="02000503020000020004" pitchFamily="2"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 name="Google Shape;19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Read through the manifesto structure guidance tips so all pupils are clear, taking questions before setting a time limit for the exercise (this can be continued in the following class).</a:t>
            </a:r>
          </a:p>
          <a:p>
            <a:pPr marL="0" lvl="0" indent="0" algn="l" rtl="0">
              <a:spcBef>
                <a:spcPts val="0"/>
              </a:spcBef>
              <a:spcAft>
                <a:spcPts val="0"/>
              </a:spcAft>
              <a:buNone/>
            </a:pPr>
            <a:endParaRPr lang="en-GB" noProof="0" dirty="0" smtClean="0">
              <a:latin typeface="TradeGothic LT" panose="02000503020000020004" pitchFamily="2" charset="0"/>
            </a:endParaRPr>
          </a:p>
          <a:p>
            <a:pPr marL="0" lvl="0" indent="0" algn="l" rtl="0">
              <a:spcBef>
                <a:spcPts val="0"/>
              </a:spcBef>
              <a:spcAft>
                <a:spcPts val="0"/>
              </a:spcAft>
              <a:buNone/>
            </a:pPr>
            <a:r>
              <a:rPr lang="en-GB" noProof="0" dirty="0" smtClean="0">
                <a:latin typeface="TradeGothic LT" panose="02000503020000020004" pitchFamily="2" charset="0"/>
              </a:rPr>
              <a:t>A manifesto template is included in the lesson folder to help pupils who need support. </a:t>
            </a: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As the class works on their manifesto sections/whole reports, stop after a few minutes – pupils share examples of succinct, attention-grabbing phrases. Give time reminders throughout the session. </a:t>
            </a:r>
            <a:endParaRPr lang="en-GB" noProof="0" dirty="0">
              <a:latin typeface="TradeGothic LT" panose="02000503020000020004" pitchFamily="2" charset="0"/>
            </a:endParaRPr>
          </a:p>
        </p:txBody>
      </p:sp>
      <p:sp>
        <p:nvSpPr>
          <p:cNvPr id="192" name="Google Shape;19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latin typeface="TradeGothic LT" panose="02000503020000020004" pitchFamily="2" charset="0"/>
              </a:rPr>
              <a:t>13</a:t>
            </a:fld>
            <a:endParaRPr>
              <a:latin typeface="TradeGothic LT" panose="02000503020000020004" pitchFamily="2"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b559c18b41_3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Google Shape;199;gb559c18b41_3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Read through the manifesto structure guidance tips so all pupils are clear, taking questions before setting a time limit for the exercise (this can be continued in the following class).</a:t>
            </a:r>
          </a:p>
          <a:p>
            <a:pPr marL="0" lvl="0" indent="0" algn="l" rtl="0">
              <a:spcBef>
                <a:spcPts val="0"/>
              </a:spcBef>
              <a:spcAft>
                <a:spcPts val="0"/>
              </a:spcAft>
              <a:buNone/>
            </a:pPr>
            <a:endParaRPr lang="en-GB" noProof="0" dirty="0" smtClean="0">
              <a:latin typeface="TradeGothic LT" panose="02000503020000020004" pitchFamily="2" charset="0"/>
            </a:endParaRPr>
          </a:p>
          <a:p>
            <a:pPr marL="0" lvl="0" indent="0" algn="l" rtl="0">
              <a:spcBef>
                <a:spcPts val="0"/>
              </a:spcBef>
              <a:spcAft>
                <a:spcPts val="0"/>
              </a:spcAft>
              <a:buNone/>
            </a:pPr>
            <a:r>
              <a:rPr lang="en-GB" noProof="0" dirty="0" smtClean="0">
                <a:latin typeface="TradeGothic LT" panose="02000503020000020004" pitchFamily="2" charset="0"/>
              </a:rPr>
              <a:t>A manifesto template is included in the lesson folder to help pupils who need support. </a:t>
            </a: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As the class works on their manifesto sections/whole reports, stop after a few minutes – pupils share examples of succinct, attention-grabbing phrases. Give time reminders throughout the session. </a:t>
            </a: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noProof="0" dirty="0" smtClean="0">
                <a:solidFill>
                  <a:schemeClr val="dk1"/>
                </a:solidFill>
                <a:effectLst/>
                <a:latin typeface="Calibri"/>
                <a:ea typeface="Calibri"/>
                <a:cs typeface="Calibri"/>
                <a:sym typeface="Calibri"/>
              </a:rPr>
              <a:t>Suggested break part way through the manifesto to continue in the next lesson, recapping on main elements and focusing on empowerment to make a positive difference.  </a:t>
            </a:r>
          </a:p>
          <a:p>
            <a:pPr marL="0" lvl="0" indent="0" algn="l" rtl="0">
              <a:spcBef>
                <a:spcPts val="0"/>
              </a:spcBef>
              <a:spcAft>
                <a:spcPts val="0"/>
              </a:spcAft>
              <a:buNone/>
            </a:pPr>
            <a:endParaRPr lang="en-GB" noProof="0" dirty="0">
              <a:latin typeface="TradeGothic LT" panose="02000503020000020004" pitchFamily="2" charset="0"/>
            </a:endParaRPr>
          </a:p>
        </p:txBody>
      </p:sp>
      <p:sp>
        <p:nvSpPr>
          <p:cNvPr id="200" name="Google Shape;200;gb559c18b41_3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latin typeface="TradeGothic LT" panose="02000503020000020004" pitchFamily="2" charset="0"/>
              </a:rPr>
              <a:t>14</a:t>
            </a:fld>
            <a:endParaRPr>
              <a:latin typeface="TradeGothic LT" panose="02000503020000020004" pitchFamily="2"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Google Shape;207;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Celebration of Efforts. </a:t>
            </a:r>
            <a:endParaRPr lang="en-GB" noProof="0" dirty="0" smtClean="0">
              <a:latin typeface="TradeGothic LT" panose="02000503020000020004" pitchFamily="2" charset="0"/>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If a one session lesson, the display board can be created in class, or the report could be read out, with a spokesperson from each group, so the class sees or hears the whole manifesto. </a:t>
            </a:r>
            <a:endParaRPr lang="en-GB" noProof="0" dirty="0" smtClean="0">
              <a:latin typeface="TradeGothic LT" panose="02000503020000020004" pitchFamily="2" charset="0"/>
            </a:endParaRP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If the class is compiling individual manifestos, recap and celebrate efforts so far. </a:t>
            </a:r>
            <a:endParaRPr lang="en-GB" noProof="0" dirty="0" smtClean="0">
              <a:latin typeface="TradeGothic LT" panose="02000503020000020004" pitchFamily="2" charset="0"/>
            </a:endParaRP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Plenary questions:</a:t>
            </a:r>
            <a:endParaRPr lang="en-GB" noProof="0" dirty="0" smtClean="0">
              <a:latin typeface="TradeGothic LT" panose="02000503020000020004" pitchFamily="2" charset="0"/>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Why is a manifesto a good way to change behaviour?</a:t>
            </a:r>
            <a:endParaRPr lang="en-GB" noProof="0" dirty="0" smtClean="0">
              <a:latin typeface="TradeGothic LT" panose="02000503020000020004" pitchFamily="2" charset="0"/>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Who can we affect with our manifesto?</a:t>
            </a:r>
            <a:endParaRPr lang="en-GB" noProof="0" dirty="0" smtClean="0">
              <a:latin typeface="TradeGothic LT" panose="02000503020000020004" pitchFamily="2" charset="0"/>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What aspects of the manifesto do you feel most strongly about and why?</a:t>
            </a:r>
            <a:endParaRPr lang="en-GB" noProof="0" dirty="0" smtClean="0">
              <a:latin typeface="TradeGothic LT" panose="02000503020000020004" pitchFamily="2" charset="0"/>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What can be done to ensure change happens with our manifesto? </a:t>
            </a:r>
            <a:endParaRPr lang="en-GB" noProof="0" dirty="0" smtClean="0">
              <a:latin typeface="TradeGothic LT" panose="02000503020000020004" pitchFamily="2" charset="0"/>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What have you felt inspired by that you didn’t really think about before this lesson? </a:t>
            </a:r>
            <a:endParaRPr lang="en-GB" noProof="0" dirty="0">
              <a:latin typeface="TradeGothic LT" panose="02000503020000020004" pitchFamily="2" charset="0"/>
            </a:endParaRPr>
          </a:p>
        </p:txBody>
      </p:sp>
      <p:sp>
        <p:nvSpPr>
          <p:cNvPr id="208" name="Google Shape;208;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latin typeface="TradeGothic LT" panose="02000503020000020004" pitchFamily="2" charset="0"/>
              </a:rPr>
              <a:t>15</a:t>
            </a:fld>
            <a:endParaRPr>
              <a:latin typeface="TradeGothic LT" panose="02000503020000020004" pitchFamily="2"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Bring the class back together to discuss how the immediate environment would be improved by their manifesto. Then discuss the indirect positive environmental impact on the wider local community and the global community if everyone tries to positively improve their own local communities. And then think about and discuss widely again how we are improving the health of the ocean by positively impacting our immediate local environment. </a:t>
            </a:r>
            <a:endParaRPr lang="en-GB" noProof="0" dirty="0" smtClean="0">
              <a:latin typeface="TradeGothic LT" panose="02000503020000020004" pitchFamily="2" charset="0"/>
            </a:endParaRP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As a brilliant person, Margaret Mead, once said, ‘never doubt that a small group of thoughtful committed citizens can change the world, indeed it’s the only thing that ever has.’</a:t>
            </a:r>
            <a:endParaRPr lang="en-GB" noProof="0" dirty="0" smtClean="0">
              <a:latin typeface="TradeGothic LT" panose="02000503020000020004" pitchFamily="2" charset="0"/>
            </a:endParaRP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Our blue planet is 70% ocean and there are lots more waterways within our landmasses. We love water: to drink, to play in, to swim in, to look at, to surf in, to soak in, in the bath or to wash in, in the shower. By respecting and caring for our waterways, we respect and care for ourselves and others. The health of the ocean is inextricably linked to our health.</a:t>
            </a:r>
            <a:endParaRPr lang="en-GB" noProof="0" dirty="0" smtClean="0">
              <a:latin typeface="TradeGothic LT" panose="02000503020000020004" pitchFamily="2" charset="0"/>
            </a:endParaRPr>
          </a:p>
          <a:p>
            <a:pPr marL="0" lvl="0" indent="0" algn="l" rtl="0">
              <a:spcBef>
                <a:spcPts val="0"/>
              </a:spcBef>
              <a:spcAft>
                <a:spcPts val="0"/>
              </a:spcAft>
              <a:buNone/>
            </a:pPr>
            <a:endParaRPr lang="en-GB" noProof="0" dirty="0">
              <a:latin typeface="TradeGothic LT" panose="02000503020000020004" pitchFamily="2" charset="0"/>
            </a:endParaRPr>
          </a:p>
        </p:txBody>
      </p:sp>
      <p:sp>
        <p:nvSpPr>
          <p:cNvPr id="215" name="Google Shape;215;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latin typeface="TradeGothic LT" panose="02000503020000020004" pitchFamily="2" charset="0"/>
              </a:rPr>
              <a:t>16</a:t>
            </a:fld>
            <a:endParaRPr>
              <a:latin typeface="TradeGothic LT" panose="02000503020000020004" pitchFamily="2"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kern="1200" cap="none" dirty="0" smtClean="0">
                <a:solidFill>
                  <a:schemeClr val="tx1"/>
                </a:solidFill>
                <a:effectLst/>
                <a:latin typeface="TradeGothic LT" panose="02000503020000020004" pitchFamily="2" charset="0"/>
                <a:ea typeface="Calibri"/>
                <a:cs typeface="Calibri"/>
                <a:sym typeface="Calibri"/>
              </a:rPr>
              <a:t>Follow</a:t>
            </a:r>
            <a:r>
              <a:rPr lang="en-GB" sz="1200" b="0" i="0" u="none" strike="noStrike" kern="1200" cap="none" baseline="0" dirty="0" smtClean="0">
                <a:solidFill>
                  <a:schemeClr val="tx1"/>
                </a:solidFill>
                <a:effectLst/>
                <a:latin typeface="TradeGothic LT" panose="02000503020000020004" pitchFamily="2" charset="0"/>
                <a:ea typeface="Calibri"/>
                <a:cs typeface="Calibri"/>
                <a:sym typeface="Calibri"/>
              </a:rPr>
              <a:t> up Activities – discuss class ideas and these suggestions. </a:t>
            </a:r>
            <a:endParaRPr lang="en-GB" sz="1200" b="0" i="0" u="none" strike="noStrike" kern="1200" cap="none" dirty="0" smtClean="0">
              <a:solidFill>
                <a:schemeClr val="tx1"/>
              </a:solidFill>
              <a:effectLst/>
              <a:latin typeface="TradeGothic LT" panose="02000503020000020004" pitchFamily="2" charset="0"/>
              <a:ea typeface="Calibri"/>
              <a:cs typeface="Calibri"/>
              <a:sym typeface="Calibri"/>
            </a:endParaRPr>
          </a:p>
          <a:p>
            <a:endParaRPr lang="en-GB" sz="1200" b="0" i="0" u="none" strike="noStrike" kern="1200" cap="none" dirty="0" smtClean="0">
              <a:solidFill>
                <a:schemeClr val="tx1"/>
              </a:solidFill>
              <a:effectLst/>
              <a:latin typeface="Calibri"/>
              <a:ea typeface="Calibri"/>
              <a:cs typeface="Calibri"/>
              <a:sym typeface="Calibri"/>
            </a:endParaRPr>
          </a:p>
        </p:txBody>
      </p:sp>
      <p:sp>
        <p:nvSpPr>
          <p:cNvPr id="222" name="Google Shape;222;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latin typeface="TradeGothic LT" panose="02000503020000020004" pitchFamily="2" charset="0"/>
              </a:rPr>
              <a:t>17</a:t>
            </a:fld>
            <a:endParaRPr>
              <a:latin typeface="TradeGothic LT" panose="02000503020000020004" pitchFamily="2"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 name="Google Shape;9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The focus of today is climate change and climate recovery! </a:t>
            </a:r>
            <a:endParaRPr lang="en-GB" noProof="0" dirty="0" smtClean="0">
              <a:latin typeface="TradeGothic LT" panose="02000503020000020004" pitchFamily="2" charset="0"/>
            </a:endParaRP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Start by hearing what pupils already know about climate change. Hands up and share ideas with class. (2 minutes)</a:t>
            </a:r>
            <a:r>
              <a:rPr lang="en-GB" noProof="0" dirty="0" smtClean="0">
                <a:latin typeface="TradeGothic LT" panose="02000503020000020004" pitchFamily="2" charset="0"/>
              </a:rPr>
              <a:t> </a:t>
            </a:r>
            <a:endParaRPr lang="en-GB" noProof="0" dirty="0">
              <a:latin typeface="TradeGothic LT" panose="02000503020000020004" pitchFamily="2" charset="0"/>
            </a:endParaRPr>
          </a:p>
        </p:txBody>
      </p:sp>
      <p:sp>
        <p:nvSpPr>
          <p:cNvPr id="98" name="Google Shape;9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latin typeface="TradeGothic LT" panose="02000503020000020004" pitchFamily="2" charset="0"/>
              </a:rPr>
              <a:t>2</a:t>
            </a:fld>
            <a:endParaRPr>
              <a:latin typeface="TradeGothic LT" panose="02000503020000020004" pitchFamily="2"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 name="Google Shape;10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Oxford Dictionary definition of climate change: A change in global or regional climate patterns, in particular a change apparent from the mid to late 20</a:t>
            </a:r>
            <a:r>
              <a:rPr lang="en-GB" sz="1200" baseline="30000" noProof="0" dirty="0" smtClean="0">
                <a:solidFill>
                  <a:schemeClr val="dk1"/>
                </a:solidFill>
                <a:latin typeface="TradeGothic LT" panose="02000503020000020004" pitchFamily="2" charset="0"/>
                <a:sym typeface="Calibri"/>
              </a:rPr>
              <a:t>th</a:t>
            </a:r>
            <a:r>
              <a:rPr lang="en-GB" sz="1200" noProof="0" dirty="0" smtClean="0">
                <a:solidFill>
                  <a:schemeClr val="dk1"/>
                </a:solidFill>
                <a:latin typeface="TradeGothic LT" panose="02000503020000020004" pitchFamily="2" charset="0"/>
                <a:sym typeface="Calibri"/>
              </a:rPr>
              <a:t> century onwards and attributed largely to the increased levels of atmospheric carbon dioxide produced by the use of fossil fuels.</a:t>
            </a:r>
            <a:endParaRPr lang="en-GB" noProof="0" dirty="0" smtClean="0">
              <a:latin typeface="TradeGothic LT" panose="02000503020000020004" pitchFamily="2" charset="0"/>
            </a:endParaRP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marR="0" lvl="0" indent="0" algn="l" rtl="0">
              <a:lnSpc>
                <a:spcPct val="100000"/>
              </a:lnSpc>
              <a:spcBef>
                <a:spcPts val="0"/>
              </a:spcBef>
              <a:spcAft>
                <a:spcPts val="0"/>
              </a:spcAft>
              <a:buClr>
                <a:schemeClr val="dk1"/>
              </a:buClr>
              <a:buSzPts val="1200"/>
              <a:buFont typeface="Calibri"/>
              <a:buNone/>
            </a:pPr>
            <a:r>
              <a:rPr lang="en-GB" sz="1200" noProof="0" dirty="0" smtClean="0">
                <a:solidFill>
                  <a:schemeClr val="dk1"/>
                </a:solidFill>
                <a:latin typeface="TradeGothic LT" panose="02000503020000020004" pitchFamily="2" charset="0"/>
                <a:sym typeface="Calibri"/>
              </a:rPr>
              <a:t>When we talk about carbon dioxide in relation to climate change, it’s often just referred to as carbon, but it is atmospheric carbon dioxide we’re talking about. </a:t>
            </a:r>
            <a:endParaRPr lang="en-GB" noProof="0" dirty="0" smtClean="0">
              <a:latin typeface="TradeGothic LT" panose="02000503020000020004" pitchFamily="2" charset="0"/>
            </a:endParaRP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marR="0" lvl="0" indent="0" algn="l" rtl="0">
              <a:lnSpc>
                <a:spcPct val="100000"/>
              </a:lnSpc>
              <a:spcBef>
                <a:spcPts val="0"/>
              </a:spcBef>
              <a:spcAft>
                <a:spcPts val="0"/>
              </a:spcAft>
              <a:buClr>
                <a:schemeClr val="dk1"/>
              </a:buClr>
              <a:buSzPts val="1200"/>
              <a:buFont typeface="Calibri"/>
              <a:buNone/>
            </a:pPr>
            <a:endParaRPr lang="en-GB" sz="1200" noProof="0" dirty="0" smtClean="0">
              <a:solidFill>
                <a:srgbClr val="39BAC4"/>
              </a:solidFill>
              <a:latin typeface="Gill Sans"/>
              <a:ea typeface="Gill Sans"/>
              <a:cs typeface="Gill Sans"/>
              <a:sym typeface="Gill Sans"/>
            </a:endParaRPr>
          </a:p>
          <a:p>
            <a:pPr marL="0" lvl="0" indent="0" algn="l" rtl="0">
              <a:spcBef>
                <a:spcPts val="0"/>
              </a:spcBef>
              <a:spcAft>
                <a:spcPts val="0"/>
              </a:spcAft>
              <a:buNone/>
            </a:pPr>
            <a:endParaRPr lang="en-GB" noProof="0" dirty="0">
              <a:latin typeface="TradeGothic LT" panose="02000503020000020004" pitchFamily="2" charset="0"/>
            </a:endParaRPr>
          </a:p>
        </p:txBody>
      </p:sp>
      <p:sp>
        <p:nvSpPr>
          <p:cNvPr id="104" name="Google Shape;104;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latin typeface="TradeGothic LT" panose="02000503020000020004" pitchFamily="2" charset="0"/>
              </a:rPr>
              <a:t>3</a:t>
            </a:fld>
            <a:endParaRPr>
              <a:latin typeface="TradeGothic LT" panose="02000503020000020004" pitchFamily="2"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A carbon footprint refers to the amount of carbon released into the atmosphere from the production, use and end of life of a product, service or activity. The more fossil fuel used, the more atmospheric carbon dioxide is released, the bigger the carbon footprint. </a:t>
            </a:r>
            <a:endParaRPr lang="en-GB" noProof="0" dirty="0" smtClean="0">
              <a:latin typeface="TradeGothic LT" panose="02000503020000020004" pitchFamily="2" charset="0"/>
            </a:endParaRP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Discuss the estimated comparative carbon footprints of items in the classroom. Did the production of that item require the use of a lot of fossil fuel/does it have a big carbon footprint? i.e. a wooden desk made locally has a smaller footprint than a plastic table made and transported from another country. A wooden pencil made in this country has a smaller carbon footprint than a felt tip pen imported from another country. </a:t>
            </a:r>
            <a:endParaRPr lang="en-GB" noProof="0" dirty="0" smtClean="0">
              <a:latin typeface="TradeGothic LT" panose="02000503020000020004" pitchFamily="2" charset="0"/>
            </a:endParaRP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Every man-made object you can think of has a carbon footprint and therefore an environmental impact: cars, houses, heating systems, school bags, shoes, clothes, books, etc. These items are multiple use items, i.e. they have a long lifecycle. </a:t>
            </a:r>
            <a:endParaRPr lang="en-GB" noProof="0" dirty="0" smtClean="0">
              <a:latin typeface="TradeGothic LT" panose="02000503020000020004" pitchFamily="2" charset="0"/>
            </a:endParaRP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Now let’s think of items which are resource-intensive to produce and have a short lifecycle (single-use). Some have been in the news recently and have been banned in this country – can pupils think of any single-use items like this?</a:t>
            </a:r>
            <a:endParaRPr lang="en-GB" noProof="0" dirty="0" smtClean="0">
              <a:latin typeface="TradeGothic LT" panose="02000503020000020004" pitchFamily="2" charset="0"/>
            </a:endParaRPr>
          </a:p>
          <a:p>
            <a:pPr marL="0" marR="0" lvl="0" indent="0" algn="l" rtl="0">
              <a:lnSpc>
                <a:spcPct val="100000"/>
              </a:lnSpc>
              <a:spcBef>
                <a:spcPts val="0"/>
              </a:spcBef>
              <a:spcAft>
                <a:spcPts val="0"/>
              </a:spcAft>
              <a:buClr>
                <a:schemeClr val="dk1"/>
              </a:buClr>
              <a:buSzPts val="1200"/>
              <a:buFont typeface="Calibri"/>
              <a:buNone/>
            </a:pPr>
            <a:endParaRPr lang="en-GB" noProof="0" dirty="0" smtClean="0">
              <a:latin typeface="TradeGothic LT" panose="02000503020000020004" pitchFamily="2" charset="0"/>
            </a:endParaRPr>
          </a:p>
          <a:p>
            <a:pPr marL="0" lvl="0" indent="0" algn="l" rtl="0">
              <a:spcBef>
                <a:spcPts val="0"/>
              </a:spcBef>
              <a:spcAft>
                <a:spcPts val="0"/>
              </a:spcAft>
              <a:buNone/>
            </a:pPr>
            <a:endParaRPr lang="en-GB" noProof="0" dirty="0">
              <a:latin typeface="TradeGothic LT" panose="02000503020000020004" pitchFamily="2" charset="0"/>
            </a:endParaRPr>
          </a:p>
        </p:txBody>
      </p:sp>
      <p:sp>
        <p:nvSpPr>
          <p:cNvPr id="112" name="Google Shape;112;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latin typeface="TradeGothic LT" panose="02000503020000020004" pitchFamily="2" charset="0"/>
              </a:rPr>
              <a:t>4</a:t>
            </a:fld>
            <a:endParaRPr>
              <a:latin typeface="TradeGothic LT" panose="02000503020000020004" pitchFamily="2"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These are examples of single-use items which are made from plastic or contain plastic. Do pupils know which ones have recently been banned in the UK? (Plastic straws and plastic cotton bud sticks). Why were they banned? (Resource-intensive to create, used for a short time, often end up in the natural environment, specifically the sea). </a:t>
            </a:r>
            <a:endParaRPr lang="en-GB" noProof="0" dirty="0" smtClean="0">
              <a:latin typeface="TradeGothic LT" panose="02000503020000020004" pitchFamily="2" charset="0"/>
            </a:endParaRP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Some countries have gone further than the UK, banning plastic bags and plastic cutlery. Do pupils think single-use plastic bags or drinks bottles will ever be banned? What are their reasons? </a:t>
            </a:r>
            <a:endParaRPr lang="en-GB" noProof="0" dirty="0">
              <a:latin typeface="TradeGothic LT" panose="02000503020000020004" pitchFamily="2" charset="0"/>
            </a:endParaRPr>
          </a:p>
        </p:txBody>
      </p:sp>
      <p:sp>
        <p:nvSpPr>
          <p:cNvPr id="121" name="Google Shape;121;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latin typeface="TradeGothic LT" panose="02000503020000020004" pitchFamily="2" charset="0"/>
              </a:rPr>
              <a:t>5</a:t>
            </a:fld>
            <a:endParaRPr>
              <a:latin typeface="TradeGothic LT" panose="02000503020000020004" pitchFamily="2"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One of the ways to create systemic change (that means changing the system we live in) is with a manifesto. A manifesto is a public declaration of policy and aims, often issued before an election by a political party or candidate. </a:t>
            </a:r>
            <a:endParaRPr lang="en-GB" noProof="0" dirty="0" smtClean="0">
              <a:latin typeface="TradeGothic LT" panose="02000503020000020004" pitchFamily="2" charset="0"/>
            </a:endParaRP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It’s a source of information to educate people. That means it’s a way to tell people what you want to achieve and how that will happen. </a:t>
            </a:r>
            <a:endParaRPr lang="en-GB" noProof="0" dirty="0" smtClean="0">
              <a:latin typeface="TradeGothic LT" panose="02000503020000020004" pitchFamily="2" charset="0"/>
            </a:endParaRP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For example, the Green Party has this very simple manifesto, which clearly shows their priorities in succinct bullet points. </a:t>
            </a:r>
            <a:endParaRPr lang="en-GB" noProof="0" dirty="0" smtClean="0">
              <a:latin typeface="TradeGothic LT" panose="02000503020000020004" pitchFamily="2" charset="0"/>
            </a:endParaRPr>
          </a:p>
          <a:p>
            <a:pPr marL="0" lvl="0" indent="0" algn="l" rtl="0">
              <a:spcBef>
                <a:spcPts val="0"/>
              </a:spcBef>
              <a:spcAft>
                <a:spcPts val="0"/>
              </a:spcAft>
              <a:buNone/>
            </a:pPr>
            <a:endParaRPr lang="en-GB" noProof="0" dirty="0">
              <a:latin typeface="TradeGothic LT" panose="02000503020000020004" pitchFamily="2" charset="0"/>
            </a:endParaRPr>
          </a:p>
        </p:txBody>
      </p:sp>
      <p:sp>
        <p:nvSpPr>
          <p:cNvPr id="131" name="Google Shape;131;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latin typeface="TradeGothic LT" panose="02000503020000020004" pitchFamily="2" charset="0"/>
              </a:rPr>
              <a:t>6</a:t>
            </a:fld>
            <a:endParaRPr>
              <a:latin typeface="TradeGothic LT" panose="02000503020000020004" pitchFamily="2"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The Wildlife and Countryside Link is the largest environment and wildlife coalition in England, comprised of 58 organisations who have come together for the protection of nature, animals and people. </a:t>
            </a:r>
            <a:endParaRPr lang="en-GB" noProof="0" dirty="0" smtClean="0">
              <a:latin typeface="TradeGothic LT" panose="02000503020000020004" pitchFamily="2" charset="0"/>
            </a:endParaRP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They created the Ocean Recovery Manifesto to protect our oceans. Why do we need to protect our oceans? They provide more than half the oxygen we breathe, so even if we never visit the ocean and no matter how we feel about it, we NEED to keep it healthy. </a:t>
            </a:r>
            <a:endParaRPr lang="en-GB" noProof="0" dirty="0" smtClean="0">
              <a:latin typeface="TradeGothic LT" panose="02000503020000020004" pitchFamily="2" charset="0"/>
            </a:endParaRP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The manifesto is a factual document. Look at its features carefully, because you’re going to be writing your own manifesto/part of a manifesto shortly!</a:t>
            </a:r>
            <a:endParaRPr lang="en-GB" noProof="0" dirty="0">
              <a:latin typeface="TradeGothic LT" panose="02000503020000020004" pitchFamily="2" charset="0"/>
            </a:endParaRPr>
          </a:p>
        </p:txBody>
      </p:sp>
      <p:sp>
        <p:nvSpPr>
          <p:cNvPr id="139" name="Google Shape;13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latin typeface="TradeGothic LT" panose="02000503020000020004" pitchFamily="2" charset="0"/>
              </a:rPr>
              <a:t>7</a:t>
            </a:fld>
            <a:endParaRPr>
              <a:latin typeface="TradeGothic LT" panose="02000503020000020004" pitchFamily="2"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Features of the manifesto. Annotate together a</a:t>
            </a:r>
            <a:r>
              <a:rPr lang="en-GB" noProof="0" dirty="0" smtClean="0">
                <a:latin typeface="TradeGothic LT" panose="02000503020000020004" pitchFamily="2" charset="0"/>
              </a:rPr>
              <a:t>s a class - pick out key features and leave on IWB / flipchart for pupils to refer to throughout the lesson/s.</a:t>
            </a: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The report is succinct, with clear, concise, factual language. No slang is used – it is accessible so everyone can understand the issues clearly. </a:t>
            </a:r>
            <a:endParaRPr lang="en-GB" noProof="0" dirty="0" smtClean="0">
              <a:latin typeface="TradeGothic LT" panose="02000503020000020004" pitchFamily="2" charset="0"/>
            </a:endParaRP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Introduction: This tells the reader why the ocean is important, in a wider context. </a:t>
            </a:r>
            <a:endParaRPr lang="en-GB" noProof="0" dirty="0" smtClean="0">
              <a:latin typeface="TradeGothic LT" panose="02000503020000020004" pitchFamily="2" charset="0"/>
            </a:endParaRP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What’s the problem? This tells the reader why change is needed. </a:t>
            </a:r>
            <a:endParaRPr lang="en-GB" noProof="0" dirty="0" smtClean="0">
              <a:latin typeface="TradeGothic LT" panose="02000503020000020004" pitchFamily="2" charset="0"/>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Why does it matter? This tells the reader why this cause is important.</a:t>
            </a:r>
            <a:endParaRPr lang="en-GB" noProof="0" dirty="0">
              <a:latin typeface="TradeGothic LT" panose="02000503020000020004" pitchFamily="2" charset="0"/>
            </a:endParaRPr>
          </a:p>
        </p:txBody>
      </p:sp>
      <p:sp>
        <p:nvSpPr>
          <p:cNvPr id="146" name="Google Shape;146;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latin typeface="TradeGothic LT" panose="02000503020000020004" pitchFamily="2" charset="0"/>
              </a:rPr>
              <a:t>8</a:t>
            </a:fld>
            <a:endParaRPr>
              <a:latin typeface="TradeGothic LT" panose="02000503020000020004" pitchFamily="2"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noProof="0" dirty="0" smtClean="0">
                <a:latin typeface="TradeGothic LT" panose="02000503020000020004" pitchFamily="2" charset="0"/>
              </a:rPr>
              <a:t>Continued: Features of the manifesto. Annotate together as a class - pick out key features and leave on IWB / flipchart for pupils to refer to throughout the lesson/s. </a:t>
            </a:r>
          </a:p>
          <a:p>
            <a:pPr marL="0" lvl="0" indent="0" algn="l" rtl="0">
              <a:spcBef>
                <a:spcPts val="0"/>
              </a:spcBef>
              <a:spcAft>
                <a:spcPts val="0"/>
              </a:spcAft>
              <a:buNone/>
            </a:pPr>
            <a:endParaRPr lang="en-GB" noProof="0" dirty="0" smtClean="0">
              <a:latin typeface="TradeGothic LT" panose="02000503020000020004" pitchFamily="2" charset="0"/>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What does ocean recovery look like and how is it achieved? This is a positive section which focuses on solutions. It tells the reader what the end result will be when the changes have been made.</a:t>
            </a:r>
            <a:endParaRPr lang="en-GB" noProof="0" dirty="0" smtClean="0">
              <a:latin typeface="TradeGothic LT" panose="02000503020000020004" pitchFamily="2" charset="0"/>
            </a:endParaRP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The solutions are listed under clear headings. Each one has a short paragraph telling the reader what the end result will be and actions that need to be taken (these can be bullet points, to help them stand out). </a:t>
            </a:r>
            <a:endParaRPr lang="en-GB" noProof="0" dirty="0" smtClean="0">
              <a:latin typeface="TradeGothic LT" panose="02000503020000020004" pitchFamily="2" charset="0"/>
            </a:endParaRPr>
          </a:p>
          <a:p>
            <a:pPr marL="0" lvl="0" indent="0" algn="l" rtl="0">
              <a:spcBef>
                <a:spcPts val="0"/>
              </a:spcBef>
              <a:spcAft>
                <a:spcPts val="0"/>
              </a:spcAft>
              <a:buNone/>
            </a:pPr>
            <a:endParaRPr lang="en-GB" sz="1200" noProof="0" dirty="0" smtClean="0">
              <a:solidFill>
                <a:schemeClr val="dk1"/>
              </a:solidFill>
              <a:latin typeface="TradeGothic LT" panose="02000503020000020004" pitchFamily="2" charset="0"/>
              <a:sym typeface="Calibri"/>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Solutions are SMART: </a:t>
            </a:r>
            <a:endParaRPr lang="en-GB" noProof="0" dirty="0" smtClean="0">
              <a:latin typeface="TradeGothic LT" panose="02000503020000020004" pitchFamily="2" charset="0"/>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Specific – so people know exactly what to do</a:t>
            </a:r>
            <a:endParaRPr lang="en-GB" noProof="0" dirty="0" smtClean="0">
              <a:latin typeface="TradeGothic LT" panose="02000503020000020004" pitchFamily="2" charset="0"/>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Measurable – so you can measure progress</a:t>
            </a:r>
            <a:endParaRPr lang="en-GB" noProof="0" dirty="0" smtClean="0">
              <a:latin typeface="TradeGothic LT" panose="02000503020000020004" pitchFamily="2" charset="0"/>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Achievable – so people can take action</a:t>
            </a:r>
            <a:endParaRPr lang="en-GB" noProof="0" dirty="0" smtClean="0">
              <a:latin typeface="TradeGothic LT" panose="02000503020000020004" pitchFamily="2" charset="0"/>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Relevant – goals help to improve the environment</a:t>
            </a:r>
            <a:endParaRPr lang="en-GB" noProof="0" dirty="0" smtClean="0">
              <a:latin typeface="TradeGothic LT" panose="02000503020000020004" pitchFamily="2" charset="0"/>
            </a:endParaRPr>
          </a:p>
          <a:p>
            <a:pPr marL="0" lvl="0" indent="0" algn="l" rtl="0">
              <a:spcBef>
                <a:spcPts val="0"/>
              </a:spcBef>
              <a:spcAft>
                <a:spcPts val="0"/>
              </a:spcAft>
              <a:buNone/>
            </a:pPr>
            <a:r>
              <a:rPr lang="en-GB" sz="1200" noProof="0" dirty="0" smtClean="0">
                <a:solidFill>
                  <a:schemeClr val="dk1"/>
                </a:solidFill>
                <a:latin typeface="TradeGothic LT" panose="02000503020000020004" pitchFamily="2" charset="0"/>
                <a:sym typeface="Calibri"/>
              </a:rPr>
              <a:t>Time-bound – a deadline for the solutions</a:t>
            </a:r>
            <a:endParaRPr lang="en-GB" noProof="0" dirty="0">
              <a:latin typeface="TradeGothic LT" panose="02000503020000020004" pitchFamily="2" charset="0"/>
            </a:endParaRPr>
          </a:p>
        </p:txBody>
      </p:sp>
      <p:sp>
        <p:nvSpPr>
          <p:cNvPr id="157" name="Google Shape;157;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latin typeface="TradeGothic LT" panose="02000503020000020004" pitchFamily="2" charset="0"/>
              </a:rPr>
              <a:t>9</a:t>
            </a:fld>
            <a:endParaRPr>
              <a:latin typeface="TradeGothic LT" panose="02000503020000020004" pitchFamily="2"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type="title">
  <p:cSld name="TITLE">
    <p:spTree>
      <p:nvGrpSpPr>
        <p:cNvPr id="1" name="Shape 15"/>
        <p:cNvGrpSpPr/>
        <p:nvPr/>
      </p:nvGrpSpPr>
      <p:grpSpPr>
        <a:xfrm>
          <a:off x="0" y="0"/>
          <a:ext cx="0" cy="0"/>
          <a:chOff x="0" y="0"/>
          <a:chExt cx="0" cy="0"/>
        </a:xfrm>
      </p:grpSpPr>
      <p:sp>
        <p:nvSpPr>
          <p:cNvPr id="16" name="Google Shape;16;p18"/>
          <p:cNvSpPr txBox="1">
            <a:spLocks noGrp="1"/>
          </p:cNvSpPr>
          <p:nvPr>
            <p:ph type="ctrTitle"/>
          </p:nvPr>
        </p:nvSpPr>
        <p:spPr>
          <a:xfrm>
            <a:off x="685800" y="1122363"/>
            <a:ext cx="7772400" cy="23877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atin typeface="TradeGothic LT" panose="02000503020000020004" pitchFamily="2"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17" name="Google Shape;17;p18"/>
          <p:cNvSpPr txBox="1">
            <a:spLocks noGrp="1"/>
          </p:cNvSpPr>
          <p:nvPr>
            <p:ph type="subTitle" idx="1"/>
          </p:nvPr>
        </p:nvSpPr>
        <p:spPr>
          <a:xfrm>
            <a:off x="1143000" y="3602038"/>
            <a:ext cx="6858000" cy="1655700"/>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atin typeface="TradeGothic LT" panose="02000503020000020004" pitchFamily="2" charset="0"/>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dirty="0"/>
          </a:p>
        </p:txBody>
      </p:sp>
      <p:sp>
        <p:nvSpPr>
          <p:cNvPr id="18" name="Google Shape;18;p18"/>
          <p:cNvSpPr txBox="1">
            <a:spLocks noGrp="1"/>
          </p:cNvSpPr>
          <p:nvPr>
            <p:ph type="dt" idx="10"/>
          </p:nvPr>
        </p:nvSpPr>
        <p:spPr>
          <a:xfrm>
            <a:off x="628651" y="6356351"/>
            <a:ext cx="20574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GB"/>
          </a:p>
        </p:txBody>
      </p:sp>
      <p:sp>
        <p:nvSpPr>
          <p:cNvPr id="19" name="Google Shape;19;p18"/>
          <p:cNvSpPr txBox="1">
            <a:spLocks noGrp="1"/>
          </p:cNvSpPr>
          <p:nvPr>
            <p:ph type="ftr" idx="11"/>
          </p:nvPr>
        </p:nvSpPr>
        <p:spPr>
          <a:xfrm>
            <a:off x="3028951" y="6356351"/>
            <a:ext cx="30861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GB"/>
          </a:p>
        </p:txBody>
      </p:sp>
      <p:sp>
        <p:nvSpPr>
          <p:cNvPr id="20" name="Google Shape;20;p18"/>
          <p:cNvSpPr txBox="1">
            <a:spLocks noGrp="1"/>
          </p:cNvSpPr>
          <p:nvPr>
            <p:ph type="sldNum" idx="12"/>
          </p:nvPr>
        </p:nvSpPr>
        <p:spPr>
          <a:xfrm>
            <a:off x="6457951" y="6356351"/>
            <a:ext cx="20574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fr-FR" smtClean="0"/>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re et texte vertical" type="vertTx">
  <p:cSld name="VERTICAL_TEXT">
    <p:spTree>
      <p:nvGrpSpPr>
        <p:cNvPr id="1" name="Shape 72"/>
        <p:cNvGrpSpPr/>
        <p:nvPr/>
      </p:nvGrpSpPr>
      <p:grpSpPr>
        <a:xfrm>
          <a:off x="0" y="0"/>
          <a:ext cx="0" cy="0"/>
          <a:chOff x="0" y="0"/>
          <a:chExt cx="0" cy="0"/>
        </a:xfrm>
      </p:grpSpPr>
      <p:sp>
        <p:nvSpPr>
          <p:cNvPr id="73" name="Google Shape;73;p27"/>
          <p:cNvSpPr txBox="1">
            <a:spLocks noGrp="1"/>
          </p:cNvSpPr>
          <p:nvPr>
            <p:ph type="title"/>
          </p:nvPr>
        </p:nvSpPr>
        <p:spPr>
          <a:xfrm>
            <a:off x="628651" y="365126"/>
            <a:ext cx="78867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atin typeface="TradeGothic LT" panose="02000503020000020004" pitchFamily="2"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74" name="Google Shape;74;p27"/>
          <p:cNvSpPr txBox="1">
            <a:spLocks noGrp="1"/>
          </p:cNvSpPr>
          <p:nvPr>
            <p:ph type="body" idx="1"/>
          </p:nvPr>
        </p:nvSpPr>
        <p:spPr>
          <a:xfrm rot="5400000">
            <a:off x="2396400" y="57875"/>
            <a:ext cx="4351200"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atin typeface="TradeGothic LT" panose="02000503020000020004" pitchFamily="2" charset="0"/>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75" name="Google Shape;75;p27"/>
          <p:cNvSpPr txBox="1">
            <a:spLocks noGrp="1"/>
          </p:cNvSpPr>
          <p:nvPr>
            <p:ph type="dt" idx="10"/>
          </p:nvPr>
        </p:nvSpPr>
        <p:spPr>
          <a:xfrm>
            <a:off x="628651" y="6356351"/>
            <a:ext cx="20574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GB"/>
          </a:p>
        </p:txBody>
      </p:sp>
      <p:sp>
        <p:nvSpPr>
          <p:cNvPr id="76" name="Google Shape;76;p27"/>
          <p:cNvSpPr txBox="1">
            <a:spLocks noGrp="1"/>
          </p:cNvSpPr>
          <p:nvPr>
            <p:ph type="ftr" idx="11"/>
          </p:nvPr>
        </p:nvSpPr>
        <p:spPr>
          <a:xfrm>
            <a:off x="3028951" y="6356351"/>
            <a:ext cx="30861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GB"/>
          </a:p>
        </p:txBody>
      </p:sp>
      <p:sp>
        <p:nvSpPr>
          <p:cNvPr id="77" name="Google Shape;77;p27"/>
          <p:cNvSpPr txBox="1">
            <a:spLocks noGrp="1"/>
          </p:cNvSpPr>
          <p:nvPr>
            <p:ph type="sldNum" idx="12"/>
          </p:nvPr>
        </p:nvSpPr>
        <p:spPr>
          <a:xfrm>
            <a:off x="6457951" y="6356351"/>
            <a:ext cx="20574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fr-FR" smtClean="0"/>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re vertical et texte" type="vertTitleAndTx">
  <p:cSld name="VERTICAL_TITLE_AND_VERTICAL_TEXT">
    <p:spTree>
      <p:nvGrpSpPr>
        <p:cNvPr id="1" name="Shape 78"/>
        <p:cNvGrpSpPr/>
        <p:nvPr/>
      </p:nvGrpSpPr>
      <p:grpSpPr>
        <a:xfrm>
          <a:off x="0" y="0"/>
          <a:ext cx="0" cy="0"/>
          <a:chOff x="0" y="0"/>
          <a:chExt cx="0" cy="0"/>
        </a:xfrm>
      </p:grpSpPr>
      <p:sp>
        <p:nvSpPr>
          <p:cNvPr id="79" name="Google Shape;79;p28"/>
          <p:cNvSpPr txBox="1">
            <a:spLocks noGrp="1"/>
          </p:cNvSpPr>
          <p:nvPr>
            <p:ph type="title"/>
          </p:nvPr>
        </p:nvSpPr>
        <p:spPr>
          <a:xfrm rot="5400000">
            <a:off x="4623601" y="2285275"/>
            <a:ext cx="5811900" cy="19716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atin typeface="TradeGothic LT" panose="02000503020000020004" pitchFamily="2"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80" name="Google Shape;80;p28"/>
          <p:cNvSpPr txBox="1">
            <a:spLocks noGrp="1"/>
          </p:cNvSpPr>
          <p:nvPr>
            <p:ph type="body" idx="1"/>
          </p:nvPr>
        </p:nvSpPr>
        <p:spPr>
          <a:xfrm rot="5400000">
            <a:off x="623025" y="370675"/>
            <a:ext cx="5811900" cy="58008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atin typeface="TradeGothic LT" panose="02000503020000020004" pitchFamily="2" charset="0"/>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81" name="Google Shape;81;p28"/>
          <p:cNvSpPr txBox="1">
            <a:spLocks noGrp="1"/>
          </p:cNvSpPr>
          <p:nvPr>
            <p:ph type="dt" idx="10"/>
          </p:nvPr>
        </p:nvSpPr>
        <p:spPr>
          <a:xfrm>
            <a:off x="628651" y="6356351"/>
            <a:ext cx="20574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GB"/>
          </a:p>
        </p:txBody>
      </p:sp>
      <p:sp>
        <p:nvSpPr>
          <p:cNvPr id="82" name="Google Shape;82;p28"/>
          <p:cNvSpPr txBox="1">
            <a:spLocks noGrp="1"/>
          </p:cNvSpPr>
          <p:nvPr>
            <p:ph type="ftr" idx="11"/>
          </p:nvPr>
        </p:nvSpPr>
        <p:spPr>
          <a:xfrm>
            <a:off x="3028951" y="6356351"/>
            <a:ext cx="30861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GB"/>
          </a:p>
        </p:txBody>
      </p:sp>
      <p:sp>
        <p:nvSpPr>
          <p:cNvPr id="83" name="Google Shape;83;p28"/>
          <p:cNvSpPr txBox="1">
            <a:spLocks noGrp="1"/>
          </p:cNvSpPr>
          <p:nvPr>
            <p:ph type="sldNum" idx="12"/>
          </p:nvPr>
        </p:nvSpPr>
        <p:spPr>
          <a:xfrm>
            <a:off x="6457951" y="6356351"/>
            <a:ext cx="20574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fr-FR" smtClean="0"/>
              <a:pPr/>
              <a:t>‹#›</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21"/>
        <p:cNvGrpSpPr/>
        <p:nvPr/>
      </p:nvGrpSpPr>
      <p:grpSpPr>
        <a:xfrm>
          <a:off x="0" y="0"/>
          <a:ext cx="0" cy="0"/>
          <a:chOff x="0" y="0"/>
          <a:chExt cx="0" cy="0"/>
        </a:xfrm>
      </p:grpSpPr>
      <p:sp>
        <p:nvSpPr>
          <p:cNvPr id="22" name="Google Shape;22;p19"/>
          <p:cNvSpPr txBox="1">
            <a:spLocks noGrp="1"/>
          </p:cNvSpPr>
          <p:nvPr>
            <p:ph type="title"/>
          </p:nvPr>
        </p:nvSpPr>
        <p:spPr>
          <a:xfrm>
            <a:off x="628651" y="365126"/>
            <a:ext cx="78867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atin typeface="TradeGothic LT" panose="02000503020000020004" pitchFamily="2"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23" name="Google Shape;23;p19"/>
          <p:cNvSpPr txBox="1">
            <a:spLocks noGrp="1"/>
          </p:cNvSpPr>
          <p:nvPr>
            <p:ph type="body" idx="1"/>
          </p:nvPr>
        </p:nvSpPr>
        <p:spPr>
          <a:xfrm>
            <a:off x="628651" y="1825625"/>
            <a:ext cx="7886700" cy="4351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atin typeface="TradeGothic LT" panose="02000503020000020004" pitchFamily="2" charset="0"/>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4" name="Google Shape;24;p19"/>
          <p:cNvSpPr txBox="1">
            <a:spLocks noGrp="1"/>
          </p:cNvSpPr>
          <p:nvPr>
            <p:ph type="dt" idx="10"/>
          </p:nvPr>
        </p:nvSpPr>
        <p:spPr>
          <a:xfrm>
            <a:off x="628651" y="6356351"/>
            <a:ext cx="20574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GB"/>
          </a:p>
        </p:txBody>
      </p:sp>
      <p:sp>
        <p:nvSpPr>
          <p:cNvPr id="25" name="Google Shape;25;p19"/>
          <p:cNvSpPr txBox="1">
            <a:spLocks noGrp="1"/>
          </p:cNvSpPr>
          <p:nvPr>
            <p:ph type="ftr" idx="11"/>
          </p:nvPr>
        </p:nvSpPr>
        <p:spPr>
          <a:xfrm>
            <a:off x="3028951" y="6356351"/>
            <a:ext cx="30861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GB"/>
          </a:p>
        </p:txBody>
      </p:sp>
      <p:sp>
        <p:nvSpPr>
          <p:cNvPr id="26" name="Google Shape;26;p19"/>
          <p:cNvSpPr txBox="1">
            <a:spLocks noGrp="1"/>
          </p:cNvSpPr>
          <p:nvPr>
            <p:ph type="sldNum" idx="12"/>
          </p:nvPr>
        </p:nvSpPr>
        <p:spPr>
          <a:xfrm>
            <a:off x="6457951" y="6356351"/>
            <a:ext cx="20574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fr-FR" smtClean="0"/>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de section" type="secHead">
  <p:cSld name="SECTION_HEADER">
    <p:spTree>
      <p:nvGrpSpPr>
        <p:cNvPr id="1" name="Shape 27"/>
        <p:cNvGrpSpPr/>
        <p:nvPr/>
      </p:nvGrpSpPr>
      <p:grpSpPr>
        <a:xfrm>
          <a:off x="0" y="0"/>
          <a:ext cx="0" cy="0"/>
          <a:chOff x="0" y="0"/>
          <a:chExt cx="0" cy="0"/>
        </a:xfrm>
      </p:grpSpPr>
      <p:sp>
        <p:nvSpPr>
          <p:cNvPr id="28" name="Google Shape;28;p20"/>
          <p:cNvSpPr txBox="1">
            <a:spLocks noGrp="1"/>
          </p:cNvSpPr>
          <p:nvPr>
            <p:ph type="title"/>
          </p:nvPr>
        </p:nvSpPr>
        <p:spPr>
          <a:xfrm>
            <a:off x="623889" y="1709739"/>
            <a:ext cx="7886700" cy="28527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atin typeface="TradeGothic LT" panose="02000503020000020004" pitchFamily="2"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29" name="Google Shape;29;p20"/>
          <p:cNvSpPr txBox="1">
            <a:spLocks noGrp="1"/>
          </p:cNvSpPr>
          <p:nvPr>
            <p:ph type="body" idx="1"/>
          </p:nvPr>
        </p:nvSpPr>
        <p:spPr>
          <a:xfrm>
            <a:off x="623889" y="4589464"/>
            <a:ext cx="7886700" cy="150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solidFill>
                  <a:schemeClr val="dk1"/>
                </a:solidFill>
                <a:latin typeface="TradeGothic LT" panose="02000503020000020004" pitchFamily="2" charset="0"/>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dirty="0"/>
          </a:p>
        </p:txBody>
      </p:sp>
      <p:sp>
        <p:nvSpPr>
          <p:cNvPr id="30" name="Google Shape;30;p20"/>
          <p:cNvSpPr txBox="1">
            <a:spLocks noGrp="1"/>
          </p:cNvSpPr>
          <p:nvPr>
            <p:ph type="dt" idx="10"/>
          </p:nvPr>
        </p:nvSpPr>
        <p:spPr>
          <a:xfrm>
            <a:off x="628651" y="6356351"/>
            <a:ext cx="20574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GB"/>
          </a:p>
        </p:txBody>
      </p:sp>
      <p:sp>
        <p:nvSpPr>
          <p:cNvPr id="31" name="Google Shape;31;p20"/>
          <p:cNvSpPr txBox="1">
            <a:spLocks noGrp="1"/>
          </p:cNvSpPr>
          <p:nvPr>
            <p:ph type="ftr" idx="11"/>
          </p:nvPr>
        </p:nvSpPr>
        <p:spPr>
          <a:xfrm>
            <a:off x="3028951" y="6356351"/>
            <a:ext cx="30861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GB"/>
          </a:p>
        </p:txBody>
      </p:sp>
      <p:sp>
        <p:nvSpPr>
          <p:cNvPr id="32" name="Google Shape;32;p20"/>
          <p:cNvSpPr txBox="1">
            <a:spLocks noGrp="1"/>
          </p:cNvSpPr>
          <p:nvPr>
            <p:ph type="sldNum" idx="12"/>
          </p:nvPr>
        </p:nvSpPr>
        <p:spPr>
          <a:xfrm>
            <a:off x="6457951" y="6356351"/>
            <a:ext cx="20574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fr-FR" smtClean="0"/>
              <a:pPr/>
              <a:t>‹#›</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3"/>
        <p:cNvGrpSpPr/>
        <p:nvPr/>
      </p:nvGrpSpPr>
      <p:grpSpPr>
        <a:xfrm>
          <a:off x="0" y="0"/>
          <a:ext cx="0" cy="0"/>
          <a:chOff x="0" y="0"/>
          <a:chExt cx="0" cy="0"/>
        </a:xfrm>
      </p:grpSpPr>
      <p:sp>
        <p:nvSpPr>
          <p:cNvPr id="34" name="Google Shape;34;p21"/>
          <p:cNvSpPr txBox="1">
            <a:spLocks noGrp="1"/>
          </p:cNvSpPr>
          <p:nvPr>
            <p:ph type="title"/>
          </p:nvPr>
        </p:nvSpPr>
        <p:spPr>
          <a:xfrm>
            <a:off x="628651" y="365126"/>
            <a:ext cx="78867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atin typeface="TradeGothic LT" panose="02000503020000020004" pitchFamily="2"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35" name="Google Shape;35;p21"/>
          <p:cNvSpPr txBox="1">
            <a:spLocks noGrp="1"/>
          </p:cNvSpPr>
          <p:nvPr>
            <p:ph type="body" idx="1"/>
          </p:nvPr>
        </p:nvSpPr>
        <p:spPr>
          <a:xfrm>
            <a:off x="628651" y="1825625"/>
            <a:ext cx="3886200" cy="4351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atin typeface="TradeGothic LT" panose="02000503020000020004" pitchFamily="2" charset="0"/>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36" name="Google Shape;36;p21"/>
          <p:cNvSpPr txBox="1">
            <a:spLocks noGrp="1"/>
          </p:cNvSpPr>
          <p:nvPr>
            <p:ph type="body" idx="2"/>
          </p:nvPr>
        </p:nvSpPr>
        <p:spPr>
          <a:xfrm>
            <a:off x="4629151" y="1825625"/>
            <a:ext cx="3886200" cy="4351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atin typeface="TradeGothic LT" panose="02000503020000020004" pitchFamily="2" charset="0"/>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37" name="Google Shape;37;p21"/>
          <p:cNvSpPr txBox="1">
            <a:spLocks noGrp="1"/>
          </p:cNvSpPr>
          <p:nvPr>
            <p:ph type="dt" idx="10"/>
          </p:nvPr>
        </p:nvSpPr>
        <p:spPr>
          <a:xfrm>
            <a:off x="628651" y="6356351"/>
            <a:ext cx="20574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GB"/>
          </a:p>
        </p:txBody>
      </p:sp>
      <p:sp>
        <p:nvSpPr>
          <p:cNvPr id="38" name="Google Shape;38;p21"/>
          <p:cNvSpPr txBox="1">
            <a:spLocks noGrp="1"/>
          </p:cNvSpPr>
          <p:nvPr>
            <p:ph type="ftr" idx="11"/>
          </p:nvPr>
        </p:nvSpPr>
        <p:spPr>
          <a:xfrm>
            <a:off x="3028951" y="6356351"/>
            <a:ext cx="30861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GB"/>
          </a:p>
        </p:txBody>
      </p:sp>
      <p:sp>
        <p:nvSpPr>
          <p:cNvPr id="39" name="Google Shape;39;p21"/>
          <p:cNvSpPr txBox="1">
            <a:spLocks noGrp="1"/>
          </p:cNvSpPr>
          <p:nvPr>
            <p:ph type="sldNum" idx="12"/>
          </p:nvPr>
        </p:nvSpPr>
        <p:spPr>
          <a:xfrm>
            <a:off x="6457951" y="6356351"/>
            <a:ext cx="20574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fr-FR" smtClean="0"/>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aison" type="twoTxTwoObj">
  <p:cSld name="TWO_OBJECTS_WITH_TEXT">
    <p:spTree>
      <p:nvGrpSpPr>
        <p:cNvPr id="1" name="Shape 40"/>
        <p:cNvGrpSpPr/>
        <p:nvPr/>
      </p:nvGrpSpPr>
      <p:grpSpPr>
        <a:xfrm>
          <a:off x="0" y="0"/>
          <a:ext cx="0" cy="0"/>
          <a:chOff x="0" y="0"/>
          <a:chExt cx="0" cy="0"/>
        </a:xfrm>
      </p:grpSpPr>
      <p:sp>
        <p:nvSpPr>
          <p:cNvPr id="41" name="Google Shape;41;p22"/>
          <p:cNvSpPr txBox="1">
            <a:spLocks noGrp="1"/>
          </p:cNvSpPr>
          <p:nvPr>
            <p:ph type="title"/>
          </p:nvPr>
        </p:nvSpPr>
        <p:spPr>
          <a:xfrm>
            <a:off x="629842" y="365126"/>
            <a:ext cx="78867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atin typeface="TradeGothic LT" panose="02000503020000020004" pitchFamily="2"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42" name="Google Shape;42;p22"/>
          <p:cNvSpPr txBox="1">
            <a:spLocks noGrp="1"/>
          </p:cNvSpPr>
          <p:nvPr>
            <p:ph type="body" idx="1"/>
          </p:nvPr>
        </p:nvSpPr>
        <p:spPr>
          <a:xfrm>
            <a:off x="629843" y="1681163"/>
            <a:ext cx="3868200" cy="8238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atin typeface="TradeGothic LT" panose="02000503020000020004" pitchFamily="2" charset="0"/>
              </a:defRPr>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dirty="0"/>
          </a:p>
        </p:txBody>
      </p:sp>
      <p:sp>
        <p:nvSpPr>
          <p:cNvPr id="43" name="Google Shape;43;p22"/>
          <p:cNvSpPr txBox="1">
            <a:spLocks noGrp="1"/>
          </p:cNvSpPr>
          <p:nvPr>
            <p:ph type="body" idx="2"/>
          </p:nvPr>
        </p:nvSpPr>
        <p:spPr>
          <a:xfrm>
            <a:off x="629843" y="2505075"/>
            <a:ext cx="3868200" cy="3684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atin typeface="TradeGothic LT" panose="02000503020000020004" pitchFamily="2" charset="0"/>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44" name="Google Shape;44;p22"/>
          <p:cNvSpPr txBox="1">
            <a:spLocks noGrp="1"/>
          </p:cNvSpPr>
          <p:nvPr>
            <p:ph type="body" idx="3"/>
          </p:nvPr>
        </p:nvSpPr>
        <p:spPr>
          <a:xfrm>
            <a:off x="4629151" y="1681163"/>
            <a:ext cx="3887400" cy="8238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atin typeface="TradeGothic LT" panose="02000503020000020004" pitchFamily="2" charset="0"/>
              </a:defRPr>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dirty="0"/>
          </a:p>
        </p:txBody>
      </p:sp>
      <p:sp>
        <p:nvSpPr>
          <p:cNvPr id="45" name="Google Shape;45;p22"/>
          <p:cNvSpPr txBox="1">
            <a:spLocks noGrp="1"/>
          </p:cNvSpPr>
          <p:nvPr>
            <p:ph type="body" idx="4"/>
          </p:nvPr>
        </p:nvSpPr>
        <p:spPr>
          <a:xfrm>
            <a:off x="4629151" y="2505075"/>
            <a:ext cx="3887400" cy="3684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atin typeface="TradeGothic LT" panose="02000503020000020004" pitchFamily="2" charset="0"/>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46" name="Google Shape;46;p22"/>
          <p:cNvSpPr txBox="1">
            <a:spLocks noGrp="1"/>
          </p:cNvSpPr>
          <p:nvPr>
            <p:ph type="dt" idx="10"/>
          </p:nvPr>
        </p:nvSpPr>
        <p:spPr>
          <a:xfrm>
            <a:off x="628651" y="6356351"/>
            <a:ext cx="20574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GB"/>
          </a:p>
        </p:txBody>
      </p:sp>
      <p:sp>
        <p:nvSpPr>
          <p:cNvPr id="47" name="Google Shape;47;p22"/>
          <p:cNvSpPr txBox="1">
            <a:spLocks noGrp="1"/>
          </p:cNvSpPr>
          <p:nvPr>
            <p:ph type="ftr" idx="11"/>
          </p:nvPr>
        </p:nvSpPr>
        <p:spPr>
          <a:xfrm>
            <a:off x="3028951" y="6356351"/>
            <a:ext cx="30861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GB"/>
          </a:p>
        </p:txBody>
      </p:sp>
      <p:sp>
        <p:nvSpPr>
          <p:cNvPr id="48" name="Google Shape;48;p22"/>
          <p:cNvSpPr txBox="1">
            <a:spLocks noGrp="1"/>
          </p:cNvSpPr>
          <p:nvPr>
            <p:ph type="sldNum" idx="12"/>
          </p:nvPr>
        </p:nvSpPr>
        <p:spPr>
          <a:xfrm>
            <a:off x="6457951" y="6356351"/>
            <a:ext cx="20574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fr-FR" smtClean="0"/>
              <a:pPr/>
              <a:t>‹#›</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re seul" type="titleOnly">
  <p:cSld name="TITLE_ONLY">
    <p:spTree>
      <p:nvGrpSpPr>
        <p:cNvPr id="1" name="Shape 49"/>
        <p:cNvGrpSpPr/>
        <p:nvPr/>
      </p:nvGrpSpPr>
      <p:grpSpPr>
        <a:xfrm>
          <a:off x="0" y="0"/>
          <a:ext cx="0" cy="0"/>
          <a:chOff x="0" y="0"/>
          <a:chExt cx="0" cy="0"/>
        </a:xfrm>
      </p:grpSpPr>
      <p:sp>
        <p:nvSpPr>
          <p:cNvPr id="50" name="Google Shape;50;p23"/>
          <p:cNvSpPr txBox="1">
            <a:spLocks noGrp="1"/>
          </p:cNvSpPr>
          <p:nvPr>
            <p:ph type="title"/>
          </p:nvPr>
        </p:nvSpPr>
        <p:spPr>
          <a:xfrm>
            <a:off x="628651" y="365126"/>
            <a:ext cx="78867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atin typeface="TradeGothic LT" panose="02000503020000020004" pitchFamily="2"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51" name="Google Shape;51;p23"/>
          <p:cNvSpPr txBox="1">
            <a:spLocks noGrp="1"/>
          </p:cNvSpPr>
          <p:nvPr>
            <p:ph type="dt" idx="10"/>
          </p:nvPr>
        </p:nvSpPr>
        <p:spPr>
          <a:xfrm>
            <a:off x="628651" y="6356351"/>
            <a:ext cx="20574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GB"/>
          </a:p>
        </p:txBody>
      </p:sp>
      <p:sp>
        <p:nvSpPr>
          <p:cNvPr id="52" name="Google Shape;52;p23"/>
          <p:cNvSpPr txBox="1">
            <a:spLocks noGrp="1"/>
          </p:cNvSpPr>
          <p:nvPr>
            <p:ph type="ftr" idx="11"/>
          </p:nvPr>
        </p:nvSpPr>
        <p:spPr>
          <a:xfrm>
            <a:off x="3028951" y="6356351"/>
            <a:ext cx="30861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GB"/>
          </a:p>
        </p:txBody>
      </p:sp>
      <p:sp>
        <p:nvSpPr>
          <p:cNvPr id="53" name="Google Shape;53;p23"/>
          <p:cNvSpPr txBox="1">
            <a:spLocks noGrp="1"/>
          </p:cNvSpPr>
          <p:nvPr>
            <p:ph type="sldNum" idx="12"/>
          </p:nvPr>
        </p:nvSpPr>
        <p:spPr>
          <a:xfrm>
            <a:off x="6457951" y="6356351"/>
            <a:ext cx="20574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fr-FR" smtClean="0"/>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type="blank">
  <p:cSld name="BLANK">
    <p:spTree>
      <p:nvGrpSpPr>
        <p:cNvPr id="1" name="Shape 54"/>
        <p:cNvGrpSpPr/>
        <p:nvPr/>
      </p:nvGrpSpPr>
      <p:grpSpPr>
        <a:xfrm>
          <a:off x="0" y="0"/>
          <a:ext cx="0" cy="0"/>
          <a:chOff x="0" y="0"/>
          <a:chExt cx="0" cy="0"/>
        </a:xfrm>
      </p:grpSpPr>
      <p:sp>
        <p:nvSpPr>
          <p:cNvPr id="55" name="Google Shape;55;p24"/>
          <p:cNvSpPr txBox="1">
            <a:spLocks noGrp="1"/>
          </p:cNvSpPr>
          <p:nvPr>
            <p:ph type="dt" idx="10"/>
          </p:nvPr>
        </p:nvSpPr>
        <p:spPr>
          <a:xfrm>
            <a:off x="628651" y="6356351"/>
            <a:ext cx="20574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GB"/>
          </a:p>
        </p:txBody>
      </p:sp>
      <p:sp>
        <p:nvSpPr>
          <p:cNvPr id="56" name="Google Shape;56;p24"/>
          <p:cNvSpPr txBox="1">
            <a:spLocks noGrp="1"/>
          </p:cNvSpPr>
          <p:nvPr>
            <p:ph type="ftr" idx="11"/>
          </p:nvPr>
        </p:nvSpPr>
        <p:spPr>
          <a:xfrm>
            <a:off x="3028951" y="6356351"/>
            <a:ext cx="30861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GB"/>
          </a:p>
        </p:txBody>
      </p:sp>
      <p:sp>
        <p:nvSpPr>
          <p:cNvPr id="57" name="Google Shape;57;p24"/>
          <p:cNvSpPr txBox="1">
            <a:spLocks noGrp="1"/>
          </p:cNvSpPr>
          <p:nvPr>
            <p:ph type="sldNum" idx="12"/>
          </p:nvPr>
        </p:nvSpPr>
        <p:spPr>
          <a:xfrm>
            <a:off x="6457951" y="6356351"/>
            <a:ext cx="20574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fr-FR" smtClean="0"/>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u avec légende" type="objTx">
  <p:cSld name="OBJECT_WITH_CAPTION_TEXT">
    <p:spTree>
      <p:nvGrpSpPr>
        <p:cNvPr id="1" name="Shape 58"/>
        <p:cNvGrpSpPr/>
        <p:nvPr/>
      </p:nvGrpSpPr>
      <p:grpSpPr>
        <a:xfrm>
          <a:off x="0" y="0"/>
          <a:ext cx="0" cy="0"/>
          <a:chOff x="0" y="0"/>
          <a:chExt cx="0" cy="0"/>
        </a:xfrm>
      </p:grpSpPr>
      <p:sp>
        <p:nvSpPr>
          <p:cNvPr id="59" name="Google Shape;59;p25"/>
          <p:cNvSpPr txBox="1">
            <a:spLocks noGrp="1"/>
          </p:cNvSpPr>
          <p:nvPr>
            <p:ph type="title"/>
          </p:nvPr>
        </p:nvSpPr>
        <p:spPr>
          <a:xfrm>
            <a:off x="629842" y="457200"/>
            <a:ext cx="2949300"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atin typeface="TradeGothic LT" panose="02000503020000020004" pitchFamily="2"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60" name="Google Shape;60;p25"/>
          <p:cNvSpPr txBox="1">
            <a:spLocks noGrp="1"/>
          </p:cNvSpPr>
          <p:nvPr>
            <p:ph type="body" idx="1"/>
          </p:nvPr>
        </p:nvSpPr>
        <p:spPr>
          <a:xfrm>
            <a:off x="3887391" y="987426"/>
            <a:ext cx="4629300" cy="4873500"/>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atin typeface="TradeGothic LT" panose="02000503020000020004" pitchFamily="2" charset="0"/>
              </a:defRPr>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dirty="0"/>
          </a:p>
        </p:txBody>
      </p:sp>
      <p:sp>
        <p:nvSpPr>
          <p:cNvPr id="61" name="Google Shape;61;p25"/>
          <p:cNvSpPr txBox="1">
            <a:spLocks noGrp="1"/>
          </p:cNvSpPr>
          <p:nvPr>
            <p:ph type="body" idx="2"/>
          </p:nvPr>
        </p:nvSpPr>
        <p:spPr>
          <a:xfrm>
            <a:off x="629842" y="2057400"/>
            <a:ext cx="2949300" cy="381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atin typeface="TradeGothic LT" panose="02000503020000020004" pitchFamily="2" charset="0"/>
              </a:defRPr>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dirty="0"/>
          </a:p>
        </p:txBody>
      </p:sp>
      <p:sp>
        <p:nvSpPr>
          <p:cNvPr id="62" name="Google Shape;62;p25"/>
          <p:cNvSpPr txBox="1">
            <a:spLocks noGrp="1"/>
          </p:cNvSpPr>
          <p:nvPr>
            <p:ph type="dt" idx="10"/>
          </p:nvPr>
        </p:nvSpPr>
        <p:spPr>
          <a:xfrm>
            <a:off x="628651" y="6356351"/>
            <a:ext cx="20574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GB"/>
          </a:p>
        </p:txBody>
      </p:sp>
      <p:sp>
        <p:nvSpPr>
          <p:cNvPr id="63" name="Google Shape;63;p25"/>
          <p:cNvSpPr txBox="1">
            <a:spLocks noGrp="1"/>
          </p:cNvSpPr>
          <p:nvPr>
            <p:ph type="ftr" idx="11"/>
          </p:nvPr>
        </p:nvSpPr>
        <p:spPr>
          <a:xfrm>
            <a:off x="3028951" y="6356351"/>
            <a:ext cx="30861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GB"/>
          </a:p>
        </p:txBody>
      </p:sp>
      <p:sp>
        <p:nvSpPr>
          <p:cNvPr id="64" name="Google Shape;64;p25"/>
          <p:cNvSpPr txBox="1">
            <a:spLocks noGrp="1"/>
          </p:cNvSpPr>
          <p:nvPr>
            <p:ph type="sldNum" idx="12"/>
          </p:nvPr>
        </p:nvSpPr>
        <p:spPr>
          <a:xfrm>
            <a:off x="6457951" y="6356351"/>
            <a:ext cx="20574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fr-FR" smtClean="0"/>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 avec légende" type="picTx">
  <p:cSld name="PICTURE_WITH_CAPTION_TEXT">
    <p:spTree>
      <p:nvGrpSpPr>
        <p:cNvPr id="1" name="Shape 65"/>
        <p:cNvGrpSpPr/>
        <p:nvPr/>
      </p:nvGrpSpPr>
      <p:grpSpPr>
        <a:xfrm>
          <a:off x="0" y="0"/>
          <a:ext cx="0" cy="0"/>
          <a:chOff x="0" y="0"/>
          <a:chExt cx="0" cy="0"/>
        </a:xfrm>
      </p:grpSpPr>
      <p:sp>
        <p:nvSpPr>
          <p:cNvPr id="66" name="Google Shape;66;p26"/>
          <p:cNvSpPr txBox="1">
            <a:spLocks noGrp="1"/>
          </p:cNvSpPr>
          <p:nvPr>
            <p:ph type="title"/>
          </p:nvPr>
        </p:nvSpPr>
        <p:spPr>
          <a:xfrm>
            <a:off x="629842" y="457200"/>
            <a:ext cx="2949300"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atin typeface="TradeGothic LT" panose="02000503020000020004" pitchFamily="2"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67" name="Google Shape;67;p26"/>
          <p:cNvSpPr>
            <a:spLocks noGrp="1"/>
          </p:cNvSpPr>
          <p:nvPr>
            <p:ph type="pic" idx="2"/>
          </p:nvPr>
        </p:nvSpPr>
        <p:spPr>
          <a:xfrm>
            <a:off x="3887391" y="987426"/>
            <a:ext cx="4629300" cy="48735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TradeGothic LT" panose="02000503020000020004" pitchFamily="2" charset="0"/>
                <a:ea typeface="TradeGothic LT" panose="02000503020000020004" pitchFamily="2" charset="0"/>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26"/>
          <p:cNvSpPr txBox="1">
            <a:spLocks noGrp="1"/>
          </p:cNvSpPr>
          <p:nvPr>
            <p:ph type="body" idx="1"/>
          </p:nvPr>
        </p:nvSpPr>
        <p:spPr>
          <a:xfrm>
            <a:off x="629842" y="2057400"/>
            <a:ext cx="2949300" cy="381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atin typeface="TradeGothic LT" panose="02000503020000020004" pitchFamily="2" charset="0"/>
              </a:defRPr>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dirty="0"/>
          </a:p>
        </p:txBody>
      </p:sp>
      <p:sp>
        <p:nvSpPr>
          <p:cNvPr id="69" name="Google Shape;69;p26"/>
          <p:cNvSpPr txBox="1">
            <a:spLocks noGrp="1"/>
          </p:cNvSpPr>
          <p:nvPr>
            <p:ph type="dt" idx="10"/>
          </p:nvPr>
        </p:nvSpPr>
        <p:spPr>
          <a:xfrm>
            <a:off x="628651" y="6356351"/>
            <a:ext cx="20574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GB"/>
          </a:p>
        </p:txBody>
      </p:sp>
      <p:sp>
        <p:nvSpPr>
          <p:cNvPr id="70" name="Google Shape;70;p26"/>
          <p:cNvSpPr txBox="1">
            <a:spLocks noGrp="1"/>
          </p:cNvSpPr>
          <p:nvPr>
            <p:ph type="ftr" idx="11"/>
          </p:nvPr>
        </p:nvSpPr>
        <p:spPr>
          <a:xfrm>
            <a:off x="3028951" y="6356351"/>
            <a:ext cx="30861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GB"/>
          </a:p>
        </p:txBody>
      </p:sp>
      <p:sp>
        <p:nvSpPr>
          <p:cNvPr id="71" name="Google Shape;71;p26"/>
          <p:cNvSpPr txBox="1">
            <a:spLocks noGrp="1"/>
          </p:cNvSpPr>
          <p:nvPr>
            <p:ph type="sldNum" idx="12"/>
          </p:nvPr>
        </p:nvSpPr>
        <p:spPr>
          <a:xfrm>
            <a:off x="6457951" y="6356351"/>
            <a:ext cx="20574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fr-FR" smtClean="0"/>
              <a:pPr/>
              <a:t>‹#›</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7"/>
          <p:cNvSpPr txBox="1">
            <a:spLocks noGrp="1"/>
          </p:cNvSpPr>
          <p:nvPr>
            <p:ph type="title"/>
          </p:nvPr>
        </p:nvSpPr>
        <p:spPr>
          <a:xfrm>
            <a:off x="628651" y="365126"/>
            <a:ext cx="78867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1" name="Google Shape;11;p17"/>
          <p:cNvSpPr txBox="1">
            <a:spLocks noGrp="1"/>
          </p:cNvSpPr>
          <p:nvPr>
            <p:ph type="body" idx="1"/>
          </p:nvPr>
        </p:nvSpPr>
        <p:spPr>
          <a:xfrm>
            <a:off x="628651" y="1825625"/>
            <a:ext cx="78867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Google Shape;12;p17"/>
          <p:cNvSpPr txBox="1">
            <a:spLocks noGrp="1"/>
          </p:cNvSpPr>
          <p:nvPr>
            <p:ph type="dt" idx="10"/>
          </p:nvPr>
        </p:nvSpPr>
        <p:spPr>
          <a:xfrm>
            <a:off x="628651" y="6356351"/>
            <a:ext cx="2057400" cy="3651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TradeGothic LT" panose="02000503020000020004" pitchFamily="2" charset="0"/>
                <a:ea typeface="TradeGothic LT" panose="02000503020000020004" pitchFamily="2" charset="0"/>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lang="en-GB"/>
          </a:p>
        </p:txBody>
      </p:sp>
      <p:sp>
        <p:nvSpPr>
          <p:cNvPr id="13" name="Google Shape;13;p17"/>
          <p:cNvSpPr txBox="1">
            <a:spLocks noGrp="1"/>
          </p:cNvSpPr>
          <p:nvPr>
            <p:ph type="ftr" idx="11"/>
          </p:nvPr>
        </p:nvSpPr>
        <p:spPr>
          <a:xfrm>
            <a:off x="3028951" y="6356351"/>
            <a:ext cx="3086100" cy="3651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TradeGothic LT" panose="02000503020000020004" pitchFamily="2" charset="0"/>
                <a:ea typeface="TradeGothic LT" panose="02000503020000020004" pitchFamily="2" charset="0"/>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lang="en-GB"/>
          </a:p>
        </p:txBody>
      </p:sp>
      <p:sp>
        <p:nvSpPr>
          <p:cNvPr id="14" name="Google Shape;14;p17"/>
          <p:cNvSpPr txBox="1">
            <a:spLocks noGrp="1"/>
          </p:cNvSpPr>
          <p:nvPr>
            <p:ph type="sldNum" idx="12"/>
          </p:nvPr>
        </p:nvSpPr>
        <p:spPr>
          <a:xfrm>
            <a:off x="6457951" y="6356351"/>
            <a:ext cx="20574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TradeGothic LT" panose="02000503020000020004" pitchFamily="2" charset="0"/>
                <a:ea typeface="TradeGothic LT" panose="02000503020000020004" pitchFamily="2" charset="0"/>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fld id="{00000000-1234-1234-1234-123412341234}" type="slidenum">
              <a:rPr lang="fr-FR" smtClean="0"/>
              <a:pPr/>
              <a:t>‹#›</a:t>
            </a:fld>
            <a:endParaRPr lang="fr-F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gency FB" panose="020B0503020202020204" pitchFamily="34" charset="0"/>
          <a:ea typeface="Agency FB" panose="020B0503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gency FB" panose="020B0503020202020204" pitchFamily="34" charset="0"/>
          <a:ea typeface="Agency FB" panose="020B0503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hyperlink" Target="https://www.sas.org.uk/EndSewagePollution-SewageBill" TargetMode="External"/><Relationship Id="rId13"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hyperlink" Target="https://plasticfreeschools.org.uk/support-us/fundraising/" TargetMode="External"/><Relationship Id="rId12"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hyperlink" Target="https://www.pinterest.co.uk/search/pins/?q=best%20secondary%20school%20displays&amp;rs=typed&amp;term_meta%5b%5d=best|typed&amp;term_meta%5b%5d=secondary|typed&amp;term_meta%5b%5d=school|typed&amp;term_meta%5b%5d=displays|typed" TargetMode="External"/><Relationship Id="rId11" Type="http://schemas.openxmlformats.org/officeDocument/2006/relationships/image" Target="../media/image3.png"/><Relationship Id="rId5" Type="http://schemas.openxmlformats.org/officeDocument/2006/relationships/hyperlink" Target="https://www.tes.com/news/toyoufromtes-nine-essentials-successful-assembly" TargetMode="External"/><Relationship Id="rId10" Type="http://schemas.openxmlformats.org/officeDocument/2006/relationships/image" Target="../media/image2.png"/><Relationship Id="rId4" Type="http://schemas.openxmlformats.org/officeDocument/2006/relationships/hyperlink" Target="https://www.ted.com/talks/libby_bowles_you_can_save_the_world" TargetMode="External"/><Relationship Id="rId9" Type="http://schemas.openxmlformats.org/officeDocument/2006/relationships/hyperlink" Target="https://www.sas.org.uk/plastic-free-school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cstate="email">
            <a:alphaModFix/>
            <a:extLst>
              <a:ext uri="{28A0092B-C50C-407E-A947-70E740481C1C}">
                <a14:useLocalDpi xmlns:a14="http://schemas.microsoft.com/office/drawing/2010/main"/>
              </a:ext>
            </a:extLst>
          </a:blip>
          <a:stretch>
            <a:fillRect/>
          </a:stretch>
        </a:blipFill>
        <a:effectLst/>
      </p:bgPr>
    </p:bg>
    <p:spTree>
      <p:nvGrpSpPr>
        <p:cNvPr id="1" name="Shape 88"/>
        <p:cNvGrpSpPr/>
        <p:nvPr/>
      </p:nvGrpSpPr>
      <p:grpSpPr>
        <a:xfrm>
          <a:off x="0" y="0"/>
          <a:ext cx="0" cy="0"/>
          <a:chOff x="0" y="0"/>
          <a:chExt cx="0" cy="0"/>
        </a:xfrm>
      </p:grpSpPr>
      <p:sp>
        <p:nvSpPr>
          <p:cNvPr id="89" name="Google Shape;89;p1"/>
          <p:cNvSpPr txBox="1">
            <a:spLocks noGrp="1"/>
          </p:cNvSpPr>
          <p:nvPr>
            <p:ph type="ctrTitle"/>
          </p:nvPr>
        </p:nvSpPr>
        <p:spPr>
          <a:xfrm>
            <a:off x="1102827" y="1277258"/>
            <a:ext cx="6898200" cy="20529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006F73"/>
              </a:buClr>
              <a:buSzPts val="6000"/>
              <a:buFont typeface="Gill Sans"/>
              <a:buNone/>
            </a:pPr>
            <a:r>
              <a:rPr lang="fr-FR" b="1" dirty="0">
                <a:solidFill>
                  <a:srgbClr val="006F73"/>
                </a:solidFill>
                <a:ea typeface="Gill Sans"/>
                <a:cs typeface="Gill Sans"/>
                <a:sym typeface="Gill Sans"/>
              </a:rPr>
              <a:t>OUR RECOVERY MANIFESTO</a:t>
            </a:r>
            <a:endParaRPr dirty="0"/>
          </a:p>
        </p:txBody>
      </p:sp>
      <p:sp>
        <p:nvSpPr>
          <p:cNvPr id="90" name="Google Shape;90;p1"/>
          <p:cNvSpPr txBox="1">
            <a:spLocks noGrp="1"/>
          </p:cNvSpPr>
          <p:nvPr>
            <p:ph type="subTitle" idx="1"/>
          </p:nvPr>
        </p:nvSpPr>
        <p:spPr>
          <a:xfrm>
            <a:off x="1143000" y="3602038"/>
            <a:ext cx="6858000" cy="16557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39BAC4"/>
              </a:buClr>
              <a:buSzPts val="3600"/>
              <a:buNone/>
            </a:pPr>
            <a:r>
              <a:rPr lang="fr-FR" sz="3600" dirty="0">
                <a:solidFill>
                  <a:srgbClr val="39BAC4"/>
                </a:solidFill>
                <a:ea typeface="Gill Sans"/>
                <a:cs typeface="Gill Sans"/>
                <a:sym typeface="Gill Sans"/>
              </a:rPr>
              <a:t>We are the solution!</a:t>
            </a:r>
            <a:endParaRPr dirty="0"/>
          </a:p>
        </p:txBody>
      </p:sp>
      <p:pic>
        <p:nvPicPr>
          <p:cNvPr id="91" name="Google Shape;91;p1" descr="Screen Shot 2020-11-11 at 10.34.32.pn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277482" y="4609736"/>
            <a:ext cx="1016108" cy="892943"/>
          </a:xfrm>
          <a:prstGeom prst="rect">
            <a:avLst/>
          </a:prstGeom>
          <a:noFill/>
          <a:ln>
            <a:noFill/>
          </a:ln>
        </p:spPr>
      </p:pic>
      <p:pic>
        <p:nvPicPr>
          <p:cNvPr id="92" name="Google Shape;92;p1" descr="Screen Shot 2020-11-11 at 10.36.13.png"/>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747011" y="4603759"/>
            <a:ext cx="845563" cy="892943"/>
          </a:xfrm>
          <a:prstGeom prst="rect">
            <a:avLst/>
          </a:prstGeom>
          <a:noFill/>
          <a:ln>
            <a:noFill/>
          </a:ln>
        </p:spPr>
      </p:pic>
      <p:pic>
        <p:nvPicPr>
          <p:cNvPr id="93" name="Google Shape;93;p1" descr="Screen Shot 2020-11-11 at 10.36.23.png"/>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5862399" y="4603759"/>
            <a:ext cx="838495" cy="892943"/>
          </a:xfrm>
          <a:prstGeom prst="rect">
            <a:avLst/>
          </a:prstGeom>
          <a:noFill/>
          <a:ln>
            <a:noFill/>
          </a:ln>
        </p:spPr>
      </p:pic>
      <p:pic>
        <p:nvPicPr>
          <p:cNvPr id="94" name="Google Shape;94;p1" descr="Screen Shot 2020-11-11 at 10.36.03.png"/>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3572765" y="4603758"/>
            <a:ext cx="847969" cy="898920"/>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pic>
        <p:nvPicPr>
          <p:cNvPr id="167" name="Google Shape;167;p10" descr="newspaper article ban plastic cotton buds.png"/>
          <p:cNvPicPr preferRelativeResize="0"/>
          <p:nvPr/>
        </p:nvPicPr>
        <p:blipFill rotWithShape="1">
          <a:blip r:embed="rId3">
            <a:alphaModFix/>
          </a:blip>
          <a:srcRect/>
          <a:stretch/>
        </p:blipFill>
        <p:spPr>
          <a:xfrm>
            <a:off x="157729" y="920751"/>
            <a:ext cx="3021779" cy="5060950"/>
          </a:xfrm>
          <a:prstGeom prst="rect">
            <a:avLst/>
          </a:prstGeom>
          <a:noFill/>
          <a:ln>
            <a:noFill/>
          </a:ln>
        </p:spPr>
      </p:pic>
      <p:pic>
        <p:nvPicPr>
          <p:cNvPr id="168" name="Google Shape;168;p10" descr="newspaper article ban plastic straws.pn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179508" y="3244851"/>
            <a:ext cx="5796720" cy="3289300"/>
          </a:xfrm>
          <a:prstGeom prst="rect">
            <a:avLst/>
          </a:prstGeom>
          <a:noFill/>
          <a:ln>
            <a:noFill/>
          </a:ln>
        </p:spPr>
      </p:pic>
      <p:pic>
        <p:nvPicPr>
          <p:cNvPr id="169" name="Google Shape;169;p10" descr="NZ Ministry for the Environment plastic bag ban.png"/>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055428" y="736600"/>
            <a:ext cx="6088573" cy="2076450"/>
          </a:xfrm>
          <a:prstGeom prst="rect">
            <a:avLst/>
          </a:prstGeom>
          <a:noFill/>
          <a:ln>
            <a:noFill/>
          </a:ln>
        </p:spPr>
      </p:pic>
      <p:sp>
        <p:nvSpPr>
          <p:cNvPr id="170" name="Google Shape;170;p10"/>
          <p:cNvSpPr txBox="1"/>
          <p:nvPr/>
        </p:nvSpPr>
        <p:spPr>
          <a:xfrm>
            <a:off x="3179509" y="2674777"/>
            <a:ext cx="2651100"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000" i="1">
                <a:solidFill>
                  <a:schemeClr val="dk1"/>
                </a:solidFill>
                <a:latin typeface="Gill Sans"/>
                <a:ea typeface="Gill Sans"/>
                <a:cs typeface="Gill Sans"/>
                <a:sym typeface="Gill Sans"/>
              </a:rPr>
              <a:t>Source: Ministry for the </a:t>
            </a:r>
            <a:r>
              <a:rPr lang="fr-FR" sz="1000" i="1" err="1">
                <a:solidFill>
                  <a:schemeClr val="dk1"/>
                </a:solidFill>
                <a:latin typeface="Gill Sans"/>
                <a:ea typeface="Gill Sans"/>
                <a:cs typeface="Gill Sans"/>
                <a:sym typeface="Gill Sans"/>
              </a:rPr>
              <a:t>Environment</a:t>
            </a:r>
            <a:r>
              <a:rPr lang="fr-FR" sz="1000" i="1">
                <a:solidFill>
                  <a:schemeClr val="dk1"/>
                </a:solidFill>
                <a:latin typeface="Gill Sans"/>
                <a:ea typeface="Gill Sans"/>
                <a:cs typeface="Gill Sans"/>
                <a:sym typeface="Gill Sans"/>
              </a:rPr>
              <a:t>, New </a:t>
            </a:r>
            <a:r>
              <a:rPr lang="fr-FR" sz="1000" i="1" err="1">
                <a:solidFill>
                  <a:schemeClr val="dk1"/>
                </a:solidFill>
                <a:latin typeface="Gill Sans"/>
                <a:ea typeface="Gill Sans"/>
                <a:cs typeface="Gill Sans"/>
                <a:sym typeface="Gill Sans"/>
              </a:rPr>
              <a:t>Zealand</a:t>
            </a:r>
            <a:endParaRPr>
              <a:latin typeface="TradeGothic LT" panose="02000503020000020004" pitchFamily="2" charset="0"/>
            </a:endParaRPr>
          </a:p>
        </p:txBody>
      </p:sp>
      <p:sp>
        <p:nvSpPr>
          <p:cNvPr id="171" name="Google Shape;171;p10"/>
          <p:cNvSpPr/>
          <p:nvPr/>
        </p:nvSpPr>
        <p:spPr>
          <a:xfrm>
            <a:off x="7659441" y="1277203"/>
            <a:ext cx="1316700"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000" b="1">
                <a:solidFill>
                  <a:srgbClr val="006F73"/>
                </a:solidFill>
                <a:latin typeface="Gill Sans"/>
                <a:ea typeface="Gill Sans"/>
                <a:cs typeface="Gill Sans"/>
                <a:sym typeface="Gill Sans"/>
              </a:rPr>
              <a:t>2019</a:t>
            </a:r>
            <a:endParaRPr sz="4000">
              <a:solidFill>
                <a:schemeClr val="dk1"/>
              </a:solidFill>
              <a:latin typeface="TradeGothic LT" panose="02000503020000020004" pitchFamily="2" charset="0"/>
              <a:ea typeface="Calibri"/>
              <a:cs typeface="Calibri"/>
              <a:sym typeface="Calibri"/>
            </a:endParaRPr>
          </a:p>
        </p:txBody>
      </p:sp>
      <p:sp>
        <p:nvSpPr>
          <p:cNvPr id="172" name="Google Shape;172;p10"/>
          <p:cNvSpPr/>
          <p:nvPr/>
        </p:nvSpPr>
        <p:spPr>
          <a:xfrm>
            <a:off x="1151540" y="6025635"/>
            <a:ext cx="1591659"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000" b="1">
                <a:solidFill>
                  <a:srgbClr val="006F73"/>
                </a:solidFill>
                <a:latin typeface="Gill Sans"/>
                <a:ea typeface="Gill Sans"/>
                <a:cs typeface="Gill Sans"/>
                <a:sym typeface="Gill Sans"/>
              </a:rPr>
              <a:t>2020</a:t>
            </a:r>
            <a:endParaRPr sz="4000">
              <a:solidFill>
                <a:schemeClr val="dk1"/>
              </a:solidFill>
              <a:latin typeface="TradeGothic LT" panose="02000503020000020004" pitchFamily="2" charset="0"/>
              <a:ea typeface="Calibri"/>
              <a:cs typeface="Calibri"/>
              <a:sym typeface="Calibri"/>
            </a:endParaRPr>
          </a:p>
        </p:txBody>
      </p:sp>
      <p:sp>
        <p:nvSpPr>
          <p:cNvPr id="173" name="Google Shape;173;p10"/>
          <p:cNvSpPr txBox="1"/>
          <p:nvPr/>
        </p:nvSpPr>
        <p:spPr>
          <a:xfrm>
            <a:off x="0" y="0"/>
            <a:ext cx="9144000" cy="94860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6F73"/>
              </a:buClr>
              <a:buSzPts val="3600"/>
              <a:buFont typeface="Gill Sans"/>
              <a:buNone/>
            </a:pPr>
            <a:r>
              <a:rPr lang="fr-FR" sz="3600" b="1">
                <a:solidFill>
                  <a:srgbClr val="006F73"/>
                </a:solidFill>
                <a:latin typeface="Gill Sans"/>
                <a:ea typeface="Gill Sans"/>
                <a:cs typeface="Gill Sans"/>
                <a:sym typeface="Gill Sans"/>
              </a:rPr>
              <a:t>SYSTEMIC CHANGE</a:t>
            </a:r>
            <a:endParaRPr sz="3600" b="1">
              <a:solidFill>
                <a:srgbClr val="006F73"/>
              </a:solidFill>
              <a:latin typeface="Gill Sans"/>
              <a:ea typeface="Gill Sans"/>
              <a:cs typeface="Gill Sans"/>
              <a:sym typeface="Gill San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pic>
        <p:nvPicPr>
          <p:cNvPr id="179" name="Google Shape;179;p1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56235" y="883566"/>
            <a:ext cx="3701632" cy="5644234"/>
          </a:xfrm>
          <a:prstGeom prst="rect">
            <a:avLst/>
          </a:prstGeom>
          <a:noFill/>
          <a:ln>
            <a:noFill/>
          </a:ln>
        </p:spPr>
      </p:pic>
      <p:pic>
        <p:nvPicPr>
          <p:cNvPr id="180" name="Google Shape;180;p11" descr="Chris Jarvis manifesto.jpe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956925" y="883566"/>
            <a:ext cx="3973932" cy="5644234"/>
          </a:xfrm>
          <a:prstGeom prst="rect">
            <a:avLst/>
          </a:prstGeom>
          <a:noFill/>
          <a:ln>
            <a:noFill/>
          </a:ln>
        </p:spPr>
      </p:pic>
      <p:sp>
        <p:nvSpPr>
          <p:cNvPr id="181" name="Google Shape;181;p11"/>
          <p:cNvSpPr txBox="1"/>
          <p:nvPr/>
        </p:nvSpPr>
        <p:spPr>
          <a:xfrm>
            <a:off x="0" y="0"/>
            <a:ext cx="9144000" cy="94860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6F73"/>
              </a:buClr>
              <a:buSzPts val="3600"/>
              <a:buFont typeface="Gill Sans"/>
              <a:buNone/>
            </a:pPr>
            <a:r>
              <a:rPr lang="fr-FR" sz="3600" b="1">
                <a:solidFill>
                  <a:srgbClr val="006F73"/>
                </a:solidFill>
                <a:latin typeface="Gill Sans"/>
                <a:ea typeface="Gill Sans"/>
                <a:cs typeface="Gill Sans"/>
                <a:sym typeface="Gill Sans"/>
              </a:rPr>
              <a:t>EXAMPLES OF MANIFESTOS</a:t>
            </a:r>
            <a:endParaRPr sz="3600" b="1">
              <a:solidFill>
                <a:srgbClr val="006F73"/>
              </a:solidFill>
              <a:latin typeface="Gill Sans"/>
              <a:ea typeface="Gill Sans"/>
              <a:cs typeface="Gill Sans"/>
              <a:sym typeface="Gill San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pic>
        <p:nvPicPr>
          <p:cNvPr id="187" name="Google Shape;187;p12" descr="Screen Shot 2020-11-26 at 14.51.40.png"/>
          <p:cNvPicPr preferRelativeResize="0"/>
          <p:nvPr/>
        </p:nvPicPr>
        <p:blipFill rotWithShape="1">
          <a:blip r:embed="rId3">
            <a:alphaModFix/>
          </a:blip>
          <a:srcRect/>
          <a:stretch/>
        </p:blipFill>
        <p:spPr>
          <a:xfrm>
            <a:off x="1" y="0"/>
            <a:ext cx="9144001" cy="6858000"/>
          </a:xfrm>
          <a:prstGeom prst="rect">
            <a:avLst/>
          </a:prstGeom>
          <a:noFill/>
          <a:ln>
            <a:noFill/>
          </a:ln>
        </p:spPr>
      </p:pic>
      <p:sp>
        <p:nvSpPr>
          <p:cNvPr id="188" name="Google Shape;188;p12"/>
          <p:cNvSpPr txBox="1">
            <a:spLocks noGrp="1"/>
          </p:cNvSpPr>
          <p:nvPr>
            <p:ph type="ctrTitle"/>
          </p:nvPr>
        </p:nvSpPr>
        <p:spPr>
          <a:xfrm>
            <a:off x="413455" y="871303"/>
            <a:ext cx="8458200" cy="13425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lt1"/>
              </a:buClr>
              <a:buSzPts val="4800"/>
              <a:buFont typeface="Gill Sans"/>
              <a:buNone/>
            </a:pPr>
            <a:r>
              <a:rPr lang="fr-FR" sz="4800" b="1">
                <a:solidFill>
                  <a:schemeClr val="lt1"/>
                </a:solidFill>
                <a:ea typeface="Gill Sans"/>
                <a:cs typeface="Gill Sans"/>
                <a:sym typeface="Gill Sans"/>
              </a:rPr>
              <a:t>YOUR MANIFESTO</a:t>
            </a:r>
            <a:endParaRPr sz="4800" b="1">
              <a:solidFill>
                <a:schemeClr val="lt1"/>
              </a:solidFill>
              <a:ea typeface="Gill Sans"/>
              <a:cs typeface="Gill Sans"/>
              <a:sym typeface="Gill San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pic>
        <p:nvPicPr>
          <p:cNvPr id="194" name="Google Shape;194;p1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462" y="190501"/>
            <a:ext cx="9137077" cy="6464402"/>
          </a:xfrm>
          <a:prstGeom prst="rect">
            <a:avLst/>
          </a:prstGeom>
          <a:noFill/>
          <a:ln>
            <a:noFill/>
          </a:ln>
        </p:spPr>
      </p:pic>
      <p:sp>
        <p:nvSpPr>
          <p:cNvPr id="195" name="Google Shape;195;p13"/>
          <p:cNvSpPr/>
          <p:nvPr/>
        </p:nvSpPr>
        <p:spPr>
          <a:xfrm>
            <a:off x="600240" y="828308"/>
            <a:ext cx="9144000" cy="49240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600" b="1" dirty="0" smtClean="0">
                <a:solidFill>
                  <a:srgbClr val="006F73"/>
                </a:solidFill>
                <a:latin typeface="TradeGothic LT" panose="02000503020000020004" pitchFamily="2" charset="0"/>
                <a:ea typeface="Gill Sans"/>
                <a:cs typeface="Gill Sans"/>
                <a:sym typeface="Gill Sans"/>
              </a:rPr>
              <a:t>MANIFESTO STRUCTURE</a:t>
            </a:r>
            <a:endParaRPr lang="en-GB" sz="2600" dirty="0">
              <a:solidFill>
                <a:schemeClr val="dk1"/>
              </a:solidFill>
              <a:latin typeface="TradeGothic LT" panose="02000503020000020004" pitchFamily="2" charset="0"/>
              <a:ea typeface="Calibri"/>
              <a:cs typeface="Calibri"/>
              <a:sym typeface="Calibri"/>
            </a:endParaRPr>
          </a:p>
        </p:txBody>
      </p:sp>
      <p:sp>
        <p:nvSpPr>
          <p:cNvPr id="196" name="Google Shape;196;p13"/>
          <p:cNvSpPr txBox="1"/>
          <p:nvPr/>
        </p:nvSpPr>
        <p:spPr>
          <a:xfrm>
            <a:off x="1411454" y="1466744"/>
            <a:ext cx="6908400" cy="4669500"/>
          </a:xfrm>
          <a:prstGeom prst="rect">
            <a:avLst/>
          </a:prstGeom>
          <a:noFill/>
          <a:ln>
            <a:noFill/>
          </a:ln>
        </p:spPr>
        <p:txBody>
          <a:bodyPr spcFirstLastPara="1" wrap="square" lIns="91425" tIns="45700" rIns="91425" bIns="45700" anchor="t" anchorCtr="0">
            <a:normAutofit fontScale="92500" lnSpcReduction="20000"/>
          </a:bodyPr>
          <a:lstStyle/>
          <a:p>
            <a:pPr marL="228600" marR="0" lvl="0" indent="-228600" algn="l" rtl="0">
              <a:spcBef>
                <a:spcPts val="0"/>
              </a:spcBef>
              <a:spcAft>
                <a:spcPts val="0"/>
              </a:spcAft>
              <a:buClr>
                <a:schemeClr val="dk1"/>
              </a:buClr>
              <a:buSzPts val="1679"/>
              <a:buFont typeface="Arial"/>
              <a:buChar char="•"/>
            </a:pPr>
            <a:r>
              <a:rPr lang="en-GB" sz="1679" dirty="0" smtClean="0">
                <a:solidFill>
                  <a:schemeClr val="dk1"/>
                </a:solidFill>
                <a:latin typeface="TradeGothic LT" panose="02000503020000020004" pitchFamily="2" charset="0"/>
                <a:ea typeface="Calibri"/>
                <a:cs typeface="Calibri"/>
                <a:sym typeface="Calibri"/>
              </a:rPr>
              <a:t>INTRODUCTION</a:t>
            </a:r>
          </a:p>
          <a:p>
            <a:pPr marL="0" marR="0" lvl="0" indent="457200" algn="l" rtl="0">
              <a:spcBef>
                <a:spcPts val="0"/>
              </a:spcBef>
              <a:spcAft>
                <a:spcPts val="0"/>
              </a:spcAft>
              <a:buNone/>
            </a:pPr>
            <a:r>
              <a:rPr lang="en-GB" sz="1679" dirty="0" smtClean="0">
                <a:solidFill>
                  <a:schemeClr val="dk1"/>
                </a:solidFill>
                <a:latin typeface="TradeGothic LT" panose="02000503020000020004" pitchFamily="2" charset="0"/>
                <a:ea typeface="Calibri"/>
                <a:cs typeface="Calibri"/>
                <a:sym typeface="Calibri"/>
              </a:rPr>
              <a:t>Why helping the school environment is important</a:t>
            </a:r>
          </a:p>
          <a:p>
            <a:pPr marL="0" marR="0" lvl="0" indent="457200" algn="l" rtl="0">
              <a:spcBef>
                <a:spcPts val="0"/>
              </a:spcBef>
              <a:spcAft>
                <a:spcPts val="0"/>
              </a:spcAft>
              <a:buNone/>
            </a:pPr>
            <a:r>
              <a:rPr lang="en-GB" sz="1679" dirty="0" smtClean="0">
                <a:solidFill>
                  <a:schemeClr val="dk1"/>
                </a:solidFill>
                <a:latin typeface="TradeGothic LT" panose="02000503020000020004" pitchFamily="2" charset="0"/>
                <a:ea typeface="Calibri"/>
                <a:cs typeface="Calibri"/>
                <a:sym typeface="Calibri"/>
              </a:rPr>
              <a:t> </a:t>
            </a:r>
            <a:endParaRPr lang="en-GB" dirty="0" smtClean="0">
              <a:latin typeface="TradeGothic LT" panose="02000503020000020004" pitchFamily="2" charset="0"/>
            </a:endParaRPr>
          </a:p>
          <a:p>
            <a:pPr marL="228600" marR="0" lvl="0" indent="-228600" algn="l" rtl="0">
              <a:spcBef>
                <a:spcPts val="1000"/>
              </a:spcBef>
              <a:spcAft>
                <a:spcPts val="0"/>
              </a:spcAft>
              <a:buClr>
                <a:schemeClr val="dk1"/>
              </a:buClr>
              <a:buSzPts val="1679"/>
              <a:buFont typeface="Arial"/>
              <a:buChar char="•"/>
            </a:pPr>
            <a:r>
              <a:rPr lang="en-GB" sz="1679" dirty="0" smtClean="0">
                <a:solidFill>
                  <a:schemeClr val="dk1"/>
                </a:solidFill>
                <a:latin typeface="TradeGothic LT" panose="02000503020000020004" pitchFamily="2" charset="0"/>
                <a:ea typeface="Calibri"/>
                <a:cs typeface="Calibri"/>
                <a:sym typeface="Calibri"/>
              </a:rPr>
              <a:t>WHAT’S THE PROBLEM? </a:t>
            </a:r>
          </a:p>
          <a:p>
            <a:pPr marL="457200" marR="0" lvl="0" indent="0" algn="l" rtl="0">
              <a:spcBef>
                <a:spcPts val="1000"/>
              </a:spcBef>
              <a:spcAft>
                <a:spcPts val="0"/>
              </a:spcAft>
              <a:buNone/>
            </a:pPr>
            <a:r>
              <a:rPr lang="en-GB" sz="1679" dirty="0" smtClean="0">
                <a:solidFill>
                  <a:schemeClr val="dk1"/>
                </a:solidFill>
                <a:latin typeface="TradeGothic LT" panose="02000503020000020004" pitchFamily="2" charset="0"/>
                <a:ea typeface="Calibri"/>
                <a:cs typeface="Calibri"/>
                <a:sym typeface="Calibri"/>
              </a:rPr>
              <a:t>Why is change needed? </a:t>
            </a:r>
          </a:p>
          <a:p>
            <a:pPr marL="457200" marR="0" lvl="0" indent="0" algn="l" rtl="0">
              <a:spcBef>
                <a:spcPts val="1000"/>
              </a:spcBef>
              <a:spcAft>
                <a:spcPts val="0"/>
              </a:spcAft>
              <a:buNone/>
            </a:pPr>
            <a:endParaRPr lang="en-GB" dirty="0" smtClean="0">
              <a:latin typeface="TradeGothic LT" panose="02000503020000020004" pitchFamily="2" charset="0"/>
            </a:endParaRPr>
          </a:p>
          <a:p>
            <a:pPr marL="228600" marR="0" lvl="0" indent="-228600" algn="l" rtl="0">
              <a:spcBef>
                <a:spcPts val="1000"/>
              </a:spcBef>
              <a:spcAft>
                <a:spcPts val="0"/>
              </a:spcAft>
              <a:buClr>
                <a:schemeClr val="dk1"/>
              </a:buClr>
              <a:buSzPts val="1679"/>
              <a:buFont typeface="Arial"/>
              <a:buChar char="•"/>
            </a:pPr>
            <a:r>
              <a:rPr lang="en-GB" sz="1679" dirty="0" smtClean="0">
                <a:solidFill>
                  <a:schemeClr val="dk1"/>
                </a:solidFill>
                <a:latin typeface="TradeGothic LT" panose="02000503020000020004" pitchFamily="2" charset="0"/>
                <a:ea typeface="Calibri"/>
                <a:cs typeface="Calibri"/>
                <a:sym typeface="Calibri"/>
              </a:rPr>
              <a:t>WHY DOES IT MATTER?</a:t>
            </a:r>
          </a:p>
          <a:p>
            <a:pPr marL="0" marR="0" lvl="0" indent="457200" algn="l" rtl="0">
              <a:spcBef>
                <a:spcPts val="1000"/>
              </a:spcBef>
              <a:spcAft>
                <a:spcPts val="0"/>
              </a:spcAft>
              <a:buNone/>
            </a:pPr>
            <a:r>
              <a:rPr lang="en-GB" sz="1679" dirty="0" smtClean="0">
                <a:solidFill>
                  <a:schemeClr val="dk1"/>
                </a:solidFill>
                <a:latin typeface="TradeGothic LT" panose="02000503020000020004" pitchFamily="2" charset="0"/>
                <a:ea typeface="Calibri"/>
                <a:cs typeface="Calibri"/>
                <a:sym typeface="Calibri"/>
              </a:rPr>
              <a:t>Why this cause is important.</a:t>
            </a:r>
          </a:p>
          <a:p>
            <a:pPr marL="0" marR="0" lvl="0" indent="457200" algn="l" rtl="0">
              <a:spcBef>
                <a:spcPts val="1000"/>
              </a:spcBef>
              <a:spcAft>
                <a:spcPts val="0"/>
              </a:spcAft>
              <a:buNone/>
            </a:pPr>
            <a:endParaRPr lang="en-GB" dirty="0" smtClean="0">
              <a:latin typeface="TradeGothic LT" panose="02000503020000020004" pitchFamily="2" charset="0"/>
            </a:endParaRPr>
          </a:p>
          <a:p>
            <a:pPr marL="228600" marR="0" lvl="0" indent="-228600" algn="l" rtl="0">
              <a:spcBef>
                <a:spcPts val="1000"/>
              </a:spcBef>
              <a:spcAft>
                <a:spcPts val="0"/>
              </a:spcAft>
              <a:buClr>
                <a:schemeClr val="dk1"/>
              </a:buClr>
              <a:buSzPts val="1679"/>
              <a:buFont typeface="Arial"/>
              <a:buChar char="•"/>
            </a:pPr>
            <a:r>
              <a:rPr lang="en-GB" sz="1679" dirty="0" smtClean="0">
                <a:solidFill>
                  <a:schemeClr val="dk1"/>
                </a:solidFill>
                <a:latin typeface="TradeGothic LT" panose="02000503020000020004" pitchFamily="2" charset="0"/>
                <a:ea typeface="Calibri"/>
                <a:cs typeface="Calibri"/>
                <a:sym typeface="Calibri"/>
              </a:rPr>
              <a:t>WHAT DOES SCHOOL ENVIRONMENT RECOVERY LOOK LIKE? </a:t>
            </a:r>
          </a:p>
          <a:p>
            <a:pPr marL="457200" marR="0" lvl="0" indent="0" algn="l" rtl="0">
              <a:spcBef>
                <a:spcPts val="1000"/>
              </a:spcBef>
              <a:spcAft>
                <a:spcPts val="0"/>
              </a:spcAft>
              <a:buNone/>
            </a:pPr>
            <a:r>
              <a:rPr lang="en-GB" sz="1679" dirty="0" smtClean="0">
                <a:solidFill>
                  <a:schemeClr val="dk1"/>
                </a:solidFill>
                <a:latin typeface="TradeGothic LT" panose="02000503020000020004" pitchFamily="2" charset="0"/>
                <a:ea typeface="Calibri"/>
                <a:cs typeface="Calibri"/>
                <a:sym typeface="Calibri"/>
              </a:rPr>
              <a:t>What will end result look like when the changes have been made?</a:t>
            </a:r>
          </a:p>
          <a:p>
            <a:pPr marL="457200" marR="0" lvl="0" indent="0" algn="l" rtl="0">
              <a:spcBef>
                <a:spcPts val="1000"/>
              </a:spcBef>
              <a:spcAft>
                <a:spcPts val="0"/>
              </a:spcAft>
              <a:buNone/>
            </a:pPr>
            <a:r>
              <a:rPr lang="en-GB" sz="1679" dirty="0" smtClean="0">
                <a:solidFill>
                  <a:schemeClr val="dk1"/>
                </a:solidFill>
                <a:latin typeface="TradeGothic LT" panose="02000503020000020004" pitchFamily="2" charset="0"/>
                <a:ea typeface="Calibri"/>
                <a:cs typeface="Calibri"/>
                <a:sym typeface="Calibri"/>
              </a:rPr>
              <a:t>  </a:t>
            </a:r>
            <a:endParaRPr lang="en-GB" dirty="0" smtClean="0">
              <a:latin typeface="TradeGothic LT" panose="02000503020000020004" pitchFamily="2" charset="0"/>
            </a:endParaRPr>
          </a:p>
          <a:p>
            <a:pPr marL="228600" marR="0" lvl="0" indent="-228600" algn="l" rtl="0">
              <a:spcBef>
                <a:spcPts val="1000"/>
              </a:spcBef>
              <a:spcAft>
                <a:spcPts val="0"/>
              </a:spcAft>
              <a:buClr>
                <a:schemeClr val="dk1"/>
              </a:buClr>
              <a:buSzPts val="1679"/>
              <a:buFont typeface="Arial"/>
              <a:buChar char="•"/>
            </a:pPr>
            <a:r>
              <a:rPr lang="en-GB" sz="1679" dirty="0" smtClean="0">
                <a:solidFill>
                  <a:schemeClr val="dk1"/>
                </a:solidFill>
                <a:latin typeface="TradeGothic LT" panose="02000503020000020004" pitchFamily="2" charset="0"/>
                <a:ea typeface="Calibri"/>
                <a:cs typeface="Calibri"/>
                <a:sym typeface="Calibri"/>
              </a:rPr>
              <a:t>SOLUTIONS</a:t>
            </a:r>
          </a:p>
          <a:p>
            <a:pPr marL="457200" marR="0" lvl="0" indent="0" algn="l" rtl="0">
              <a:spcBef>
                <a:spcPts val="1000"/>
              </a:spcBef>
              <a:spcAft>
                <a:spcPts val="0"/>
              </a:spcAft>
              <a:buNone/>
            </a:pPr>
            <a:r>
              <a:rPr lang="en-GB" sz="1679" dirty="0" smtClean="0">
                <a:solidFill>
                  <a:schemeClr val="dk1"/>
                </a:solidFill>
                <a:latin typeface="TradeGothic LT" panose="02000503020000020004" pitchFamily="2" charset="0"/>
                <a:ea typeface="Calibri"/>
                <a:cs typeface="Calibri"/>
                <a:sym typeface="Calibri"/>
              </a:rPr>
              <a:t>A short paragraph telling the reader what the end result will be and actions to be taken – these can be bullet points</a:t>
            </a:r>
            <a:endParaRPr lang="en-GB" sz="910" dirty="0" smtClean="0">
              <a:solidFill>
                <a:schemeClr val="dk1"/>
              </a:solidFill>
              <a:latin typeface="TradeGothic LT" panose="02000503020000020004" pitchFamily="2" charset="0"/>
              <a:ea typeface="Calibri"/>
              <a:cs typeface="Calibri"/>
              <a:sym typeface="Calibri"/>
            </a:endParaRPr>
          </a:p>
          <a:p>
            <a:pPr marL="457200" marR="0" lvl="0" indent="0" algn="l" rtl="0">
              <a:lnSpc>
                <a:spcPct val="70000"/>
              </a:lnSpc>
              <a:spcBef>
                <a:spcPts val="1000"/>
              </a:spcBef>
              <a:spcAft>
                <a:spcPts val="0"/>
              </a:spcAft>
              <a:buNone/>
            </a:pPr>
            <a:endParaRPr lang="en-GB" sz="1679" dirty="0" smtClean="0">
              <a:solidFill>
                <a:schemeClr val="dk1"/>
              </a:solidFill>
              <a:latin typeface="TradeGothic LT" panose="02000503020000020004" pitchFamily="2" charset="0"/>
              <a:ea typeface="Calibri"/>
              <a:cs typeface="Calibri"/>
              <a:sym typeface="Calibri"/>
            </a:endParaRPr>
          </a:p>
          <a:p>
            <a:pPr marL="228600" marR="0" lvl="0" indent="-121920" algn="l" rtl="0">
              <a:lnSpc>
                <a:spcPct val="70000"/>
              </a:lnSpc>
              <a:spcBef>
                <a:spcPts val="1000"/>
              </a:spcBef>
              <a:spcAft>
                <a:spcPts val="0"/>
              </a:spcAft>
              <a:buClr>
                <a:schemeClr val="dk1"/>
              </a:buClr>
              <a:buSzPts val="1680"/>
              <a:buFont typeface="Arial"/>
              <a:buNone/>
            </a:pPr>
            <a:endParaRPr lang="en-GB" sz="1679" dirty="0" smtClean="0">
              <a:solidFill>
                <a:schemeClr val="dk1"/>
              </a:solidFill>
              <a:latin typeface="TradeGothic LT" panose="02000503020000020004" pitchFamily="2" charset="0"/>
              <a:ea typeface="Gill Sans"/>
              <a:cs typeface="Gill Sans"/>
              <a:sym typeface="Gill Sans"/>
            </a:endParaRPr>
          </a:p>
          <a:p>
            <a:pPr marL="228600" marR="0" lvl="0" indent="-121920" algn="l" rtl="0">
              <a:lnSpc>
                <a:spcPct val="70000"/>
              </a:lnSpc>
              <a:spcBef>
                <a:spcPts val="1000"/>
              </a:spcBef>
              <a:spcAft>
                <a:spcPts val="0"/>
              </a:spcAft>
              <a:buClr>
                <a:schemeClr val="dk1"/>
              </a:buClr>
              <a:buSzPts val="1680"/>
              <a:buFont typeface="Arial"/>
              <a:buNone/>
            </a:pPr>
            <a:endParaRPr lang="en-GB" sz="1679" dirty="0">
              <a:solidFill>
                <a:schemeClr val="dk1"/>
              </a:solidFill>
              <a:latin typeface="TradeGothic LT" panose="02000503020000020004" pitchFamily="2" charset="0"/>
              <a:ea typeface="Calibri"/>
              <a:cs typeface="Calibri"/>
              <a:sym typeface="Calibri"/>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pic>
        <p:nvPicPr>
          <p:cNvPr id="202" name="Google Shape;202;gb559c18b41_3_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462" y="190501"/>
            <a:ext cx="9137077" cy="6464402"/>
          </a:xfrm>
          <a:prstGeom prst="rect">
            <a:avLst/>
          </a:prstGeom>
          <a:noFill/>
          <a:ln>
            <a:noFill/>
          </a:ln>
        </p:spPr>
      </p:pic>
      <p:sp>
        <p:nvSpPr>
          <p:cNvPr id="203" name="Google Shape;203;gb559c18b41_3_0"/>
          <p:cNvSpPr/>
          <p:nvPr/>
        </p:nvSpPr>
        <p:spPr>
          <a:xfrm>
            <a:off x="512650" y="1061896"/>
            <a:ext cx="9144000" cy="4923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fr-FR" sz="2600" b="1">
                <a:solidFill>
                  <a:srgbClr val="006F73"/>
                </a:solidFill>
                <a:latin typeface="TradeGothic LT" panose="02000503020000020004" pitchFamily="2" charset="0"/>
                <a:ea typeface="Gill Sans"/>
                <a:cs typeface="Gill Sans"/>
                <a:sym typeface="Gill Sans"/>
              </a:rPr>
              <a:t>MANIFESTO TOP TIPS</a:t>
            </a:r>
            <a:endParaRPr sz="2600">
              <a:solidFill>
                <a:schemeClr val="dk1"/>
              </a:solidFill>
              <a:latin typeface="TradeGothic LT" panose="02000503020000020004" pitchFamily="2" charset="0"/>
              <a:ea typeface="Calibri"/>
              <a:cs typeface="Calibri"/>
              <a:sym typeface="Calibri"/>
            </a:endParaRPr>
          </a:p>
        </p:txBody>
      </p:sp>
      <p:sp>
        <p:nvSpPr>
          <p:cNvPr id="204" name="Google Shape;204;gb559c18b41_3_0"/>
          <p:cNvSpPr txBox="1"/>
          <p:nvPr/>
        </p:nvSpPr>
        <p:spPr>
          <a:xfrm>
            <a:off x="1350745" y="1308046"/>
            <a:ext cx="6908400" cy="4669500"/>
          </a:xfrm>
          <a:prstGeom prst="rect">
            <a:avLst/>
          </a:prstGeom>
          <a:noFill/>
          <a:ln>
            <a:noFill/>
          </a:ln>
        </p:spPr>
        <p:txBody>
          <a:bodyPr spcFirstLastPara="1" wrap="square" lIns="91425" tIns="45700" rIns="91425" bIns="45700" anchor="t" anchorCtr="0">
            <a:noAutofit/>
          </a:bodyPr>
          <a:lstStyle/>
          <a:p>
            <a:pPr marL="457200" marR="0" lvl="0" indent="0" algn="l" rtl="0">
              <a:lnSpc>
                <a:spcPct val="70000"/>
              </a:lnSpc>
              <a:spcBef>
                <a:spcPts val="1000"/>
              </a:spcBef>
              <a:spcAft>
                <a:spcPts val="0"/>
              </a:spcAft>
              <a:buNone/>
            </a:pPr>
            <a:endParaRPr lang="en-GB" sz="1679" dirty="0" smtClean="0">
              <a:solidFill>
                <a:schemeClr val="dk1"/>
              </a:solidFill>
              <a:latin typeface="TradeGothic LT" panose="02000503020000020004" pitchFamily="2" charset="0"/>
              <a:ea typeface="Calibri"/>
              <a:cs typeface="Calibri"/>
              <a:sym typeface="Calibri"/>
            </a:endParaRPr>
          </a:p>
          <a:p>
            <a:pPr marL="742950" marR="0" lvl="0" indent="-285750" algn="l" rtl="0">
              <a:lnSpc>
                <a:spcPct val="70000"/>
              </a:lnSpc>
              <a:spcBef>
                <a:spcPts val="1000"/>
              </a:spcBef>
              <a:spcAft>
                <a:spcPts val="1200"/>
              </a:spcAft>
              <a:buFont typeface="Arial"/>
              <a:buChar char="•"/>
            </a:pPr>
            <a:r>
              <a:rPr lang="en-GB" sz="2000" dirty="0" smtClean="0">
                <a:solidFill>
                  <a:schemeClr val="dk1"/>
                </a:solidFill>
                <a:latin typeface="TradeGothic LT" panose="02000503020000020004" pitchFamily="2" charset="0"/>
                <a:ea typeface="Calibri"/>
                <a:cs typeface="Calibri"/>
                <a:sym typeface="Calibri"/>
              </a:rPr>
              <a:t>Use clear headings</a:t>
            </a:r>
            <a:endParaRPr lang="en-GB" sz="2000" dirty="0" smtClean="0">
              <a:latin typeface="TradeGothic LT" panose="02000503020000020004" pitchFamily="2" charset="0"/>
            </a:endParaRPr>
          </a:p>
          <a:p>
            <a:pPr marL="742950" marR="0" lvl="0" indent="-285750" algn="l" rtl="0">
              <a:lnSpc>
                <a:spcPct val="70000"/>
              </a:lnSpc>
              <a:spcBef>
                <a:spcPts val="1000"/>
              </a:spcBef>
              <a:spcAft>
                <a:spcPts val="1200"/>
              </a:spcAft>
              <a:buFont typeface="Arial"/>
              <a:buChar char="•"/>
            </a:pPr>
            <a:r>
              <a:rPr lang="en-GB" sz="2000" dirty="0" smtClean="0">
                <a:solidFill>
                  <a:schemeClr val="dk1"/>
                </a:solidFill>
                <a:latin typeface="TradeGothic LT" panose="02000503020000020004" pitchFamily="2" charset="0"/>
                <a:ea typeface="Calibri"/>
                <a:cs typeface="Calibri"/>
                <a:sym typeface="Calibri"/>
              </a:rPr>
              <a:t>Use concise, clear, informative language</a:t>
            </a:r>
          </a:p>
          <a:p>
            <a:pPr marL="742950" marR="0" lvl="0" indent="-285750" algn="l" rtl="0">
              <a:lnSpc>
                <a:spcPct val="70000"/>
              </a:lnSpc>
              <a:spcBef>
                <a:spcPts val="1000"/>
              </a:spcBef>
              <a:spcAft>
                <a:spcPts val="1200"/>
              </a:spcAft>
              <a:buFont typeface="Arial"/>
              <a:buChar char="•"/>
            </a:pPr>
            <a:r>
              <a:rPr lang="en-GB" sz="2000" dirty="0" smtClean="0">
                <a:solidFill>
                  <a:schemeClr val="dk1"/>
                </a:solidFill>
                <a:latin typeface="TradeGothic LT" panose="02000503020000020004" pitchFamily="2" charset="0"/>
                <a:ea typeface="Calibri"/>
                <a:cs typeface="Calibri"/>
                <a:sym typeface="Calibri"/>
              </a:rPr>
              <a:t>Avoid using slang</a:t>
            </a:r>
            <a:endParaRPr lang="en-GB" sz="2000" dirty="0" smtClean="0">
              <a:latin typeface="TradeGothic LT" panose="02000503020000020004" pitchFamily="2" charset="0"/>
            </a:endParaRPr>
          </a:p>
          <a:p>
            <a:pPr marL="742950" marR="0" lvl="0" indent="-285750" algn="l" rtl="0">
              <a:lnSpc>
                <a:spcPct val="70000"/>
              </a:lnSpc>
              <a:spcBef>
                <a:spcPts val="1000"/>
              </a:spcBef>
              <a:spcAft>
                <a:spcPts val="1200"/>
              </a:spcAft>
              <a:buFont typeface="Arial"/>
              <a:buChar char="•"/>
            </a:pPr>
            <a:r>
              <a:rPr lang="en-GB" sz="2000" dirty="0" smtClean="0">
                <a:solidFill>
                  <a:schemeClr val="dk1"/>
                </a:solidFill>
                <a:latin typeface="TradeGothic LT" panose="02000503020000020004" pitchFamily="2" charset="0"/>
                <a:ea typeface="Calibri"/>
                <a:cs typeface="Calibri"/>
                <a:sym typeface="Calibri"/>
              </a:rPr>
              <a:t>Use bullet points for the actions </a:t>
            </a:r>
            <a:endParaRPr lang="en-GB" sz="2000" dirty="0" smtClean="0">
              <a:latin typeface="TradeGothic LT" panose="02000503020000020004" pitchFamily="2" charset="0"/>
            </a:endParaRPr>
          </a:p>
          <a:p>
            <a:pPr marL="742950" marR="0" lvl="0" indent="-285750" algn="l" rtl="0">
              <a:lnSpc>
                <a:spcPct val="70000"/>
              </a:lnSpc>
              <a:spcBef>
                <a:spcPts val="1000"/>
              </a:spcBef>
              <a:spcAft>
                <a:spcPts val="1200"/>
              </a:spcAft>
              <a:buFont typeface="Arial"/>
              <a:buChar char="•"/>
            </a:pPr>
            <a:r>
              <a:rPr lang="en-GB" sz="2000" dirty="0" smtClean="0">
                <a:solidFill>
                  <a:schemeClr val="dk1"/>
                </a:solidFill>
                <a:latin typeface="TradeGothic LT" panose="02000503020000020004" pitchFamily="2" charset="0"/>
                <a:ea typeface="Calibri"/>
                <a:cs typeface="Calibri"/>
                <a:sym typeface="Calibri"/>
              </a:rPr>
              <a:t>Suggest SMART Solutions: </a:t>
            </a:r>
            <a:endParaRPr lang="en-GB" sz="2000" dirty="0" smtClean="0">
              <a:latin typeface="TradeGothic LT" panose="02000503020000020004" pitchFamily="2" charset="0"/>
            </a:endParaRPr>
          </a:p>
          <a:p>
            <a:pPr marL="742950" lvl="8" indent="-285750">
              <a:lnSpc>
                <a:spcPct val="70000"/>
              </a:lnSpc>
              <a:spcBef>
                <a:spcPts val="500"/>
              </a:spcBef>
              <a:buClr>
                <a:schemeClr val="dk1"/>
              </a:buClr>
              <a:buSzPts val="1400"/>
              <a:buFont typeface="Wingdings" charset="2"/>
              <a:buChar char="Ø"/>
            </a:pPr>
            <a:r>
              <a:rPr lang="en-GB" sz="1600" b="0" i="0" u="none" strike="noStrike" cap="none" dirty="0" smtClean="0">
                <a:solidFill>
                  <a:schemeClr val="dk1"/>
                </a:solidFill>
                <a:latin typeface="TradeGothic LT" panose="02000503020000020004" pitchFamily="2" charset="0"/>
                <a:ea typeface="Calibri"/>
                <a:cs typeface="Calibri"/>
                <a:sym typeface="Calibri"/>
              </a:rPr>
              <a:t>Specific – so people know exactly what to do</a:t>
            </a:r>
            <a:endParaRPr lang="en-GB" sz="1600" dirty="0" smtClean="0">
              <a:latin typeface="TradeGothic LT" panose="02000503020000020004" pitchFamily="2" charset="0"/>
            </a:endParaRPr>
          </a:p>
          <a:p>
            <a:pPr marL="742950" lvl="8" indent="-285750">
              <a:lnSpc>
                <a:spcPct val="70000"/>
              </a:lnSpc>
              <a:spcBef>
                <a:spcPts val="500"/>
              </a:spcBef>
              <a:buClr>
                <a:schemeClr val="dk1"/>
              </a:buClr>
              <a:buSzPts val="1400"/>
              <a:buFont typeface="Wingdings" charset="2"/>
              <a:buChar char="Ø"/>
            </a:pPr>
            <a:r>
              <a:rPr lang="en-GB" sz="1600" b="0" i="0" u="none" strike="noStrike" cap="none" dirty="0" smtClean="0">
                <a:solidFill>
                  <a:schemeClr val="dk1"/>
                </a:solidFill>
                <a:latin typeface="TradeGothic LT" panose="02000503020000020004" pitchFamily="2" charset="0"/>
                <a:ea typeface="Calibri"/>
                <a:cs typeface="Calibri"/>
                <a:sym typeface="Calibri"/>
              </a:rPr>
              <a:t>Measurable – so you can measure progress</a:t>
            </a:r>
            <a:endParaRPr lang="en-GB" sz="1600" dirty="0" smtClean="0">
              <a:latin typeface="TradeGothic LT" panose="02000503020000020004" pitchFamily="2" charset="0"/>
            </a:endParaRPr>
          </a:p>
          <a:p>
            <a:pPr marL="742950" lvl="8" indent="-285750">
              <a:lnSpc>
                <a:spcPct val="70000"/>
              </a:lnSpc>
              <a:spcBef>
                <a:spcPts val="500"/>
              </a:spcBef>
              <a:buClr>
                <a:schemeClr val="dk1"/>
              </a:buClr>
              <a:buSzPts val="1400"/>
              <a:buFont typeface="Wingdings" charset="2"/>
              <a:buChar char="Ø"/>
            </a:pPr>
            <a:r>
              <a:rPr lang="en-GB" sz="1600" b="0" i="0" u="none" strike="noStrike" cap="none" dirty="0" smtClean="0">
                <a:solidFill>
                  <a:schemeClr val="dk1"/>
                </a:solidFill>
                <a:latin typeface="TradeGothic LT" panose="02000503020000020004" pitchFamily="2" charset="0"/>
                <a:ea typeface="Calibri"/>
                <a:cs typeface="Calibri"/>
                <a:sym typeface="Calibri"/>
              </a:rPr>
              <a:t>Achievable – so people can take action</a:t>
            </a:r>
            <a:endParaRPr lang="en-GB" sz="1600" dirty="0" smtClean="0">
              <a:latin typeface="TradeGothic LT" panose="02000503020000020004" pitchFamily="2" charset="0"/>
            </a:endParaRPr>
          </a:p>
          <a:p>
            <a:pPr marL="742950" lvl="8" indent="-285750">
              <a:lnSpc>
                <a:spcPct val="70000"/>
              </a:lnSpc>
              <a:spcBef>
                <a:spcPts val="500"/>
              </a:spcBef>
              <a:buClr>
                <a:schemeClr val="dk1"/>
              </a:buClr>
              <a:buSzPts val="1400"/>
              <a:buFont typeface="Wingdings" charset="2"/>
              <a:buChar char="Ø"/>
            </a:pPr>
            <a:r>
              <a:rPr lang="en-GB" sz="1600" b="0" i="0" u="none" strike="noStrike" cap="none" dirty="0" smtClean="0">
                <a:solidFill>
                  <a:schemeClr val="dk1"/>
                </a:solidFill>
                <a:latin typeface="TradeGothic LT" panose="02000503020000020004" pitchFamily="2" charset="0"/>
                <a:ea typeface="Calibri"/>
                <a:cs typeface="Calibri"/>
                <a:sym typeface="Calibri"/>
              </a:rPr>
              <a:t>Relevant – goals help to improve the environment</a:t>
            </a:r>
            <a:endParaRPr lang="en-GB" sz="1600" dirty="0" smtClean="0">
              <a:latin typeface="TradeGothic LT" panose="02000503020000020004" pitchFamily="2" charset="0"/>
            </a:endParaRPr>
          </a:p>
          <a:p>
            <a:pPr marL="742950" lvl="8" indent="-285750">
              <a:lnSpc>
                <a:spcPct val="70000"/>
              </a:lnSpc>
              <a:spcBef>
                <a:spcPts val="500"/>
              </a:spcBef>
              <a:buClr>
                <a:schemeClr val="dk1"/>
              </a:buClr>
              <a:buSzPts val="1400"/>
              <a:buFont typeface="Wingdings" charset="2"/>
              <a:buChar char="Ø"/>
            </a:pPr>
            <a:r>
              <a:rPr lang="en-GB" sz="1600" b="0" i="0" u="none" strike="noStrike" cap="none" dirty="0" smtClean="0">
                <a:solidFill>
                  <a:schemeClr val="dk1"/>
                </a:solidFill>
                <a:latin typeface="TradeGothic LT" panose="02000503020000020004" pitchFamily="2" charset="0"/>
                <a:ea typeface="Calibri"/>
                <a:cs typeface="Calibri"/>
                <a:sym typeface="Calibri"/>
              </a:rPr>
              <a:t>Time-bound – a deadline for the solutions</a:t>
            </a:r>
            <a:endParaRPr lang="en-GB" sz="1600" dirty="0" smtClean="0">
              <a:solidFill>
                <a:schemeClr val="dk1"/>
              </a:solidFill>
              <a:latin typeface="TradeGothic LT" panose="02000503020000020004" pitchFamily="2" charset="0"/>
              <a:ea typeface="Calibri"/>
              <a:cs typeface="Calibri"/>
              <a:sym typeface="Calibri"/>
            </a:endParaRPr>
          </a:p>
          <a:p>
            <a:pPr marL="228600" marR="0" lvl="0" indent="-121920" algn="l" rtl="0">
              <a:lnSpc>
                <a:spcPct val="70000"/>
              </a:lnSpc>
              <a:spcBef>
                <a:spcPts val="1000"/>
              </a:spcBef>
              <a:spcAft>
                <a:spcPts val="0"/>
              </a:spcAft>
              <a:buClr>
                <a:schemeClr val="dk1"/>
              </a:buClr>
              <a:buSzPts val="1680"/>
              <a:buFont typeface="Arial"/>
              <a:buNone/>
            </a:pPr>
            <a:endParaRPr lang="en-GB" sz="1679" dirty="0" smtClean="0">
              <a:solidFill>
                <a:schemeClr val="dk1"/>
              </a:solidFill>
              <a:latin typeface="TradeGothic LT" panose="02000503020000020004" pitchFamily="2" charset="0"/>
              <a:ea typeface="Gill Sans"/>
              <a:cs typeface="Gill Sans"/>
              <a:sym typeface="Gill Sans"/>
            </a:endParaRPr>
          </a:p>
          <a:p>
            <a:pPr marL="228600" marR="0" lvl="0" indent="-121920" algn="l" rtl="0">
              <a:lnSpc>
                <a:spcPct val="70000"/>
              </a:lnSpc>
              <a:spcBef>
                <a:spcPts val="1000"/>
              </a:spcBef>
              <a:spcAft>
                <a:spcPts val="0"/>
              </a:spcAft>
              <a:buClr>
                <a:schemeClr val="dk1"/>
              </a:buClr>
              <a:buSzPts val="1680"/>
              <a:buFont typeface="Arial"/>
              <a:buNone/>
            </a:pPr>
            <a:endParaRPr lang="en-GB" sz="1679" dirty="0">
              <a:solidFill>
                <a:schemeClr val="dk1"/>
              </a:solidFill>
              <a:latin typeface="TradeGothic LT" panose="02000503020000020004" pitchFamily="2" charset="0"/>
              <a:ea typeface="Calibri"/>
              <a:cs typeface="Calibri"/>
              <a:sym typeface="Calibri"/>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cstate="email">
            <a:alphaModFix/>
            <a:extLst>
              <a:ext uri="{28A0092B-C50C-407E-A947-70E740481C1C}">
                <a14:useLocalDpi xmlns:a14="http://schemas.microsoft.com/office/drawing/2010/main"/>
              </a:ext>
            </a:extLst>
          </a:blip>
          <a:stretch>
            <a:fillRect/>
          </a:stretch>
        </a:blipFill>
        <a:effectLst/>
      </p:bgPr>
    </p:bg>
    <p:spTree>
      <p:nvGrpSpPr>
        <p:cNvPr id="1" name="Shape 209"/>
        <p:cNvGrpSpPr/>
        <p:nvPr/>
      </p:nvGrpSpPr>
      <p:grpSpPr>
        <a:xfrm>
          <a:off x="0" y="0"/>
          <a:ext cx="0" cy="0"/>
          <a:chOff x="0" y="0"/>
          <a:chExt cx="0" cy="0"/>
        </a:xfrm>
      </p:grpSpPr>
      <p:pic>
        <p:nvPicPr>
          <p:cNvPr id="210" name="Google Shape;210;p14" descr="sun-over-ocean.jp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1"/>
            <a:ext cx="9313901" cy="7239817"/>
          </a:xfrm>
          <a:prstGeom prst="rect">
            <a:avLst/>
          </a:prstGeom>
          <a:noFill/>
          <a:ln>
            <a:noFill/>
          </a:ln>
        </p:spPr>
      </p:pic>
      <p:sp>
        <p:nvSpPr>
          <p:cNvPr id="211" name="Google Shape;211;p14"/>
          <p:cNvSpPr txBox="1">
            <a:spLocks noGrp="1"/>
          </p:cNvSpPr>
          <p:nvPr>
            <p:ph type="ctrTitle"/>
          </p:nvPr>
        </p:nvSpPr>
        <p:spPr>
          <a:xfrm>
            <a:off x="685800" y="2316163"/>
            <a:ext cx="7772400" cy="23877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FFFFFF"/>
              </a:buClr>
              <a:buSzPts val="5400"/>
              <a:buFont typeface="Gill Sans"/>
              <a:buNone/>
            </a:pPr>
            <a:r>
              <a:rPr lang="fr-FR" sz="5400" b="1">
                <a:solidFill>
                  <a:srgbClr val="FFFFFF"/>
                </a:solidFill>
                <a:ea typeface="Gill Sans"/>
                <a:cs typeface="Gill Sans"/>
                <a:sym typeface="Gill Sans"/>
              </a:rPr>
              <a:t>CELEBRATION OF EFFORTS</a:t>
            </a:r>
            <a:br>
              <a:rPr lang="fr-FR" sz="5400" b="1">
                <a:solidFill>
                  <a:srgbClr val="FFFFFF"/>
                </a:solidFill>
                <a:ea typeface="Gill Sans"/>
                <a:cs typeface="Gill Sans"/>
                <a:sym typeface="Gill Sans"/>
              </a:rPr>
            </a:br>
            <a:endParaRPr sz="5400" b="1">
              <a:solidFill>
                <a:srgbClr val="FFFFFF"/>
              </a:solidFill>
              <a:ea typeface="Gill Sans"/>
              <a:cs typeface="Gill Sans"/>
              <a:sym typeface="Gill San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pic>
        <p:nvPicPr>
          <p:cNvPr id="217" name="Google Shape;217;p15" descr="sun-over-ocean.jp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564278"/>
            <a:ext cx="9144000" cy="5828950"/>
          </a:xfrm>
          <a:prstGeom prst="rect">
            <a:avLst/>
          </a:prstGeom>
          <a:noFill/>
          <a:ln>
            <a:noFill/>
          </a:ln>
        </p:spPr>
      </p:pic>
      <p:sp>
        <p:nvSpPr>
          <p:cNvPr id="218" name="Google Shape;218;p15"/>
          <p:cNvSpPr txBox="1">
            <a:spLocks noGrp="1"/>
          </p:cNvSpPr>
          <p:nvPr>
            <p:ph type="ctrTitle"/>
          </p:nvPr>
        </p:nvSpPr>
        <p:spPr>
          <a:xfrm>
            <a:off x="0" y="1592693"/>
            <a:ext cx="9144000" cy="23877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lt1"/>
              </a:buClr>
              <a:buSzPts val="6000"/>
              <a:buFont typeface="Gill Sans"/>
              <a:buNone/>
            </a:pPr>
            <a:r>
              <a:rPr lang="fr-FR" b="1">
                <a:solidFill>
                  <a:schemeClr val="lt1"/>
                </a:solidFill>
                <a:ea typeface="Gill Sans"/>
                <a:cs typeface="Gill Sans"/>
                <a:sym typeface="Gill Sans"/>
              </a:rPr>
              <a:t>IT ALL COMES BACK TO THE OCEAN!</a:t>
            </a:r>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cstate="email">
            <a:alphaModFix/>
            <a:extLst>
              <a:ext uri="{28A0092B-C50C-407E-A947-70E740481C1C}">
                <a14:useLocalDpi xmlns:a14="http://schemas.microsoft.com/office/drawing/2010/main"/>
              </a:ext>
            </a:extLst>
          </a:blip>
          <a:stretch>
            <a:fillRect/>
          </a:stretch>
        </a:blipFill>
        <a:effectLst/>
      </p:bgPr>
    </p:bg>
    <p:spTree>
      <p:nvGrpSpPr>
        <p:cNvPr id="1" name="Shape 223"/>
        <p:cNvGrpSpPr/>
        <p:nvPr/>
      </p:nvGrpSpPr>
      <p:grpSpPr>
        <a:xfrm>
          <a:off x="0" y="0"/>
          <a:ext cx="0" cy="0"/>
          <a:chOff x="0" y="0"/>
          <a:chExt cx="0" cy="0"/>
        </a:xfrm>
      </p:grpSpPr>
      <p:sp>
        <p:nvSpPr>
          <p:cNvPr id="224" name="Google Shape;224;p16"/>
          <p:cNvSpPr txBox="1">
            <a:spLocks noGrp="1"/>
          </p:cNvSpPr>
          <p:nvPr>
            <p:ph type="ctrTitle"/>
          </p:nvPr>
        </p:nvSpPr>
        <p:spPr>
          <a:xfrm>
            <a:off x="1148027" y="0"/>
            <a:ext cx="6898200" cy="1092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006F73"/>
              </a:buClr>
              <a:buSzPts val="4000"/>
              <a:buFont typeface="Gill Sans"/>
              <a:buNone/>
            </a:pPr>
            <a:r>
              <a:rPr lang="fr-FR" sz="4000" b="1" dirty="0">
                <a:solidFill>
                  <a:srgbClr val="006F73"/>
                </a:solidFill>
                <a:ea typeface="Gill Sans"/>
                <a:cs typeface="Gill Sans"/>
                <a:sym typeface="Gill Sans"/>
              </a:rPr>
              <a:t>WHAT’S NEXT?</a:t>
            </a:r>
            <a:endParaRPr sz="4000" b="1" dirty="0">
              <a:solidFill>
                <a:srgbClr val="006F73"/>
              </a:solidFill>
              <a:ea typeface="Gill Sans"/>
              <a:cs typeface="Gill Sans"/>
              <a:sym typeface="Gill Sans"/>
            </a:endParaRPr>
          </a:p>
        </p:txBody>
      </p:sp>
      <p:sp>
        <p:nvSpPr>
          <p:cNvPr id="225" name="Google Shape;225;p16"/>
          <p:cNvSpPr txBox="1">
            <a:spLocks noGrp="1"/>
          </p:cNvSpPr>
          <p:nvPr>
            <p:ph type="subTitle" idx="1"/>
          </p:nvPr>
        </p:nvSpPr>
        <p:spPr>
          <a:xfrm>
            <a:off x="-1" y="1092600"/>
            <a:ext cx="9194255" cy="3997353"/>
          </a:xfrm>
          <a:prstGeom prst="rect">
            <a:avLst/>
          </a:prstGeom>
          <a:noFill/>
          <a:ln>
            <a:noFill/>
          </a:ln>
        </p:spPr>
        <p:txBody>
          <a:bodyPr spcFirstLastPara="1" wrap="square" lIns="91425" tIns="45700" rIns="91425" bIns="45700" anchor="t" anchorCtr="0">
            <a:normAutofit fontScale="70000" lnSpcReduction="20000"/>
          </a:bodyPr>
          <a:lstStyle/>
          <a:p>
            <a:pPr lvl="0" algn="l">
              <a:lnSpc>
                <a:spcPct val="120000"/>
              </a:lnSpc>
              <a:buFont typeface="Arial" panose="020B0604020202020204" pitchFamily="34" charset="0"/>
              <a:buChar char="•"/>
            </a:pPr>
            <a:r>
              <a:rPr lang="en-GB" u="sng" dirty="0">
                <a:hlinkClick r:id="rId4"/>
              </a:rPr>
              <a:t>You can save the world! TED talk </a:t>
            </a:r>
            <a:r>
              <a:rPr lang="en-US" dirty="0"/>
              <a:t>–</a:t>
            </a:r>
            <a:r>
              <a:rPr lang="en-GB" dirty="0"/>
              <a:t> feel empowered, you are the future!</a:t>
            </a:r>
          </a:p>
          <a:p>
            <a:pPr lvl="0" algn="l">
              <a:lnSpc>
                <a:spcPct val="120000"/>
              </a:lnSpc>
              <a:buFont typeface="Arial" panose="020B0604020202020204" pitchFamily="34" charset="0"/>
              <a:buChar char="•"/>
            </a:pPr>
            <a:r>
              <a:rPr lang="en-US" dirty="0"/>
              <a:t>Why not present your ideas to the rest of the school? Refresh your class school assembly / presentation ideas </a:t>
            </a:r>
            <a:r>
              <a:rPr lang="en-US" u="sng" dirty="0">
                <a:hlinkClick r:id="rId5"/>
              </a:rPr>
              <a:t>here</a:t>
            </a:r>
            <a:r>
              <a:rPr lang="en-US" u="sng" dirty="0"/>
              <a:t>.</a:t>
            </a:r>
            <a:endParaRPr lang="en-GB" dirty="0"/>
          </a:p>
          <a:p>
            <a:pPr lvl="0" algn="l">
              <a:lnSpc>
                <a:spcPct val="120000"/>
              </a:lnSpc>
              <a:buFont typeface="Arial" panose="020B0604020202020204" pitchFamily="34" charset="0"/>
              <a:buChar char="•"/>
            </a:pPr>
            <a:r>
              <a:rPr lang="en-US" dirty="0"/>
              <a:t>Create some attention-grabbing, inspiring posters or </a:t>
            </a:r>
            <a:r>
              <a:rPr lang="en-US" dirty="0" smtClean="0"/>
              <a:t>displays </a:t>
            </a:r>
            <a:r>
              <a:rPr lang="en-US" dirty="0"/>
              <a:t>around the around the school </a:t>
            </a:r>
            <a:r>
              <a:rPr lang="en-GB" dirty="0"/>
              <a:t>- </a:t>
            </a:r>
            <a:r>
              <a:rPr lang="en-GB" u="sng" dirty="0">
                <a:hlinkClick r:id="rId6"/>
              </a:rPr>
              <a:t>click here for ideas</a:t>
            </a:r>
            <a:r>
              <a:rPr lang="en-GB" u="sng" dirty="0"/>
              <a:t>.</a:t>
            </a:r>
            <a:endParaRPr lang="en-GB" dirty="0"/>
          </a:p>
          <a:p>
            <a:pPr algn="l">
              <a:lnSpc>
                <a:spcPct val="120000"/>
              </a:lnSpc>
              <a:buFont typeface="Arial" panose="020B0604020202020204" pitchFamily="34" charset="0"/>
              <a:buChar char="•"/>
            </a:pPr>
            <a:r>
              <a:rPr lang="en-GB" dirty="0"/>
              <a:t>Get your school peers involved, why not set up or join the school eco warriors club? Approach your school council so they can help put your ideas into action!</a:t>
            </a:r>
          </a:p>
          <a:p>
            <a:pPr lvl="0" algn="l">
              <a:lnSpc>
                <a:spcPct val="120000"/>
              </a:lnSpc>
              <a:buFont typeface="Arial" panose="020B0604020202020204" pitchFamily="34" charset="0"/>
              <a:buChar char="•"/>
            </a:pPr>
            <a:r>
              <a:rPr lang="en-US" dirty="0"/>
              <a:t>Find a </a:t>
            </a:r>
            <a:r>
              <a:rPr lang="en-US" u="sng" dirty="0">
                <a:hlinkClick r:id="rId7"/>
              </a:rPr>
              <a:t>fundraising checklist</a:t>
            </a:r>
            <a:r>
              <a:rPr lang="en-US" dirty="0"/>
              <a:t> and help make the world better! </a:t>
            </a:r>
            <a:endParaRPr lang="en-GB" dirty="0"/>
          </a:p>
          <a:p>
            <a:pPr lvl="0" algn="l">
              <a:lnSpc>
                <a:spcPct val="120000"/>
              </a:lnSpc>
              <a:buFont typeface="Arial" panose="020B0604020202020204" pitchFamily="34" charset="0"/>
              <a:buChar char="•"/>
            </a:pPr>
            <a:r>
              <a:rPr lang="en-GB" u="sng" dirty="0">
                <a:hlinkClick r:id="rId8"/>
              </a:rPr>
              <a:t>Write to your local MP</a:t>
            </a:r>
            <a:r>
              <a:rPr lang="en-GB" dirty="0"/>
              <a:t> </a:t>
            </a:r>
          </a:p>
          <a:p>
            <a:pPr lvl="0" algn="l">
              <a:lnSpc>
                <a:spcPct val="120000"/>
              </a:lnSpc>
              <a:buFont typeface="Arial" panose="020B0604020202020204" pitchFamily="34" charset="0"/>
              <a:buChar char="•"/>
            </a:pPr>
            <a:r>
              <a:rPr lang="en-GB" dirty="0" smtClean="0"/>
              <a:t>Explore </a:t>
            </a:r>
            <a:r>
              <a:rPr lang="en-US" dirty="0" smtClean="0"/>
              <a:t>another </a:t>
            </a:r>
            <a:r>
              <a:rPr lang="en-US" dirty="0"/>
              <a:t>one of our wonderful Surfers Against Sewage lessons and become a </a:t>
            </a:r>
            <a:r>
              <a:rPr lang="en-US" u="sng" dirty="0">
                <a:hlinkClick r:id="rId9"/>
              </a:rPr>
              <a:t>Plastic Free </a:t>
            </a:r>
            <a:r>
              <a:rPr lang="en-US" u="sng" dirty="0" smtClean="0">
                <a:hlinkClick r:id="rId9"/>
              </a:rPr>
              <a:t>School</a:t>
            </a:r>
            <a:r>
              <a:rPr lang="en-US" dirty="0" smtClean="0"/>
              <a:t>.</a:t>
            </a:r>
            <a:r>
              <a:rPr lang="en-US" dirty="0"/>
              <a:t>   </a:t>
            </a:r>
            <a:endParaRPr lang="en-GB" dirty="0"/>
          </a:p>
          <a:p>
            <a:pPr marL="571500" lvl="0" indent="-445769" algn="l" rtl="0">
              <a:lnSpc>
                <a:spcPct val="70000"/>
              </a:lnSpc>
              <a:spcBef>
                <a:spcPts val="1000"/>
              </a:spcBef>
              <a:spcAft>
                <a:spcPts val="0"/>
              </a:spcAft>
              <a:buClr>
                <a:schemeClr val="dk1"/>
              </a:buClr>
              <a:buSzPts val="1980"/>
              <a:buFont typeface="Arial" panose="020B0604020202020204" pitchFamily="34" charset="0"/>
              <a:buChar char="•"/>
            </a:pPr>
            <a:endParaRPr sz="1979" dirty="0">
              <a:solidFill>
                <a:srgbClr val="39BAC4"/>
              </a:solidFill>
              <a:ea typeface="Gill Sans"/>
              <a:cs typeface="Gill Sans"/>
              <a:sym typeface="Gill Sans"/>
            </a:endParaRPr>
          </a:p>
          <a:p>
            <a:pPr marL="571500" lvl="0" indent="-445769" algn="l" rtl="0">
              <a:lnSpc>
                <a:spcPct val="70000"/>
              </a:lnSpc>
              <a:spcBef>
                <a:spcPts val="1000"/>
              </a:spcBef>
              <a:spcAft>
                <a:spcPts val="0"/>
              </a:spcAft>
              <a:buClr>
                <a:schemeClr val="dk1"/>
              </a:buClr>
              <a:buSzPts val="1980"/>
              <a:buFont typeface="Arial" panose="020B0604020202020204" pitchFamily="34" charset="0"/>
              <a:buChar char="•"/>
            </a:pPr>
            <a:endParaRPr sz="1979" dirty="0">
              <a:solidFill>
                <a:srgbClr val="39BAC4"/>
              </a:solidFill>
              <a:ea typeface="Gill Sans"/>
              <a:cs typeface="Gill Sans"/>
              <a:sym typeface="Gill Sans"/>
            </a:endParaRPr>
          </a:p>
        </p:txBody>
      </p:sp>
      <p:pic>
        <p:nvPicPr>
          <p:cNvPr id="226" name="Google Shape;226;p16" descr="Screen Shot 2020-11-11 at 10.34.32.png"/>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2172979" y="4930360"/>
            <a:ext cx="1016108" cy="892943"/>
          </a:xfrm>
          <a:prstGeom prst="rect">
            <a:avLst/>
          </a:prstGeom>
          <a:noFill/>
          <a:ln>
            <a:noFill/>
          </a:ln>
        </p:spPr>
      </p:pic>
      <p:pic>
        <p:nvPicPr>
          <p:cNvPr id="227" name="Google Shape;227;p16" descr="Screen Shot 2020-11-11 at 10.36.13.png"/>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4642508" y="4924383"/>
            <a:ext cx="845563" cy="892943"/>
          </a:xfrm>
          <a:prstGeom prst="rect">
            <a:avLst/>
          </a:prstGeom>
          <a:noFill/>
          <a:ln>
            <a:noFill/>
          </a:ln>
        </p:spPr>
      </p:pic>
      <p:pic>
        <p:nvPicPr>
          <p:cNvPr id="228" name="Google Shape;228;p16" descr="Screen Shot 2020-11-11 at 10.36.23.png"/>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5757896" y="4924383"/>
            <a:ext cx="838495" cy="892943"/>
          </a:xfrm>
          <a:prstGeom prst="rect">
            <a:avLst/>
          </a:prstGeom>
          <a:noFill/>
          <a:ln>
            <a:noFill/>
          </a:ln>
        </p:spPr>
      </p:pic>
      <p:pic>
        <p:nvPicPr>
          <p:cNvPr id="229" name="Google Shape;229;p16" descr="Screen Shot 2020-11-11 at 10.36.03.png"/>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3468262" y="4924382"/>
            <a:ext cx="847969" cy="898920"/>
          </a:xfrm>
          <a:prstGeom prst="rect">
            <a:avLst/>
          </a:prstGeom>
          <a:noFill/>
          <a:ln>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cstate="email">
            <a:alphaModFix/>
            <a:extLst>
              <a:ext uri="{28A0092B-C50C-407E-A947-70E740481C1C}">
                <a14:useLocalDpi xmlns:a14="http://schemas.microsoft.com/office/drawing/2010/main"/>
              </a:ext>
            </a:extLst>
          </a:blip>
          <a:stretch>
            <a:fillRect/>
          </a:stretch>
        </a:blipFill>
        <a:effectLst/>
      </p:bgPr>
    </p:bg>
    <p:spTree>
      <p:nvGrpSpPr>
        <p:cNvPr id="1" name="Shape 99"/>
        <p:cNvGrpSpPr/>
        <p:nvPr/>
      </p:nvGrpSpPr>
      <p:grpSpPr>
        <a:xfrm>
          <a:off x="0" y="0"/>
          <a:ext cx="0" cy="0"/>
          <a:chOff x="0" y="0"/>
          <a:chExt cx="0" cy="0"/>
        </a:xfrm>
      </p:grpSpPr>
      <p:sp>
        <p:nvSpPr>
          <p:cNvPr id="100" name="Google Shape;100;p2"/>
          <p:cNvSpPr txBox="1"/>
          <p:nvPr/>
        </p:nvSpPr>
        <p:spPr>
          <a:xfrm>
            <a:off x="685800" y="1923184"/>
            <a:ext cx="7772400" cy="2387700"/>
          </a:xfrm>
          <a:prstGeom prst="rect">
            <a:avLst/>
          </a:prstGeom>
          <a:noFill/>
          <a:ln>
            <a:noFill/>
          </a:ln>
        </p:spPr>
        <p:txBody>
          <a:bodyPr spcFirstLastPara="1" wrap="square" lIns="91425" tIns="45700" rIns="91425" bIns="45700" anchor="b" anchorCtr="0">
            <a:normAutofit fontScale="85000" lnSpcReduction="10000"/>
          </a:bodyPr>
          <a:lstStyle/>
          <a:p>
            <a:pPr marL="0" marR="0" lvl="0" indent="0" algn="ctr" rtl="0">
              <a:lnSpc>
                <a:spcPct val="150000"/>
              </a:lnSpc>
              <a:spcBef>
                <a:spcPts val="0"/>
              </a:spcBef>
              <a:spcAft>
                <a:spcPts val="0"/>
              </a:spcAft>
              <a:buClr>
                <a:srgbClr val="006F73"/>
              </a:buClr>
              <a:buSzPts val="4950"/>
              <a:buFont typeface="Gill Sans"/>
              <a:buNone/>
            </a:pPr>
            <a:r>
              <a:rPr lang="fr-FR" sz="4950" b="1" i="0" u="none" strike="noStrike" cap="none">
                <a:solidFill>
                  <a:srgbClr val="006F73"/>
                </a:solidFill>
                <a:latin typeface="TradeGothic LT" panose="02000503020000020004" pitchFamily="2" charset="0"/>
                <a:ea typeface="Gill Sans"/>
                <a:cs typeface="Gill Sans"/>
                <a:sym typeface="Gill Sans"/>
              </a:rPr>
              <a:t>WHAT DO WE ALREADY KNOW ABOUT CLIMATE CHANGE?</a:t>
            </a:r>
            <a:endParaRPr>
              <a:latin typeface="TradeGothic LT" panose="02000503020000020004" pitchFamily="2"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cstate="email">
            <a:alphaModFix/>
            <a:extLst>
              <a:ext uri="{28A0092B-C50C-407E-A947-70E740481C1C}">
                <a14:useLocalDpi xmlns:a14="http://schemas.microsoft.com/office/drawing/2010/main"/>
              </a:ext>
            </a:extLst>
          </a:blip>
          <a:stretch>
            <a:fillRect/>
          </a:stretch>
        </a:blipFill>
        <a:effectLst/>
      </p:bgPr>
    </p:bg>
    <p:spTree>
      <p:nvGrpSpPr>
        <p:cNvPr id="1" name="Shape 105"/>
        <p:cNvGrpSpPr/>
        <p:nvPr/>
      </p:nvGrpSpPr>
      <p:grpSpPr>
        <a:xfrm>
          <a:off x="0" y="0"/>
          <a:ext cx="0" cy="0"/>
          <a:chOff x="0" y="0"/>
          <a:chExt cx="0" cy="0"/>
        </a:xfrm>
      </p:grpSpPr>
      <p:pic>
        <p:nvPicPr>
          <p:cNvPr id="106" name="Google Shape;106;p3" descr="sun-over-ocean.jp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1"/>
            <a:ext cx="9313901" cy="7239817"/>
          </a:xfrm>
          <a:prstGeom prst="rect">
            <a:avLst/>
          </a:prstGeom>
          <a:noFill/>
          <a:ln>
            <a:noFill/>
          </a:ln>
        </p:spPr>
      </p:pic>
      <p:sp>
        <p:nvSpPr>
          <p:cNvPr id="107" name="Google Shape;107;p3"/>
          <p:cNvSpPr txBox="1">
            <a:spLocks noGrp="1"/>
          </p:cNvSpPr>
          <p:nvPr>
            <p:ph type="ctrTitle"/>
          </p:nvPr>
        </p:nvSpPr>
        <p:spPr>
          <a:xfrm>
            <a:off x="685800" y="676677"/>
            <a:ext cx="7772400" cy="14850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000000"/>
              </a:buClr>
              <a:buSzPts val="6000"/>
              <a:buFont typeface="Gill Sans"/>
              <a:buNone/>
            </a:pPr>
            <a:r>
              <a:rPr lang="fr-FR" b="1">
                <a:solidFill>
                  <a:srgbClr val="000000"/>
                </a:solidFill>
                <a:ea typeface="Gill Sans"/>
                <a:cs typeface="Gill Sans"/>
                <a:sym typeface="Gill Sans"/>
              </a:rPr>
              <a:t>CLIMATE CHANGE</a:t>
            </a:r>
            <a:br>
              <a:rPr lang="fr-FR" b="1">
                <a:solidFill>
                  <a:srgbClr val="000000"/>
                </a:solidFill>
                <a:ea typeface="Gill Sans"/>
                <a:cs typeface="Gill Sans"/>
                <a:sym typeface="Gill Sans"/>
              </a:rPr>
            </a:br>
            <a:r>
              <a:rPr lang="fr-FR" sz="2000" b="1">
                <a:solidFill>
                  <a:srgbClr val="000000"/>
                </a:solidFill>
                <a:ea typeface="Gill Sans"/>
                <a:cs typeface="Gill Sans"/>
                <a:sym typeface="Gill Sans"/>
              </a:rPr>
              <a:t>Oxford Dictionary definition</a:t>
            </a:r>
            <a:endParaRPr sz="2000" b="1">
              <a:solidFill>
                <a:srgbClr val="000000"/>
              </a:solidFill>
              <a:ea typeface="Gill Sans"/>
              <a:cs typeface="Gill Sans"/>
              <a:sym typeface="Gill Sans"/>
            </a:endParaRPr>
          </a:p>
        </p:txBody>
      </p:sp>
      <p:sp>
        <p:nvSpPr>
          <p:cNvPr id="108" name="Google Shape;108;p3"/>
          <p:cNvSpPr txBox="1">
            <a:spLocks noGrp="1"/>
          </p:cNvSpPr>
          <p:nvPr>
            <p:ph type="subTitle" idx="1"/>
          </p:nvPr>
        </p:nvSpPr>
        <p:spPr>
          <a:xfrm>
            <a:off x="311948" y="2358309"/>
            <a:ext cx="8467200" cy="28431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3600"/>
              <a:buNone/>
            </a:pPr>
            <a:r>
              <a:rPr lang="en-GB" sz="3600" dirty="0" smtClean="0">
                <a:ea typeface="Gill Sans"/>
                <a:cs typeface="Gill Sans"/>
                <a:sym typeface="Gill Sans"/>
              </a:rPr>
              <a:t>A change in global or regional climate patterns, in particular attributed to the increased levels of atmospheric carbon dioxide produced by the use of fossil fuels in the past 70 years</a:t>
            </a:r>
            <a:endParaRPr lang="en-GB" sz="3600" dirty="0">
              <a:ea typeface="Gill Sans"/>
              <a:cs typeface="Gill Sans"/>
              <a:sym typeface="Gill San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cstate="email">
            <a:alphaModFix/>
            <a:extLst>
              <a:ext uri="{28A0092B-C50C-407E-A947-70E740481C1C}">
                <a14:useLocalDpi xmlns:a14="http://schemas.microsoft.com/office/drawing/2010/main"/>
              </a:ext>
            </a:extLst>
          </a:blip>
          <a:stretch>
            <a:fillRect/>
          </a:stretch>
        </a:blipFill>
        <a:effectLst/>
      </p:bgPr>
    </p:bg>
    <p:spTree>
      <p:nvGrpSpPr>
        <p:cNvPr id="1" name="Shape 113"/>
        <p:cNvGrpSpPr/>
        <p:nvPr/>
      </p:nvGrpSpPr>
      <p:grpSpPr>
        <a:xfrm>
          <a:off x="0" y="0"/>
          <a:ext cx="0" cy="0"/>
          <a:chOff x="0" y="0"/>
          <a:chExt cx="0" cy="0"/>
        </a:xfrm>
      </p:grpSpPr>
      <p:pic>
        <p:nvPicPr>
          <p:cNvPr id="114" name="Google Shape;114;p4" descr="Screen Shot 2020-11-26 at 10.43.39.png"/>
          <p:cNvPicPr preferRelativeResize="0"/>
          <p:nvPr/>
        </p:nvPicPr>
        <p:blipFill rotWithShape="1">
          <a:blip r:embed="rId4">
            <a:alphaModFix/>
          </a:blip>
          <a:srcRect/>
          <a:stretch/>
        </p:blipFill>
        <p:spPr>
          <a:xfrm>
            <a:off x="1" y="0"/>
            <a:ext cx="9144001" cy="6858000"/>
          </a:xfrm>
          <a:prstGeom prst="rect">
            <a:avLst/>
          </a:prstGeom>
          <a:noFill/>
          <a:ln>
            <a:noFill/>
          </a:ln>
        </p:spPr>
      </p:pic>
      <p:sp>
        <p:nvSpPr>
          <p:cNvPr id="115" name="Google Shape;115;p4"/>
          <p:cNvSpPr txBox="1">
            <a:spLocks noGrp="1"/>
          </p:cNvSpPr>
          <p:nvPr>
            <p:ph type="ctrTitle"/>
          </p:nvPr>
        </p:nvSpPr>
        <p:spPr>
          <a:xfrm>
            <a:off x="508000" y="1661520"/>
            <a:ext cx="7772400" cy="14361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lt1"/>
              </a:buClr>
              <a:buSzPts val="5400"/>
              <a:buFont typeface="Gill Sans"/>
              <a:buNone/>
            </a:pPr>
            <a:r>
              <a:rPr lang="fr-FR" sz="5400" b="1">
                <a:solidFill>
                  <a:schemeClr val="lt1"/>
                </a:solidFill>
                <a:ea typeface="Gill Sans"/>
                <a:cs typeface="Gill Sans"/>
                <a:sym typeface="Gill Sans"/>
              </a:rPr>
              <a:t>CARBON FOOTPRINTS</a:t>
            </a:r>
            <a:endParaRPr/>
          </a:p>
        </p:txBody>
      </p:sp>
      <p:sp>
        <p:nvSpPr>
          <p:cNvPr id="116" name="Google Shape;116;p4"/>
          <p:cNvSpPr txBox="1"/>
          <p:nvPr/>
        </p:nvSpPr>
        <p:spPr>
          <a:xfrm>
            <a:off x="0" y="5702991"/>
            <a:ext cx="9144000" cy="620400"/>
          </a:xfrm>
          <a:prstGeom prst="rect">
            <a:avLst/>
          </a:prstGeom>
          <a:noFill/>
          <a:ln>
            <a:noFill/>
          </a:ln>
        </p:spPr>
        <p:txBody>
          <a:bodyPr spcFirstLastPara="1" wrap="square" lIns="91425" tIns="45700" rIns="91425" bIns="45700" anchor="b" anchorCtr="0">
            <a:normAutofit/>
          </a:bodyPr>
          <a:lstStyle/>
          <a:p>
            <a:pPr marL="0" marR="0" lvl="0" indent="0" algn="ctr" rtl="0">
              <a:lnSpc>
                <a:spcPct val="90000"/>
              </a:lnSpc>
              <a:spcBef>
                <a:spcPts val="0"/>
              </a:spcBef>
              <a:spcAft>
                <a:spcPts val="0"/>
              </a:spcAft>
              <a:buClr>
                <a:schemeClr val="lt1"/>
              </a:buClr>
              <a:buSzPts val="1754"/>
              <a:buFont typeface="Gill Sans"/>
              <a:buNone/>
            </a:pPr>
            <a:r>
              <a:rPr lang="fr-FR" sz="1754" b="1" i="0" u="none" strike="noStrike" cap="none">
                <a:solidFill>
                  <a:schemeClr val="lt1"/>
                </a:solidFill>
                <a:latin typeface="TradeGothic LT" panose="02000503020000020004" pitchFamily="2" charset="0"/>
                <a:ea typeface="Gill Sans"/>
                <a:cs typeface="Gill Sans"/>
                <a:sym typeface="Gill Sans"/>
              </a:rPr>
              <a:t>FOSSIL FUEL &gt; ATMOSPHERIC CARBON DIOXIDE &gt; CARBON FOOTPRINT</a:t>
            </a:r>
            <a:endParaRPr>
              <a:latin typeface="TradeGothic LT" panose="02000503020000020004" pitchFamily="2" charset="0"/>
            </a:endParaRPr>
          </a:p>
        </p:txBody>
      </p:sp>
      <p:sp>
        <p:nvSpPr>
          <p:cNvPr id="117" name="Google Shape;117;p4"/>
          <p:cNvSpPr txBox="1"/>
          <p:nvPr/>
        </p:nvSpPr>
        <p:spPr>
          <a:xfrm>
            <a:off x="508000" y="6467605"/>
            <a:ext cx="1648814"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000" b="0" i="1" u="none" strike="noStrike" cap="none">
                <a:solidFill>
                  <a:schemeClr val="lt1"/>
                </a:solidFill>
                <a:latin typeface="TradeGothic LT" panose="02000503020000020004" pitchFamily="2" charset="0"/>
                <a:ea typeface="Gill Sans"/>
                <a:cs typeface="Gill Sans"/>
                <a:sym typeface="Gill Sans"/>
              </a:rPr>
              <a:t>source: Libby </a:t>
            </a:r>
            <a:r>
              <a:rPr lang="fr-FR" sz="1000" b="0" i="1" u="none" strike="noStrike" cap="none" err="1">
                <a:solidFill>
                  <a:schemeClr val="lt1"/>
                </a:solidFill>
                <a:latin typeface="TradeGothic LT" panose="02000503020000020004" pitchFamily="2" charset="0"/>
                <a:ea typeface="Gill Sans"/>
                <a:cs typeface="Gill Sans"/>
                <a:sym typeface="Gill Sans"/>
              </a:rPr>
              <a:t>Bowles</a:t>
            </a:r>
            <a:endParaRPr>
              <a:latin typeface="TradeGothic LT" panose="02000503020000020004" pitchFamily="2"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pic>
        <p:nvPicPr>
          <p:cNvPr id="123" name="Google Shape;123;p5" descr="Image result for plastic straws"/>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46146" y="325532"/>
            <a:ext cx="3190907" cy="3190905"/>
          </a:xfrm>
          <a:prstGeom prst="rect">
            <a:avLst/>
          </a:prstGeom>
          <a:noFill/>
          <a:ln>
            <a:noFill/>
          </a:ln>
        </p:spPr>
      </p:pic>
      <p:pic>
        <p:nvPicPr>
          <p:cNvPr id="124" name="Google Shape;124;p5" descr="Image result for plastic bottle"/>
          <p:cNvPicPr preferRelativeResize="0"/>
          <p:nvPr/>
        </p:nvPicPr>
        <p:blipFill rotWithShape="1">
          <a:blip r:embed="rId4">
            <a:alphaModFix/>
          </a:blip>
          <a:srcRect/>
          <a:stretch/>
        </p:blipFill>
        <p:spPr>
          <a:xfrm>
            <a:off x="116281" y="3811588"/>
            <a:ext cx="5350724" cy="2683803"/>
          </a:xfrm>
          <a:prstGeom prst="rect">
            <a:avLst/>
          </a:prstGeom>
          <a:noFill/>
          <a:ln>
            <a:noFill/>
          </a:ln>
        </p:spPr>
      </p:pic>
      <p:pic>
        <p:nvPicPr>
          <p:cNvPr id="125" name="Google Shape;125;p5" descr="Image result for plastic cutlery"/>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958965" y="3811588"/>
            <a:ext cx="2582731" cy="2585835"/>
          </a:xfrm>
          <a:prstGeom prst="rect">
            <a:avLst/>
          </a:prstGeom>
          <a:noFill/>
          <a:ln>
            <a:noFill/>
          </a:ln>
        </p:spPr>
      </p:pic>
      <p:pic>
        <p:nvPicPr>
          <p:cNvPr id="126" name="Google Shape;126;p5" descr="Image result for carrier bag"/>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044761" y="325533"/>
            <a:ext cx="3060736" cy="3060733"/>
          </a:xfrm>
          <a:prstGeom prst="rect">
            <a:avLst/>
          </a:prstGeom>
          <a:noFill/>
          <a:ln>
            <a:noFill/>
          </a:ln>
        </p:spPr>
      </p:pic>
      <p:pic>
        <p:nvPicPr>
          <p:cNvPr id="127" name="Google Shape;127;p5" descr="Cotton-buds.jpg"/>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400000">
            <a:off x="6117602" y="962172"/>
            <a:ext cx="2771037" cy="2077151"/>
          </a:xfrm>
          <a:prstGeom prst="rect">
            <a:avLst/>
          </a:prstGeom>
          <a:noFill/>
          <a:ln>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cstate="email">
            <a:alphaModFix/>
            <a:extLst>
              <a:ext uri="{28A0092B-C50C-407E-A947-70E740481C1C}">
                <a14:useLocalDpi xmlns:a14="http://schemas.microsoft.com/office/drawing/2010/main"/>
              </a:ext>
            </a:extLst>
          </a:blip>
          <a:stretch>
            <a:fillRect/>
          </a:stretch>
        </a:blipFill>
        <a:effectLst/>
      </p:bgPr>
    </p:bg>
    <p:spTree>
      <p:nvGrpSpPr>
        <p:cNvPr id="1" name="Shape 132"/>
        <p:cNvGrpSpPr/>
        <p:nvPr/>
      </p:nvGrpSpPr>
      <p:grpSpPr>
        <a:xfrm>
          <a:off x="0" y="0"/>
          <a:ext cx="0" cy="0"/>
          <a:chOff x="0" y="0"/>
          <a:chExt cx="0" cy="0"/>
        </a:xfrm>
      </p:grpSpPr>
      <p:sp>
        <p:nvSpPr>
          <p:cNvPr id="133" name="Google Shape;133;p6"/>
          <p:cNvSpPr txBox="1">
            <a:spLocks noGrp="1"/>
          </p:cNvSpPr>
          <p:nvPr>
            <p:ph type="ctrTitle"/>
          </p:nvPr>
        </p:nvSpPr>
        <p:spPr>
          <a:xfrm>
            <a:off x="3270899" y="1117601"/>
            <a:ext cx="6045300" cy="16209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006F73"/>
              </a:buClr>
              <a:buSzPts val="6000"/>
              <a:buFont typeface="Gill Sans"/>
              <a:buNone/>
            </a:pPr>
            <a:r>
              <a:rPr lang="fr-FR" b="1">
                <a:solidFill>
                  <a:srgbClr val="006F73"/>
                </a:solidFill>
                <a:ea typeface="Gill Sans"/>
                <a:cs typeface="Gill Sans"/>
                <a:sym typeface="Gill Sans"/>
              </a:rPr>
              <a:t>MANIFESTO</a:t>
            </a:r>
            <a:br>
              <a:rPr lang="fr-FR" b="1">
                <a:solidFill>
                  <a:srgbClr val="006F73"/>
                </a:solidFill>
                <a:ea typeface="Gill Sans"/>
                <a:cs typeface="Gill Sans"/>
                <a:sym typeface="Gill Sans"/>
              </a:rPr>
            </a:br>
            <a:r>
              <a:rPr lang="fr-FR" sz="2000" b="1">
                <a:solidFill>
                  <a:srgbClr val="006F73"/>
                </a:solidFill>
                <a:ea typeface="Gill Sans"/>
                <a:cs typeface="Gill Sans"/>
                <a:sym typeface="Gill Sans"/>
              </a:rPr>
              <a:t>Oxford Dictionary definition</a:t>
            </a:r>
            <a:endParaRPr sz="2000" b="1">
              <a:solidFill>
                <a:srgbClr val="006F73"/>
              </a:solidFill>
              <a:ea typeface="Gill Sans"/>
              <a:cs typeface="Gill Sans"/>
              <a:sym typeface="Gill Sans"/>
            </a:endParaRPr>
          </a:p>
        </p:txBody>
      </p:sp>
      <p:sp>
        <p:nvSpPr>
          <p:cNvPr id="134" name="Google Shape;134;p6"/>
          <p:cNvSpPr txBox="1">
            <a:spLocks noGrp="1"/>
          </p:cNvSpPr>
          <p:nvPr>
            <p:ph type="subTitle" idx="1"/>
          </p:nvPr>
        </p:nvSpPr>
        <p:spPr>
          <a:xfrm>
            <a:off x="4431719" y="3161839"/>
            <a:ext cx="4215891" cy="3134457"/>
          </a:xfrm>
          <a:prstGeom prst="rect">
            <a:avLst/>
          </a:prstGeom>
          <a:noFill/>
          <a:ln>
            <a:noFill/>
          </a:ln>
        </p:spPr>
        <p:txBody>
          <a:bodyPr spcFirstLastPara="1" wrap="square" lIns="91425" tIns="45700" rIns="91425" bIns="45700" anchor="t" anchorCtr="0">
            <a:normAutofit fontScale="92500" lnSpcReduction="20000"/>
          </a:bodyPr>
          <a:lstStyle/>
          <a:p>
            <a:pPr marL="0" lvl="0" indent="0" algn="ctr" rtl="0">
              <a:lnSpc>
                <a:spcPct val="160000"/>
              </a:lnSpc>
              <a:spcBef>
                <a:spcPts val="0"/>
              </a:spcBef>
              <a:spcAft>
                <a:spcPts val="0"/>
              </a:spcAft>
              <a:buClr>
                <a:srgbClr val="39BAC4"/>
              </a:buClr>
              <a:buSzPts val="3060"/>
              <a:buNone/>
            </a:pPr>
            <a:r>
              <a:rPr lang="en-GB" sz="3060" dirty="0" smtClean="0">
                <a:solidFill>
                  <a:srgbClr val="39BAC4"/>
                </a:solidFill>
                <a:ea typeface="Gill Sans"/>
                <a:cs typeface="Gill Sans"/>
                <a:sym typeface="Gill Sans"/>
              </a:rPr>
              <a:t>A public declaration of policy and aims, often issued before an election by a political party or candidate</a:t>
            </a:r>
            <a:endParaRPr lang="en-GB" dirty="0"/>
          </a:p>
        </p:txBody>
      </p:sp>
      <p:pic>
        <p:nvPicPr>
          <p:cNvPr id="135" name="Google Shape;135;p6" descr="Screen Shot 2020-11-25 at 16.42.07.png"/>
          <p:cNvPicPr preferRelativeResize="0"/>
          <p:nvPr/>
        </p:nvPicPr>
        <p:blipFill rotWithShape="1">
          <a:blip r:embed="rId4">
            <a:alphaModFix/>
          </a:blip>
          <a:srcRect/>
          <a:stretch/>
        </p:blipFill>
        <p:spPr>
          <a:xfrm rot="-456097">
            <a:off x="489973" y="1332982"/>
            <a:ext cx="3619123" cy="5118168"/>
          </a:xfrm>
          <a:prstGeom prst="rect">
            <a:avLst/>
          </a:prstGeom>
          <a:noFill/>
          <a:ln>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pic>
        <p:nvPicPr>
          <p:cNvPr id="141" name="Google Shape;141;p7" descr="Screen Shot 2020-11-25 at 16.52.14.pn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 y="2608438"/>
            <a:ext cx="9143999" cy="4249562"/>
          </a:xfrm>
          <a:prstGeom prst="rect">
            <a:avLst/>
          </a:prstGeom>
          <a:noFill/>
          <a:ln>
            <a:noFill/>
          </a:ln>
        </p:spPr>
      </p:pic>
      <p:pic>
        <p:nvPicPr>
          <p:cNvPr id="142" name="Google Shape;142;p7" descr="Screen Shot 2020-11-25 at 16.54.03.pn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290304"/>
            <a:ext cx="9144000" cy="2898742"/>
          </a:xfrm>
          <a:prstGeom prst="rect">
            <a:avLst/>
          </a:prstGeom>
          <a:noFill/>
          <a:ln>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8"/>
          <p:cNvSpPr txBox="1">
            <a:spLocks noGrp="1"/>
          </p:cNvSpPr>
          <p:nvPr>
            <p:ph type="ctrTitle"/>
          </p:nvPr>
        </p:nvSpPr>
        <p:spPr>
          <a:xfrm>
            <a:off x="0" y="-71437"/>
            <a:ext cx="9144000" cy="7572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006F73"/>
              </a:buClr>
              <a:buSzPts val="2400"/>
              <a:buFont typeface="Gill Sans"/>
              <a:buNone/>
            </a:pPr>
            <a:r>
              <a:rPr lang="fr-FR" sz="2400" b="1">
                <a:solidFill>
                  <a:srgbClr val="006F73"/>
                </a:solidFill>
                <a:latin typeface="Gill Sans"/>
                <a:ea typeface="Gill Sans"/>
                <a:cs typeface="Gill Sans"/>
                <a:sym typeface="Gill Sans"/>
              </a:rPr>
              <a:t>FEATURES OF THE OCEAN RECOVERY MANIFESTO</a:t>
            </a:r>
            <a:endParaRPr/>
          </a:p>
        </p:txBody>
      </p:sp>
      <p:pic>
        <p:nvPicPr>
          <p:cNvPr id="149" name="Google Shape;149;p8" descr="Screen Shot 2020-11-25 at 17.01.47.pn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1168400"/>
            <a:ext cx="9321799" cy="859152"/>
          </a:xfrm>
          <a:prstGeom prst="rect">
            <a:avLst/>
          </a:prstGeom>
          <a:noFill/>
          <a:ln>
            <a:noFill/>
          </a:ln>
        </p:spPr>
      </p:pic>
      <p:sp>
        <p:nvSpPr>
          <p:cNvPr id="150" name="Google Shape;150;p8"/>
          <p:cNvSpPr/>
          <p:nvPr/>
        </p:nvSpPr>
        <p:spPr>
          <a:xfrm>
            <a:off x="1" y="736334"/>
            <a:ext cx="2540100"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b="1">
                <a:solidFill>
                  <a:srgbClr val="3366FF"/>
                </a:solidFill>
                <a:latin typeface="Gill Sans"/>
                <a:ea typeface="Gill Sans"/>
                <a:cs typeface="Gill Sans"/>
                <a:sym typeface="Gill Sans"/>
              </a:rPr>
              <a:t>Introduction</a:t>
            </a:r>
            <a:endParaRPr sz="2400" b="1">
              <a:solidFill>
                <a:srgbClr val="3366FF"/>
              </a:solidFill>
              <a:latin typeface="Gill Sans"/>
              <a:ea typeface="Gill Sans"/>
              <a:cs typeface="Gill Sans"/>
              <a:sym typeface="Gill Sans"/>
            </a:endParaRPr>
          </a:p>
        </p:txBody>
      </p:sp>
      <p:pic>
        <p:nvPicPr>
          <p:cNvPr id="151" name="Google Shape;151;p8" descr="Screen Shot 2020-11-25 at 17.05.10.pn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2985740"/>
            <a:ext cx="9144000" cy="1615807"/>
          </a:xfrm>
          <a:prstGeom prst="rect">
            <a:avLst/>
          </a:prstGeom>
          <a:noFill/>
          <a:ln>
            <a:noFill/>
          </a:ln>
        </p:spPr>
      </p:pic>
      <p:pic>
        <p:nvPicPr>
          <p:cNvPr id="152" name="Google Shape;152;p8" descr="Screen Shot 2020-11-25 at 17.04.54.png"/>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2027553"/>
            <a:ext cx="9144000" cy="970888"/>
          </a:xfrm>
          <a:prstGeom prst="rect">
            <a:avLst/>
          </a:prstGeom>
          <a:noFill/>
          <a:ln>
            <a:noFill/>
          </a:ln>
        </p:spPr>
      </p:pic>
      <p:pic>
        <p:nvPicPr>
          <p:cNvPr id="153" name="Google Shape;153;p8" descr="Screen Shot 2020-11-25 at 17.06.23.png"/>
          <p:cNvPicPr preferRelativeResize="0"/>
          <p:nvPr/>
        </p:nvPicPr>
        <p:blipFill rotWithShape="1">
          <a:blip r:embed="rId6">
            <a:alphaModFix/>
          </a:blip>
          <a:srcRect/>
          <a:stretch/>
        </p:blipFill>
        <p:spPr>
          <a:xfrm>
            <a:off x="2" y="4944381"/>
            <a:ext cx="9143999" cy="1913620"/>
          </a:xfrm>
          <a:prstGeom prst="rect">
            <a:avLst/>
          </a:prstGeom>
          <a:noFill/>
          <a:ln>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59" name="Google Shape;159;p9" descr="Screen Shot 2020-11-25 at 17.08.06.pn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0"/>
            <a:ext cx="9144000" cy="3676722"/>
          </a:xfrm>
          <a:prstGeom prst="rect">
            <a:avLst/>
          </a:prstGeom>
          <a:noFill/>
          <a:ln>
            <a:noFill/>
          </a:ln>
        </p:spPr>
      </p:pic>
      <p:sp>
        <p:nvSpPr>
          <p:cNvPr id="160" name="Google Shape;160;p9"/>
          <p:cNvSpPr txBox="1"/>
          <p:nvPr/>
        </p:nvSpPr>
        <p:spPr>
          <a:xfrm>
            <a:off x="-12974" y="3670444"/>
            <a:ext cx="9156900" cy="203128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smtClean="0">
                <a:solidFill>
                  <a:srgbClr val="39BAC4"/>
                </a:solidFill>
                <a:latin typeface="Gill Sans"/>
                <a:ea typeface="Gill Sans"/>
                <a:cs typeface="Gill Sans"/>
                <a:sym typeface="Gill Sans"/>
              </a:rPr>
              <a:t>2. Carbon sinks are restored and protected</a:t>
            </a:r>
            <a:endParaRPr lang="en-GB" sz="1800" dirty="0" smtClean="0">
              <a:latin typeface="TradeGothic LT" panose="02000503020000020004" pitchFamily="2" charset="0"/>
            </a:endParaRPr>
          </a:p>
          <a:p>
            <a:pPr marL="0" marR="0" lvl="0" indent="0" algn="l" rtl="0">
              <a:spcBef>
                <a:spcPts val="0"/>
              </a:spcBef>
              <a:spcAft>
                <a:spcPts val="0"/>
              </a:spcAft>
              <a:buNone/>
            </a:pPr>
            <a:r>
              <a:rPr lang="en-GB" sz="1800" dirty="0" smtClean="0">
                <a:solidFill>
                  <a:srgbClr val="39BAC4"/>
                </a:solidFill>
                <a:latin typeface="Gill Sans"/>
                <a:ea typeface="Gill Sans"/>
                <a:cs typeface="Gill Sans"/>
                <a:sym typeface="Gill Sans"/>
              </a:rPr>
              <a:t>3. Sustainable development prioritises the recovery of the marine environment</a:t>
            </a:r>
            <a:endParaRPr lang="en-GB" sz="1800" dirty="0" smtClean="0">
              <a:latin typeface="TradeGothic LT" panose="02000503020000020004" pitchFamily="2" charset="0"/>
            </a:endParaRPr>
          </a:p>
          <a:p>
            <a:pPr marL="0" marR="0" lvl="0" indent="0" algn="l" rtl="0">
              <a:spcBef>
                <a:spcPts val="0"/>
              </a:spcBef>
              <a:spcAft>
                <a:spcPts val="0"/>
              </a:spcAft>
              <a:buNone/>
            </a:pPr>
            <a:r>
              <a:rPr lang="en-GB" sz="1800" dirty="0" smtClean="0">
                <a:solidFill>
                  <a:srgbClr val="39BAC4"/>
                </a:solidFill>
                <a:latin typeface="Gill Sans"/>
                <a:ea typeface="Gill Sans"/>
                <a:cs typeface="Gill Sans"/>
                <a:sym typeface="Gill Sans"/>
              </a:rPr>
              <a:t>4. Fisheries are sustainable and fully integrated with wider marine protection measures</a:t>
            </a:r>
            <a:endParaRPr lang="en-GB" sz="1800" dirty="0" smtClean="0">
              <a:latin typeface="TradeGothic LT" panose="02000503020000020004" pitchFamily="2" charset="0"/>
            </a:endParaRPr>
          </a:p>
          <a:p>
            <a:pPr marL="0" marR="0" lvl="0" indent="0" algn="l" rtl="0">
              <a:spcBef>
                <a:spcPts val="0"/>
              </a:spcBef>
              <a:spcAft>
                <a:spcPts val="0"/>
              </a:spcAft>
              <a:buNone/>
            </a:pPr>
            <a:r>
              <a:rPr lang="en-GB" sz="1800" dirty="0" smtClean="0">
                <a:solidFill>
                  <a:srgbClr val="39BAC4"/>
                </a:solidFill>
                <a:latin typeface="Gill Sans"/>
                <a:ea typeface="Gill Sans"/>
                <a:cs typeface="Gill Sans"/>
                <a:sym typeface="Gill Sans"/>
              </a:rPr>
              <a:t>5. Management of marine, freshwater and terrestrial environments is integrated</a:t>
            </a:r>
            <a:endParaRPr lang="en-GB" sz="1800" dirty="0" smtClean="0">
              <a:latin typeface="TradeGothic LT" panose="02000503020000020004" pitchFamily="2" charset="0"/>
            </a:endParaRPr>
          </a:p>
          <a:p>
            <a:pPr marL="0" marR="0" lvl="0" indent="0" algn="l" rtl="0">
              <a:spcBef>
                <a:spcPts val="0"/>
              </a:spcBef>
              <a:spcAft>
                <a:spcPts val="0"/>
              </a:spcAft>
              <a:buNone/>
            </a:pPr>
            <a:r>
              <a:rPr lang="en-GB" sz="1800" dirty="0" smtClean="0">
                <a:solidFill>
                  <a:srgbClr val="39BAC4"/>
                </a:solidFill>
                <a:latin typeface="Gill Sans"/>
                <a:ea typeface="Gill Sans"/>
                <a:cs typeface="Gill Sans"/>
                <a:sym typeface="Gill Sans"/>
              </a:rPr>
              <a:t>6. Plastic and chemical pollution are reduced at source</a:t>
            </a:r>
            <a:endParaRPr lang="en-GB" sz="1800" dirty="0" smtClean="0">
              <a:latin typeface="TradeGothic LT" panose="02000503020000020004" pitchFamily="2" charset="0"/>
            </a:endParaRPr>
          </a:p>
          <a:p>
            <a:pPr marL="0" marR="0" lvl="0" indent="0" algn="l" rtl="0">
              <a:spcBef>
                <a:spcPts val="0"/>
              </a:spcBef>
              <a:spcAft>
                <a:spcPts val="0"/>
              </a:spcAft>
              <a:buNone/>
            </a:pPr>
            <a:r>
              <a:rPr lang="en-GB" sz="1800" dirty="0" smtClean="0">
                <a:solidFill>
                  <a:schemeClr val="dk1"/>
                </a:solidFill>
                <a:latin typeface="TradeGothic LT" panose="02000503020000020004" pitchFamily="2" charset="0"/>
                <a:ea typeface="Calibri"/>
                <a:cs typeface="Calibri"/>
                <a:sym typeface="Calibri"/>
              </a:rPr>
              <a:t> </a:t>
            </a:r>
            <a:endParaRPr lang="en-GB" sz="1800" dirty="0" smtClean="0">
              <a:latin typeface="TradeGothic LT" panose="02000503020000020004" pitchFamily="2" charset="0"/>
            </a:endParaRPr>
          </a:p>
          <a:p>
            <a:pPr marL="0" marR="0" lvl="0" indent="0" algn="l" rtl="0">
              <a:spcBef>
                <a:spcPts val="0"/>
              </a:spcBef>
              <a:spcAft>
                <a:spcPts val="0"/>
              </a:spcAft>
              <a:buNone/>
            </a:pPr>
            <a:endParaRPr lang="en-GB" sz="1800" dirty="0">
              <a:solidFill>
                <a:schemeClr val="dk1"/>
              </a:solidFill>
              <a:latin typeface="TradeGothic LT" panose="02000503020000020004" pitchFamily="2" charset="0"/>
              <a:ea typeface="Calibri"/>
              <a:cs typeface="Calibri"/>
              <a:sym typeface="Calibri"/>
            </a:endParaRPr>
          </a:p>
        </p:txBody>
      </p:sp>
      <p:pic>
        <p:nvPicPr>
          <p:cNvPr id="161" name="Google Shape;161;p9" descr="Screen Shot 2020-11-25 at 17.12.52.pn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5346701"/>
            <a:ext cx="9144003" cy="1740151"/>
          </a:xfrm>
          <a:prstGeom prst="rect">
            <a:avLst/>
          </a:prstGeom>
          <a:noFill/>
          <a:ln>
            <a:noFill/>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TotalTime>
  <Words>2242</Words>
  <Application>Microsoft Office PowerPoint</Application>
  <PresentationFormat>On-screen Show (4:3)</PresentationFormat>
  <Paragraphs>178</Paragraphs>
  <Slides>17</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Calibri</vt:lpstr>
      <vt:lpstr>Agency FB</vt:lpstr>
      <vt:lpstr>Wingdings</vt:lpstr>
      <vt:lpstr>TradeGothic LT</vt:lpstr>
      <vt:lpstr>Gill Sans</vt:lpstr>
      <vt:lpstr>Thème Office</vt:lpstr>
      <vt:lpstr>OUR RECOVERY MANIFESTO</vt:lpstr>
      <vt:lpstr>PowerPoint Presentation</vt:lpstr>
      <vt:lpstr>CLIMATE CHANGE Oxford Dictionary definition</vt:lpstr>
      <vt:lpstr>CARBON FOOTPRINTS</vt:lpstr>
      <vt:lpstr>PowerPoint Presentation</vt:lpstr>
      <vt:lpstr>MANIFESTO Oxford Dictionary definition</vt:lpstr>
      <vt:lpstr>PowerPoint Presentation</vt:lpstr>
      <vt:lpstr>FEATURES OF THE OCEAN RECOVERY MANIFESTO</vt:lpstr>
      <vt:lpstr>PowerPoint Presentation</vt:lpstr>
      <vt:lpstr>PowerPoint Presentation</vt:lpstr>
      <vt:lpstr>PowerPoint Presentation</vt:lpstr>
      <vt:lpstr>YOUR MANIFESTO</vt:lpstr>
      <vt:lpstr>PowerPoint Presentation</vt:lpstr>
      <vt:lpstr>PowerPoint Presentation</vt:lpstr>
      <vt:lpstr>CELEBRATION OF EFFORTS </vt:lpstr>
      <vt:lpstr>IT ALL COMES BACK TO THE OCEAN!</vt:lpstr>
      <vt:lpstr>WHAT’S NEXT?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RECOVERY MANIFESTO</dc:title>
  <dc:creator>Caroline Dalcq</dc:creator>
  <cp:lastModifiedBy>Emily van de Geer</cp:lastModifiedBy>
  <cp:revision>13</cp:revision>
  <dcterms:created xsi:type="dcterms:W3CDTF">2019-03-21T13:11:41Z</dcterms:created>
  <dcterms:modified xsi:type="dcterms:W3CDTF">2021-02-03T11:28:28Z</dcterms:modified>
</cp:coreProperties>
</file>