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18"/>
  </p:notesMasterIdLst>
  <p:sldIdLst>
    <p:sldId id="264" r:id="rId2"/>
    <p:sldId id="267" r:id="rId3"/>
    <p:sldId id="274" r:id="rId4"/>
    <p:sldId id="276" r:id="rId5"/>
    <p:sldId id="288" r:id="rId6"/>
    <p:sldId id="292" r:id="rId7"/>
    <p:sldId id="277" r:id="rId8"/>
    <p:sldId id="275" r:id="rId9"/>
    <p:sldId id="280" r:id="rId10"/>
    <p:sldId id="282" r:id="rId11"/>
    <p:sldId id="285" r:id="rId12"/>
    <p:sldId id="286" r:id="rId13"/>
    <p:sldId id="289" r:id="rId14"/>
    <p:sldId id="290" r:id="rId15"/>
    <p:sldId id="291" r:id="rId16"/>
    <p:sldId id="265" r:id="rId1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1D5"/>
    <a:srgbClr val="39BAC4"/>
    <a:srgbClr val="006F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95"/>
    <p:restoredTop sz="67636" autoAdjust="0"/>
  </p:normalViewPr>
  <p:slideViewPr>
    <p:cSldViewPr snapToGrid="0" snapToObjects="1">
      <p:cViewPr varScale="1">
        <p:scale>
          <a:sx n="59" d="100"/>
          <a:sy n="59" d="100"/>
        </p:scale>
        <p:origin x="2304"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TradeGothic LT" panose="02000503020000020004" pitchFamily="2" charset="0"/>
              </a:defRPr>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TradeGothic LT" panose="02000503020000020004" pitchFamily="2" charset="0"/>
              </a:defRPr>
            </a:lvl1pPr>
          </a:lstStyle>
          <a:p>
            <a:fld id="{27C5BFB9-FF42-2641-82F6-74AE8E2FFEA2}" type="datetimeFigureOut">
              <a:rPr lang="fr-FR" smtClean="0"/>
              <a:pPr/>
              <a:t>03/02/2021</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fr-FR"/>
              <a:t>Modifier les styles du texte du masque
Deuxième niveau
Troisième niveau
Quatrième niveau
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TradeGothic LT" panose="02000503020000020004" pitchFamily="2" charset="0"/>
              </a:defRPr>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TradeGothic LT" panose="02000503020000020004" pitchFamily="2" charset="0"/>
              </a:defRPr>
            </a:lvl1pPr>
          </a:lstStyle>
          <a:p>
            <a:fld id="{84D46414-1F73-884F-9EF8-53576E664818}" type="slidenum">
              <a:rPr lang="fr-FR" smtClean="0"/>
              <a:pPr/>
              <a:t>‹#›</a:t>
            </a:fld>
            <a:endParaRPr lang="fr-FR"/>
          </a:p>
        </p:txBody>
      </p:sp>
    </p:spTree>
    <p:extLst>
      <p:ext uri="{BB962C8B-B14F-4D97-AF65-F5344CB8AC3E}">
        <p14:creationId xmlns:p14="http://schemas.microsoft.com/office/powerpoint/2010/main" val="402248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TradeGothic LT" panose="02000503020000020004" pitchFamily="2" charset="0"/>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It’s really important to create a safe space for this lesson where pupils are respected, feel comfortable to be open and honest and are kind to each other. The topic you are introducing might be very upsetting for some pupils: climate change is a frightening challenge we face, so it’s important that pupils feel comfortable to ask questions, express themselves in the lesson and feel supported. </a:t>
            </a:r>
            <a:endParaRPr lang="en-GB" sz="1200" kern="1200" smtClean="0">
              <a:solidFill>
                <a:schemeClr val="tx1"/>
              </a:solidFill>
              <a:effectLst/>
              <a:ea typeface="+mn-ea"/>
              <a:cs typeface="+mn-cs"/>
            </a:endParaRPr>
          </a:p>
          <a:p>
            <a:endParaRPr lang="en-GB" sz="1200" kern="1200" smtClean="0">
              <a:solidFill>
                <a:schemeClr val="tx1"/>
              </a:solidFill>
              <a:effectLst/>
              <a:ea typeface="+mn-ea"/>
              <a:cs typeface="+mn-cs"/>
            </a:endParaRPr>
          </a:p>
          <a:p>
            <a:r>
              <a:rPr lang="en-GB" sz="1200" kern="1200" smtClean="0">
                <a:solidFill>
                  <a:schemeClr val="tx1"/>
                </a:solidFill>
                <a:effectLst/>
                <a:ea typeface="+mn-ea"/>
                <a:cs typeface="+mn-cs"/>
              </a:rPr>
              <a:t>https://www.nrdc.org/stories/your-guide-talking-kids-all-ages-about-climate-change (copy</a:t>
            </a:r>
            <a:r>
              <a:rPr lang="en-GB" sz="1200" kern="1200" baseline="0" smtClean="0">
                <a:solidFill>
                  <a:schemeClr val="tx1"/>
                </a:solidFill>
                <a:effectLst/>
                <a:ea typeface="+mn-ea"/>
                <a:cs typeface="+mn-cs"/>
              </a:rPr>
              <a:t> and paste link)</a:t>
            </a:r>
            <a:endParaRPr lang="en-GB" sz="1200" kern="1200" smtClean="0">
              <a:solidFill>
                <a:schemeClr val="tx1"/>
              </a:solidFill>
              <a:effectLst/>
              <a:ea typeface="+mn-ea"/>
              <a:cs typeface="+mn-cs"/>
            </a:endParaRPr>
          </a:p>
          <a:p>
            <a:endParaRPr lang="en-GB" sz="1200" kern="1200">
              <a:solidFill>
                <a:schemeClr val="tx1"/>
              </a:solidFill>
              <a:effectLst/>
              <a:ea typeface="+mn-ea"/>
              <a:cs typeface="+mn-cs"/>
            </a:endParaRPr>
          </a:p>
          <a:p>
            <a:r>
              <a:rPr lang="en-GB" sz="1200" kern="1200">
                <a:solidFill>
                  <a:schemeClr val="tx1"/>
                </a:solidFill>
                <a:effectLst/>
                <a:ea typeface="+mn-ea"/>
                <a:cs typeface="+mn-cs"/>
              </a:rPr>
              <a:t>Any questions? </a:t>
            </a:r>
          </a:p>
          <a:p>
            <a:endParaRPr lang="fr-F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smtClean="0">
                <a:solidFill>
                  <a:schemeClr val="tx1"/>
                </a:solidFill>
                <a:effectLst/>
                <a:ea typeface="+mn-ea"/>
                <a:cs typeface="+mn-cs"/>
              </a:rPr>
              <a:t>Here </a:t>
            </a:r>
            <a:r>
              <a:rPr lang="en-GB" sz="1200" kern="1200" dirty="0">
                <a:solidFill>
                  <a:schemeClr val="tx1"/>
                </a:solidFill>
                <a:effectLst/>
                <a:ea typeface="+mn-ea"/>
                <a:cs typeface="+mn-cs"/>
              </a:rPr>
              <a:t>are some examples of dead zone regenerations. </a:t>
            </a:r>
          </a:p>
          <a:p>
            <a:endParaRPr lang="en-GB" sz="1200" kern="1200" dirty="0">
              <a:solidFill>
                <a:schemeClr val="tx1"/>
              </a:solidFill>
              <a:effectLst/>
              <a:ea typeface="+mn-ea"/>
              <a:cs typeface="+mn-cs"/>
            </a:endParaRPr>
          </a:p>
          <a:p>
            <a:r>
              <a:rPr lang="en-GB" sz="1200" kern="1200" dirty="0">
                <a:solidFill>
                  <a:schemeClr val="tx1"/>
                </a:solidFill>
                <a:effectLst/>
                <a:ea typeface="+mn-ea"/>
                <a:cs typeface="+mn-cs"/>
              </a:rPr>
              <a:t>We don’t have to work on such a big scale, but isn’t it great to see and celebrate what can be achieved? </a:t>
            </a:r>
          </a:p>
          <a:p>
            <a:endParaRPr lang="en-GB" sz="1200" kern="1200" dirty="0">
              <a:solidFill>
                <a:schemeClr val="tx1"/>
              </a:solidFill>
              <a:effectLst/>
              <a:ea typeface="+mn-ea"/>
              <a:cs typeface="+mn-cs"/>
            </a:endParaRPr>
          </a:p>
          <a:p>
            <a:r>
              <a:rPr lang="en-GB" sz="1200" kern="1200" dirty="0">
                <a:solidFill>
                  <a:schemeClr val="tx1"/>
                </a:solidFill>
                <a:effectLst/>
                <a:ea typeface="+mn-ea"/>
                <a:cs typeface="+mn-cs"/>
              </a:rPr>
              <a:t>This Brazilian photographer, </a:t>
            </a:r>
            <a:r>
              <a:rPr lang="en-GB" sz="1200" kern="1200" dirty="0" err="1">
                <a:solidFill>
                  <a:schemeClr val="tx1"/>
                </a:solidFill>
                <a:effectLst/>
                <a:ea typeface="+mn-ea"/>
                <a:cs typeface="+mn-cs"/>
              </a:rPr>
              <a:t>Sebastiao</a:t>
            </a:r>
            <a:r>
              <a:rPr lang="en-GB" sz="1200" kern="1200" dirty="0">
                <a:solidFill>
                  <a:schemeClr val="tx1"/>
                </a:solidFill>
                <a:effectLst/>
                <a:ea typeface="+mn-ea"/>
                <a:cs typeface="+mn-cs"/>
              </a:rPr>
              <a:t> Salgado, and his wife planted 2 million trees and in 18 years they regenerated a dead zone, turning it back into a rainforest. </a:t>
            </a:r>
          </a:p>
          <a:p>
            <a:r>
              <a:rPr lang="en-GB" sz="1200" kern="1200" dirty="0">
                <a:solidFill>
                  <a:schemeClr val="tx1"/>
                </a:solidFill>
                <a:effectLst/>
                <a:ea typeface="+mn-ea"/>
                <a:cs typeface="+mn-cs"/>
              </a:rPr>
              <a:t>Urban rewilding/planting projects – Ask pupils: What could we do to that space to make it have a positive impact on the environment? What can we do to regenerate a dead zone? And how would it benefit the environment? </a:t>
            </a:r>
          </a:p>
          <a:p>
            <a:endParaRPr lang="en-GB" sz="1200" kern="1200" dirty="0" smtClean="0">
              <a:solidFill>
                <a:schemeClr val="tx1"/>
              </a:solidFill>
              <a:effectLs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TradeGothic LT" panose="02000503020000020004" pitchFamily="2" charset="0"/>
                <a:ea typeface="+mn-ea"/>
                <a:cs typeface="+mn-cs"/>
              </a:rPr>
              <a:t>CLASS DISCUSSION OPPORTUNITY:</a:t>
            </a:r>
            <a:r>
              <a:rPr lang="en-GB" sz="1200" b="1" kern="1200" baseline="0" dirty="0" smtClean="0">
                <a:solidFill>
                  <a:schemeClr val="tx1"/>
                </a:solidFill>
                <a:effectLst/>
                <a:latin typeface="TradeGothic LT" panose="02000503020000020004" pitchFamily="2" charset="0"/>
                <a:ea typeface="+mn-ea"/>
                <a:cs typeface="+mn-cs"/>
              </a:rPr>
              <a:t> </a:t>
            </a:r>
            <a:endParaRPr lang="en-GB" sz="1200" b="1" kern="1200" dirty="0" smtClean="0">
              <a:solidFill>
                <a:schemeClr val="tx1"/>
              </a:solidFill>
              <a:effectLst/>
              <a:latin typeface="TradeGothic LT" panose="02000503020000020004" pitchFamily="2" charset="0"/>
              <a:ea typeface="+mn-ea"/>
              <a:cs typeface="+mn-cs"/>
            </a:endParaRPr>
          </a:p>
          <a:p>
            <a:endParaRPr lang="en-GB" sz="1200" kern="1200" dirty="0">
              <a:solidFill>
                <a:schemeClr val="tx1"/>
              </a:solidFill>
              <a:effectLst/>
              <a:ea typeface="+mn-ea"/>
              <a:cs typeface="+mn-cs"/>
            </a:endParaRPr>
          </a:p>
          <a:p>
            <a:r>
              <a:rPr lang="en-GB" sz="1200" kern="1200" dirty="0">
                <a:solidFill>
                  <a:schemeClr val="tx1"/>
                </a:solidFill>
                <a:effectLst/>
                <a:ea typeface="+mn-ea"/>
                <a:cs typeface="+mn-cs"/>
              </a:rPr>
              <a:t>Ask pupils to brainstorm with a partner (pupils to share ideas, some will probably mention planting). Start their conversation with prompt questions, which could include: What would you plant? Why would you choose those plants? What else would you need to put there, to attract nature? Which animals, that would help develop the area (pollinators), would come? Why is that good? How would our area have a more positive impact on the environment? What else could we put there to attract the animals we want to attract? Food and water? Where? How? </a:t>
            </a:r>
          </a:p>
          <a:p>
            <a:endParaRPr lang="en-GB" sz="1200" kern="1200" dirty="0">
              <a:solidFill>
                <a:schemeClr val="tx1"/>
              </a:solidFill>
              <a:effectLst/>
              <a:ea typeface="+mn-ea"/>
              <a:cs typeface="+mn-cs"/>
            </a:endParaRPr>
          </a:p>
          <a:p>
            <a:r>
              <a:rPr lang="en-GB" sz="1200" kern="1200" dirty="0">
                <a:solidFill>
                  <a:schemeClr val="tx1"/>
                </a:solidFill>
                <a:effectLst/>
                <a:ea typeface="+mn-ea"/>
                <a:cs typeface="+mn-cs"/>
              </a:rPr>
              <a:t>Some ideas to stimulate ideas if the class doesn’t generate these without prompting:</a:t>
            </a:r>
          </a:p>
          <a:p>
            <a:pPr marL="171450" indent="-171450">
              <a:buFont typeface="Arial"/>
              <a:buChar char="•"/>
            </a:pPr>
            <a:r>
              <a:rPr lang="en-GB" sz="1200" kern="1200" dirty="0">
                <a:solidFill>
                  <a:schemeClr val="tx1"/>
                </a:solidFill>
                <a:effectLst/>
                <a:ea typeface="+mn-ea"/>
                <a:cs typeface="+mn-cs"/>
              </a:rPr>
              <a:t>Bug hotel – habitat creation</a:t>
            </a:r>
          </a:p>
          <a:p>
            <a:pPr marL="171450" indent="-171450">
              <a:buFont typeface="Arial"/>
              <a:buChar char="•"/>
            </a:pPr>
            <a:r>
              <a:rPr lang="en-GB" sz="1200" kern="1200" dirty="0">
                <a:solidFill>
                  <a:schemeClr val="tx1"/>
                </a:solidFill>
                <a:effectLst/>
                <a:ea typeface="+mn-ea"/>
                <a:cs typeface="+mn-cs"/>
              </a:rPr>
              <a:t>Birdbath – food and water</a:t>
            </a:r>
          </a:p>
          <a:p>
            <a:pPr marL="171450" indent="-171450">
              <a:buFont typeface="Arial"/>
              <a:buChar char="•"/>
            </a:pPr>
            <a:r>
              <a:rPr lang="en-GB" sz="1200" kern="1200" dirty="0">
                <a:solidFill>
                  <a:schemeClr val="tx1"/>
                </a:solidFill>
                <a:effectLst/>
                <a:ea typeface="+mn-ea"/>
                <a:cs typeface="+mn-cs"/>
              </a:rPr>
              <a:t>Pond – habitat creation, hydration</a:t>
            </a:r>
          </a:p>
          <a:p>
            <a:pPr marL="171450" indent="-171450">
              <a:buFont typeface="Arial"/>
              <a:buChar char="•"/>
            </a:pPr>
            <a:r>
              <a:rPr lang="en-GB" sz="1200" kern="1200" dirty="0">
                <a:solidFill>
                  <a:schemeClr val="tx1"/>
                </a:solidFill>
                <a:effectLst/>
                <a:ea typeface="+mn-ea"/>
                <a:cs typeface="+mn-cs"/>
              </a:rPr>
              <a:t>Trees – carbon sequestration and storage, habitat creation</a:t>
            </a:r>
          </a:p>
          <a:p>
            <a:pPr marL="171450" indent="-171450">
              <a:buFont typeface="Arial"/>
              <a:buChar char="•"/>
            </a:pPr>
            <a:r>
              <a:rPr lang="en-GB" sz="1200" kern="1200" dirty="0">
                <a:solidFill>
                  <a:schemeClr val="tx1"/>
                </a:solidFill>
                <a:effectLst/>
                <a:ea typeface="+mn-ea"/>
                <a:cs typeface="+mn-cs"/>
              </a:rPr>
              <a:t>Plants – pollinator attractors</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10</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ea typeface="+mn-ea"/>
                <a:cs typeface="+mn-cs"/>
              </a:rPr>
              <a:t>Time for artistic action! Take the class outside with their sketchbooks, with these instructions: We’re going to look for an area within the school grounds that would be a good regeneration zone. You’ll do some sketching of the area as it is now, and then in the next lesson/second half of an extended lesson, you will draw up some annotated sketch plans for how you would regenerate the area. </a:t>
            </a:r>
          </a:p>
          <a:p>
            <a:endParaRPr lang="en-GB" sz="1200" kern="1200">
              <a:solidFill>
                <a:schemeClr val="tx1"/>
              </a:solidFill>
              <a:effectLst/>
              <a:ea typeface="+mn-ea"/>
              <a:cs typeface="+mn-cs"/>
            </a:endParaRPr>
          </a:p>
          <a:p>
            <a:r>
              <a:rPr lang="en-GB" sz="1200" kern="1200">
                <a:solidFill>
                  <a:schemeClr val="tx1"/>
                </a:solidFill>
                <a:effectLst/>
                <a:ea typeface="+mn-ea"/>
                <a:cs typeface="+mn-cs"/>
              </a:rPr>
              <a:t>What do we want to consider when we choose the area to regenerate? And for our sketching? </a:t>
            </a:r>
          </a:p>
          <a:p>
            <a:r>
              <a:rPr lang="en-GB" sz="1200" kern="1200">
                <a:solidFill>
                  <a:schemeClr val="tx1"/>
                </a:solidFill>
                <a:effectLst/>
                <a:ea typeface="+mn-ea"/>
                <a:cs typeface="+mn-cs"/>
              </a:rPr>
              <a:t> </a:t>
            </a:r>
          </a:p>
          <a:p>
            <a:r>
              <a:rPr lang="en-GB" sz="1200" kern="1200">
                <a:solidFill>
                  <a:schemeClr val="tx1"/>
                </a:solidFill>
                <a:effectLst/>
                <a:ea typeface="+mn-ea"/>
                <a:cs typeface="+mn-cs"/>
              </a:rPr>
              <a:t>Recap on what they know about sketching. How could you develop your sketching techniques to improve?  </a:t>
            </a:r>
          </a:p>
          <a:p>
            <a:pPr marL="171450" lvl="0" indent="-171450">
              <a:buFont typeface="Arial"/>
              <a:buChar char="•"/>
            </a:pPr>
            <a:r>
              <a:rPr lang="en-GB" sz="1200" kern="1200">
                <a:solidFill>
                  <a:schemeClr val="tx1"/>
                </a:solidFill>
                <a:effectLst/>
                <a:ea typeface="+mn-ea"/>
                <a:cs typeface="+mn-cs"/>
              </a:rPr>
              <a:t>Look OFTEN at what you are drawing. This is very important: when you spend time looking really carefully at something, you notice all sorts of details that you wouldn’t normally see.  </a:t>
            </a:r>
          </a:p>
          <a:p>
            <a:pPr marL="171450" lvl="0" indent="-171450">
              <a:buFont typeface="Arial"/>
              <a:buChar char="•"/>
            </a:pPr>
            <a:r>
              <a:rPr lang="en-GB" sz="1200" kern="1200">
                <a:solidFill>
                  <a:schemeClr val="tx1"/>
                </a:solidFill>
                <a:effectLst/>
                <a:ea typeface="+mn-ea"/>
                <a:cs typeface="+mn-cs"/>
              </a:rPr>
              <a:t>Draw using light lines, not hard, heavy lines. A gentle, light touch makes it easier to make changes (it’s up to you whether you provide pupils with erasers for this project).</a:t>
            </a:r>
          </a:p>
          <a:p>
            <a:pPr marL="171450" lvl="0" indent="-171450">
              <a:buFont typeface="Arial"/>
              <a:buChar char="•"/>
            </a:pPr>
            <a:r>
              <a:rPr lang="en-GB" sz="1200" kern="1200">
                <a:solidFill>
                  <a:schemeClr val="tx1"/>
                </a:solidFill>
                <a:effectLst/>
                <a:ea typeface="+mn-ea"/>
                <a:cs typeface="+mn-cs"/>
              </a:rPr>
              <a:t>First draw the overall shape of the area you are looking at, then you can add in details. </a:t>
            </a:r>
          </a:p>
          <a:p>
            <a:endParaRPr lang="en-GB" sz="1200" kern="1200">
              <a:solidFill>
                <a:schemeClr val="tx1"/>
              </a:solidFill>
              <a:effectLst/>
              <a:ea typeface="+mn-ea"/>
              <a:cs typeface="+mn-cs"/>
            </a:endParaRPr>
          </a:p>
          <a:p>
            <a:r>
              <a:rPr lang="en-GB" sz="1200" kern="1200">
                <a:solidFill>
                  <a:schemeClr val="tx1"/>
                </a:solidFill>
                <a:effectLst/>
                <a:ea typeface="+mn-ea"/>
                <a:cs typeface="+mn-cs"/>
              </a:rPr>
              <a:t>You can do one sketch of how you see the area and another from a bird’s eye view, like a map, from the top down. It might help you show your ideas of where to put different plants, etc. </a:t>
            </a:r>
          </a:p>
          <a:p>
            <a:endParaRPr lang="fr-FR"/>
          </a:p>
          <a:p>
            <a:endParaRPr lang="fr-FR"/>
          </a:p>
          <a:p>
            <a:endParaRPr lang="en-US"/>
          </a:p>
        </p:txBody>
      </p:sp>
      <p:sp>
        <p:nvSpPr>
          <p:cNvPr id="4" name="Slide Number Placeholder 3"/>
          <p:cNvSpPr>
            <a:spLocks noGrp="1"/>
          </p:cNvSpPr>
          <p:nvPr>
            <p:ph type="sldNum" sz="quarter" idx="10"/>
          </p:nvPr>
        </p:nvSpPr>
        <p:spPr/>
        <p:txBody>
          <a:bodyPr/>
          <a:lstStyle/>
          <a:p>
            <a:fld id="{84D46414-1F73-884F-9EF8-53576E664818}" type="slidenum">
              <a:rPr lang="fr-FR" smtClean="0"/>
              <a:t>11</a:t>
            </a:fld>
            <a:endParaRPr lang="fr-FR"/>
          </a:p>
        </p:txBody>
      </p:sp>
    </p:spTree>
    <p:extLst>
      <p:ext uri="{BB962C8B-B14F-4D97-AF65-F5344CB8AC3E}">
        <p14:creationId xmlns:p14="http://schemas.microsoft.com/office/powerpoint/2010/main" val="26908040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ea typeface="+mn-ea"/>
                <a:cs typeface="+mn-cs"/>
              </a:rPr>
              <a:t>Take the class outside and choose a good area for the regeneration zone. Where would help create good conditions/environment for their ideas/plans (plants, pond, bug hotel, </a:t>
            </a:r>
            <a:r>
              <a:rPr lang="en-GB" sz="1200" kern="1200" err="1">
                <a:solidFill>
                  <a:schemeClr val="tx1"/>
                </a:solidFill>
                <a:effectLst/>
                <a:ea typeface="+mn-ea"/>
                <a:cs typeface="+mn-cs"/>
              </a:rPr>
              <a:t>etc</a:t>
            </a:r>
            <a:r>
              <a:rPr lang="en-GB" sz="1200" kern="1200">
                <a:solidFill>
                  <a:schemeClr val="tx1"/>
                </a:solidFill>
                <a:effectLst/>
                <a:ea typeface="+mn-ea"/>
                <a:cs typeface="+mn-cs"/>
              </a:rPr>
              <a:t>)? </a:t>
            </a:r>
          </a:p>
          <a:p>
            <a:endParaRPr lang="en-GB" sz="1200" kern="1200">
              <a:solidFill>
                <a:schemeClr val="tx1"/>
              </a:solidFill>
              <a:effectLst/>
              <a:ea typeface="+mn-ea"/>
              <a:cs typeface="+mn-cs"/>
            </a:endParaRPr>
          </a:p>
          <a:p>
            <a:r>
              <a:rPr lang="en-GB" sz="1200" kern="1200">
                <a:solidFill>
                  <a:schemeClr val="tx1"/>
                </a:solidFill>
                <a:effectLst/>
                <a:ea typeface="+mn-ea"/>
                <a:cs typeface="+mn-cs"/>
              </a:rPr>
              <a:t>As the pupils sketch the area, remind them of the sketching tips and celebrate examples of pupils following the tips and examples of building up a sketch from simple shapes. </a:t>
            </a:r>
            <a:endParaRPr lang="fr-FR"/>
          </a:p>
          <a:p>
            <a:endParaRPr lang="en-US"/>
          </a:p>
          <a:p>
            <a:endParaRPr lang="en-US"/>
          </a:p>
        </p:txBody>
      </p:sp>
      <p:sp>
        <p:nvSpPr>
          <p:cNvPr id="4" name="Slide Number Placeholder 3"/>
          <p:cNvSpPr>
            <a:spLocks noGrp="1"/>
          </p:cNvSpPr>
          <p:nvPr>
            <p:ph type="sldNum" sz="quarter" idx="10"/>
          </p:nvPr>
        </p:nvSpPr>
        <p:spPr/>
        <p:txBody>
          <a:bodyPr/>
          <a:lstStyle/>
          <a:p>
            <a:fld id="{84D46414-1F73-884F-9EF8-53576E664818}" type="slidenum">
              <a:rPr lang="fr-FR" smtClean="0"/>
              <a:t>12</a:t>
            </a:fld>
            <a:endParaRPr lang="fr-FR"/>
          </a:p>
        </p:txBody>
      </p:sp>
    </p:spTree>
    <p:extLst>
      <p:ext uri="{BB962C8B-B14F-4D97-AF65-F5344CB8AC3E}">
        <p14:creationId xmlns:p14="http://schemas.microsoft.com/office/powerpoint/2010/main" val="7616763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ea typeface="+mn-ea"/>
                <a:cs typeface="+mn-cs"/>
              </a:rPr>
              <a:t>This first sketching session is to document the space as it looks now. 5–10 minutes into the sketching sessions, have a silent gallery moment. Remind pupils this is a safe space, where we respect each other and are kind to each other, so it would be really lovely if you feel happy for others to look at your sketch. If pupils are happy for others to see their work, put sketch book on the ground, then class takes two minutes to walk around in silence looking at others’ sketches. It’s a great way to share ideas and techniques. </a:t>
            </a:r>
          </a:p>
          <a:p>
            <a:endParaRPr lang="en-GB" sz="1200" kern="1200">
              <a:solidFill>
                <a:schemeClr val="tx1"/>
              </a:solidFill>
              <a:effectLst/>
              <a:ea typeface="+mn-ea"/>
              <a:cs typeface="+mn-cs"/>
            </a:endParaRPr>
          </a:p>
          <a:p>
            <a:r>
              <a:rPr lang="en-GB" sz="1200" kern="1200">
                <a:solidFill>
                  <a:schemeClr val="tx1"/>
                </a:solidFill>
                <a:effectLst/>
                <a:ea typeface="+mn-ea"/>
                <a:cs typeface="+mn-cs"/>
              </a:rPr>
              <a:t>If it’s possible to split the lesson into two separate lessons over two weeks, this is a great moment for a mini-plenary: </a:t>
            </a:r>
          </a:p>
          <a:p>
            <a:r>
              <a:rPr lang="en-GB" sz="1200" kern="1200">
                <a:solidFill>
                  <a:schemeClr val="tx1"/>
                </a:solidFill>
                <a:effectLst/>
                <a:ea typeface="+mn-ea"/>
                <a:cs typeface="+mn-cs"/>
              </a:rPr>
              <a:t>Stop, recap, share ideas with each other for regeneration ideas. What are the positive environmental impacts of the regeneration of this area?</a:t>
            </a:r>
          </a:p>
          <a:p>
            <a:endParaRPr lang="en-GB" sz="1200" kern="1200">
              <a:solidFill>
                <a:schemeClr val="tx1"/>
              </a:solidFill>
              <a:effectLst/>
              <a:ea typeface="+mn-ea"/>
              <a:cs typeface="+mn-cs"/>
            </a:endParaRPr>
          </a:p>
          <a:p>
            <a:r>
              <a:rPr lang="en-GB" sz="1200" kern="1200">
                <a:solidFill>
                  <a:schemeClr val="tx1"/>
                </a:solidFill>
                <a:effectLst/>
                <a:ea typeface="+mn-ea"/>
                <a:cs typeface="+mn-cs"/>
              </a:rPr>
              <a:t>Homework opportunity: pupils to research their regeneration plan (internet, reference books, talking to family, looking at natural spaces in their local area). They might like to research what type of plants/features would thrive in that particular area (Does it get a lot of sun? Is there a water source nearby? Are there other environmental factors that might affect ideas?). </a:t>
            </a:r>
          </a:p>
          <a:p>
            <a:endParaRPr lang="en-US"/>
          </a:p>
        </p:txBody>
      </p:sp>
      <p:sp>
        <p:nvSpPr>
          <p:cNvPr id="4" name="Slide Number Placeholder 3"/>
          <p:cNvSpPr>
            <a:spLocks noGrp="1"/>
          </p:cNvSpPr>
          <p:nvPr>
            <p:ph type="sldNum" sz="quarter" idx="10"/>
          </p:nvPr>
        </p:nvSpPr>
        <p:spPr/>
        <p:txBody>
          <a:bodyPr/>
          <a:lstStyle/>
          <a:p>
            <a:fld id="{84D46414-1F73-884F-9EF8-53576E664818}" type="slidenum">
              <a:rPr lang="fr-FR" smtClean="0"/>
              <a:t>13</a:t>
            </a:fld>
            <a:endParaRPr lang="fr-FR"/>
          </a:p>
        </p:txBody>
      </p:sp>
    </p:spTree>
    <p:extLst>
      <p:ext uri="{BB962C8B-B14F-4D97-AF65-F5344CB8AC3E}">
        <p14:creationId xmlns:p14="http://schemas.microsoft.com/office/powerpoint/2010/main" val="2690804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The regeneration plan! </a:t>
            </a:r>
          </a:p>
          <a:p>
            <a:endParaRPr lang="en-GB" sz="1200" kern="1200">
              <a:solidFill>
                <a:schemeClr val="tx1"/>
              </a:solidFill>
              <a:effectLst/>
              <a:ea typeface="+mn-ea"/>
              <a:cs typeface="+mn-cs"/>
            </a:endParaRPr>
          </a:p>
          <a:p>
            <a:r>
              <a:rPr lang="en-GB" sz="1200" kern="1200">
                <a:solidFill>
                  <a:schemeClr val="tx1"/>
                </a:solidFill>
                <a:effectLst/>
                <a:ea typeface="+mn-ea"/>
                <a:cs typeface="+mn-cs"/>
              </a:rPr>
              <a:t>For the second half of the lesson, or in the next lesson, instruct pupils that they can now plan their own regeneration of the sketched area. </a:t>
            </a:r>
            <a:r>
              <a:rPr lang="en-GB" sz="1200" kern="1200" baseline="0">
                <a:solidFill>
                  <a:schemeClr val="tx1"/>
                </a:solidFill>
                <a:effectLst/>
                <a:ea typeface="+mn-ea"/>
                <a:cs typeface="+mn-cs"/>
              </a:rPr>
              <a:t> Pupils may use tracing paper to help them get the base of their regeneration sketch started, then develop it with their ideas. </a:t>
            </a:r>
            <a:endParaRPr lang="en-GB" sz="1200" kern="1200">
              <a:solidFill>
                <a:schemeClr val="tx1"/>
              </a:solidFill>
              <a:effectLst/>
              <a:ea typeface="+mn-ea"/>
              <a:cs typeface="+mn-cs"/>
            </a:endParaRPr>
          </a:p>
          <a:p>
            <a:endParaRPr lang="en-GB" sz="1200" kern="1200">
              <a:solidFill>
                <a:schemeClr val="tx1"/>
              </a:solidFill>
              <a:effectLst/>
              <a:ea typeface="+mn-ea"/>
              <a:cs typeface="+mn-cs"/>
            </a:endParaRPr>
          </a:p>
          <a:p>
            <a:r>
              <a:rPr lang="en-GB" sz="1200" kern="1200">
                <a:solidFill>
                  <a:schemeClr val="tx1"/>
                </a:solidFill>
                <a:effectLst/>
                <a:ea typeface="+mn-ea"/>
                <a:cs typeface="+mn-cs"/>
              </a:rPr>
              <a:t>They might not end up making any of the planned changes, but it’s good to think about ways to help the environment. They might have ideas they could carry out at home. Some ideas will not need a garden, e.g. a birdfeeder made from an </a:t>
            </a:r>
            <a:r>
              <a:rPr lang="en-GB" sz="1200" kern="1200" err="1">
                <a:solidFill>
                  <a:schemeClr val="tx1"/>
                </a:solidFill>
                <a:effectLst/>
                <a:ea typeface="+mn-ea"/>
                <a:cs typeface="+mn-cs"/>
              </a:rPr>
              <a:t>upcycled</a:t>
            </a:r>
            <a:r>
              <a:rPr lang="en-GB" sz="1200" kern="1200">
                <a:solidFill>
                  <a:schemeClr val="tx1"/>
                </a:solidFill>
                <a:effectLst/>
                <a:ea typeface="+mn-ea"/>
                <a:cs typeface="+mn-cs"/>
              </a:rPr>
              <a:t> bottle, which could hang from your windowsill, etc., so there are lots of ways to create positive change without incurring huge cost (how could you </a:t>
            </a:r>
            <a:r>
              <a:rPr lang="en-GB" sz="1200" kern="1200" err="1">
                <a:solidFill>
                  <a:schemeClr val="tx1"/>
                </a:solidFill>
                <a:effectLst/>
                <a:ea typeface="+mn-ea"/>
                <a:cs typeface="+mn-cs"/>
              </a:rPr>
              <a:t>upcycle</a:t>
            </a:r>
            <a:r>
              <a:rPr lang="en-GB" sz="1200" kern="1200">
                <a:solidFill>
                  <a:schemeClr val="tx1"/>
                </a:solidFill>
                <a:effectLst/>
                <a:ea typeface="+mn-ea"/>
                <a:cs typeface="+mn-cs"/>
              </a:rPr>
              <a:t> waste items?).  </a:t>
            </a:r>
          </a:p>
          <a:p>
            <a:endParaRPr lang="en-GB" sz="1200" kern="1200">
              <a:solidFill>
                <a:schemeClr val="tx1"/>
              </a:solidFill>
              <a:effectLst/>
              <a:ea typeface="+mn-ea"/>
              <a:cs typeface="+mn-cs"/>
            </a:endParaRPr>
          </a:p>
          <a:p>
            <a:r>
              <a:rPr lang="en-GB" sz="1200" kern="1200">
                <a:solidFill>
                  <a:schemeClr val="tx1"/>
                </a:solidFill>
                <a:effectLst/>
                <a:ea typeface="+mn-ea"/>
                <a:cs typeface="+mn-cs"/>
              </a:rPr>
              <a:t>During this time, if there is internet access, pupils could spend some time researching plants and ideas most suited to the environment in question. </a:t>
            </a:r>
          </a:p>
          <a:p>
            <a:r>
              <a:rPr lang="en-GB" sz="1200" kern="1200">
                <a:solidFill>
                  <a:schemeClr val="tx1"/>
                </a:solidFill>
                <a:effectLst/>
                <a:ea typeface="+mn-ea"/>
                <a:cs typeface="+mn-cs"/>
              </a:rPr>
              <a:t>Alternatively, pupils could create an ambitious plan, knowing it would likely remain as a plan. Why not? The sky is the limit when we fire up our imagination! Keep pupils focused on the betterment of the environment. </a:t>
            </a:r>
          </a:p>
          <a:p>
            <a:endParaRPr lang="en-GB" sz="1200" kern="1200">
              <a:solidFill>
                <a:schemeClr val="tx1"/>
              </a:solidFill>
              <a:effectLst/>
              <a:ea typeface="+mn-ea"/>
              <a:cs typeface="+mn-cs"/>
            </a:endParaRPr>
          </a:p>
          <a:p>
            <a:r>
              <a:rPr lang="en-GB" sz="1200" kern="1200">
                <a:solidFill>
                  <a:schemeClr val="tx1"/>
                </a:solidFill>
                <a:effectLst/>
                <a:ea typeface="+mn-ea"/>
                <a:cs typeface="+mn-cs"/>
              </a:rPr>
              <a:t>Could the class access funding to make any of these planned changes a reality? Is there a school or PTA fund that could help, or could the pupils fundraise to make these plans into reality? If so, you could make the plans into a competition – you could pick the five best plans and then pupils could vote for their favourite or the </a:t>
            </a:r>
            <a:r>
              <a:rPr lang="en-GB" sz="1200" kern="1200" err="1">
                <a:solidFill>
                  <a:schemeClr val="tx1"/>
                </a:solidFill>
                <a:effectLst/>
                <a:ea typeface="+mn-ea"/>
                <a:cs typeface="+mn-cs"/>
              </a:rPr>
              <a:t>headteacher</a:t>
            </a:r>
            <a:r>
              <a:rPr lang="en-GB" sz="1200" kern="1200">
                <a:solidFill>
                  <a:schemeClr val="tx1"/>
                </a:solidFill>
                <a:effectLst/>
                <a:ea typeface="+mn-ea"/>
                <a:cs typeface="+mn-cs"/>
              </a:rPr>
              <a:t>/a local garden centre could pick a winner. Ensure it’s not a drawing competition, rather a celebration of the most thoughtful, environmentally regenerative ideas and original creativity. </a:t>
            </a:r>
          </a:p>
          <a:p>
            <a:endParaRPr lang="en-GB" sz="1200" kern="1200">
              <a:solidFill>
                <a:schemeClr val="tx1"/>
              </a:solidFill>
              <a:effectLst/>
              <a:ea typeface="+mn-ea"/>
              <a:cs typeface="+mn-cs"/>
            </a:endParaRPr>
          </a:p>
          <a:p>
            <a:r>
              <a:rPr lang="en-GB" sz="1200" kern="1200">
                <a:solidFill>
                  <a:schemeClr val="tx1"/>
                </a:solidFill>
                <a:effectLst/>
                <a:ea typeface="+mn-ea"/>
                <a:cs typeface="+mn-cs"/>
              </a:rPr>
              <a:t>A few minutes into and thereafter throughout the planning session, stop the class and invite pupils to share some of their ideas with class members and give positive, constructive feedback to a partner. Celebrate clever use of space and annotations on the plans, that allow the viewer to clearly see the ideas and how they will benefit the environment.  </a:t>
            </a:r>
            <a:endParaRPr lang="fr-FR"/>
          </a:p>
          <a:p>
            <a:endParaRPr lang="fr-F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14</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Bring the class back together to discuss how the immediate environment would be improved by their regeneration plans. Then discuss the indirect positive environmental impact on the wider local community and the global community if everyone is trying to positively improve their own local communities. Think and discuss widely again about how we are improving the health of the ocean by positively impacting our immediate local environment. </a:t>
            </a:r>
          </a:p>
          <a:p>
            <a:endParaRPr lang="en-GB" sz="1200" kern="1200">
              <a:solidFill>
                <a:schemeClr val="tx1"/>
              </a:solidFill>
              <a:effectLst/>
              <a:ea typeface="+mn-ea"/>
              <a:cs typeface="+mn-cs"/>
            </a:endParaRPr>
          </a:p>
          <a:p>
            <a:r>
              <a:rPr lang="en-GB" sz="1200" kern="1200">
                <a:solidFill>
                  <a:schemeClr val="tx1"/>
                </a:solidFill>
                <a:effectLst/>
                <a:ea typeface="+mn-ea"/>
                <a:cs typeface="+mn-cs"/>
              </a:rPr>
              <a:t>If we regenerate areas so they have a positive impact on the environment, and if everyone does this in their local communities around the world, we can create huge change and positively affect the health of the ocean, even if we are far away from the ocean. We can make a difference.  </a:t>
            </a:r>
          </a:p>
          <a:p>
            <a:endParaRPr lang="en-GB" sz="1200" kern="1200">
              <a:solidFill>
                <a:schemeClr val="tx1"/>
              </a:solidFill>
              <a:effectLst/>
              <a:ea typeface="+mn-ea"/>
              <a:cs typeface="+mn-cs"/>
            </a:endParaRPr>
          </a:p>
          <a:p>
            <a:r>
              <a:rPr lang="en-GB" sz="1200" kern="1200">
                <a:solidFill>
                  <a:schemeClr val="tx1"/>
                </a:solidFill>
                <a:effectLst/>
                <a:ea typeface="+mn-ea"/>
                <a:cs typeface="+mn-cs"/>
              </a:rPr>
              <a:t>As a brilliant person, Margaret Mead, once said, ‘never doubt that a small group of thoughtful committed citizens can change the world, indeed it’s the only thing that ever has.’</a:t>
            </a:r>
          </a:p>
          <a:p>
            <a:endParaRPr lang="en-GB" sz="1200" kern="1200">
              <a:solidFill>
                <a:schemeClr val="tx1"/>
              </a:solidFill>
              <a:effectLst/>
              <a:ea typeface="+mn-ea"/>
              <a:cs typeface="+mn-cs"/>
            </a:endParaRPr>
          </a:p>
          <a:p>
            <a:r>
              <a:rPr lang="en-GB" sz="1200" kern="1200">
                <a:solidFill>
                  <a:schemeClr val="tx1"/>
                </a:solidFill>
                <a:effectLst/>
                <a:ea typeface="+mn-ea"/>
                <a:cs typeface="+mn-cs"/>
              </a:rPr>
              <a:t>Our blue planet is 70% ocean and there are lots more waterways within our landmasses. We love water: to drink, to play in, to swim in, to look at, to surf in, to soak in, in the bath or to wash in, in the shower. By respecting and caring for our waterways, we respect and care for ourselves and others. The health of the ocean is inextricably linked to our health.</a:t>
            </a:r>
          </a:p>
          <a:p>
            <a:endParaRPr lang="fr-FR" baseline="0"/>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15</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smtClean="0">
                <a:solidFill>
                  <a:schemeClr val="tx1"/>
                </a:solidFill>
                <a:effectLst/>
                <a:latin typeface="TradeGothic LT" panose="02000503020000020004" pitchFamily="2" charset="0"/>
                <a:ea typeface="+mn-ea"/>
                <a:cs typeface="+mn-cs"/>
              </a:rPr>
              <a:t>Follow</a:t>
            </a:r>
            <a:r>
              <a:rPr lang="en-GB" sz="1200" kern="1200" baseline="0" smtClean="0">
                <a:solidFill>
                  <a:schemeClr val="tx1"/>
                </a:solidFill>
                <a:effectLst/>
                <a:latin typeface="TradeGothic LT" panose="02000503020000020004" pitchFamily="2" charset="0"/>
                <a:ea typeface="+mn-ea"/>
                <a:cs typeface="+mn-cs"/>
              </a:rPr>
              <a:t> up Activities – discuss class ideas and these suggestions. </a:t>
            </a:r>
            <a:endParaRPr lang="en-GB" sz="1200" kern="1200" smtClean="0">
              <a:solidFill>
                <a:schemeClr val="tx1"/>
              </a:solidFill>
              <a:effectLst/>
              <a:latin typeface="TradeGothic LT" panose="02000503020000020004" pitchFamily="2" charset="0"/>
              <a:ea typeface="+mn-ea"/>
              <a:cs typeface="+mn-cs"/>
            </a:endParaRPr>
          </a:p>
          <a:p>
            <a:endParaRPr lang="en-GB" sz="1200" kern="1200" smtClean="0">
              <a:solidFill>
                <a:schemeClr val="tx1"/>
              </a:solidFill>
              <a:effectLs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smtClean="0">
                <a:solidFill>
                  <a:schemeClr val="tx1"/>
                </a:solidFill>
                <a:effectLst/>
                <a:ea typeface="+mn-ea"/>
                <a:cs typeface="+mn-cs"/>
              </a:rPr>
              <a:t>Is it possible to actually regenerate the zone the pupils have planned? Discuss challenges and possibilities with pupils. </a:t>
            </a:r>
          </a:p>
          <a:p>
            <a:endParaRPr lang="en-GB" sz="1200" kern="1200">
              <a:solidFill>
                <a:schemeClr val="tx1"/>
              </a:solidFill>
              <a:effectLst/>
              <a:ea typeface="+mn-ea"/>
              <a:cs typeface="+mn-cs"/>
            </a:endParaRP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16</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Start with hearing what pupils already know about ocean climate change (if possible, teach this lesson after doing the Our Changing Oceans lesson). </a:t>
            </a:r>
          </a:p>
          <a:p>
            <a:endParaRPr lang="en-GB" sz="1200" kern="1200">
              <a:solidFill>
                <a:schemeClr val="tx1"/>
              </a:solidFill>
              <a:effectLst/>
              <a:ea typeface="+mn-ea"/>
              <a:cs typeface="+mn-cs"/>
            </a:endParaRPr>
          </a:p>
          <a:p>
            <a:r>
              <a:rPr lang="en-GB" sz="1200" kern="1200">
                <a:solidFill>
                  <a:schemeClr val="tx1"/>
                </a:solidFill>
                <a:effectLst/>
                <a:ea typeface="+mn-ea"/>
                <a:cs typeface="+mn-cs"/>
              </a:rPr>
              <a:t>Recap: One of the effects of ocean acidification was </a:t>
            </a:r>
            <a:r>
              <a:rPr lang="en-GB" sz="1200" kern="1200" err="1">
                <a:solidFill>
                  <a:schemeClr val="tx1"/>
                </a:solidFill>
                <a:effectLst/>
                <a:ea typeface="+mn-ea"/>
                <a:cs typeface="+mn-cs"/>
              </a:rPr>
              <a:t>deoxygenation</a:t>
            </a:r>
            <a:r>
              <a:rPr lang="en-GB" sz="1200" kern="1200">
                <a:solidFill>
                  <a:schemeClr val="tx1"/>
                </a:solidFill>
                <a:effectLst/>
                <a:ea typeface="+mn-ea"/>
                <a:cs typeface="+mn-cs"/>
              </a:rPr>
              <a:t>: what does that mean? </a:t>
            </a:r>
            <a:r>
              <a:rPr lang="en-GB" sz="1200" kern="1200" err="1">
                <a:solidFill>
                  <a:schemeClr val="tx1"/>
                </a:solidFill>
                <a:effectLst/>
                <a:ea typeface="+mn-ea"/>
                <a:cs typeface="+mn-cs"/>
              </a:rPr>
              <a:t>Deoxygenation</a:t>
            </a:r>
            <a:r>
              <a:rPr lang="en-GB" sz="1200" kern="1200">
                <a:solidFill>
                  <a:schemeClr val="tx1"/>
                </a:solidFill>
                <a:effectLst/>
                <a:ea typeface="+mn-ea"/>
                <a:cs typeface="+mn-cs"/>
              </a:rPr>
              <a:t> is when dissolved oxygen is removed from a liquid, such as the sea. </a:t>
            </a:r>
          </a:p>
          <a:p>
            <a:endParaRPr lang="en-GB" sz="1200" kern="1200">
              <a:solidFill>
                <a:schemeClr val="tx1"/>
              </a:solidFill>
              <a:effectLst/>
              <a:ea typeface="+mn-ea"/>
              <a:cs typeface="+mn-cs"/>
            </a:endParaRPr>
          </a:p>
          <a:p>
            <a:r>
              <a:rPr lang="en-GB" sz="1200" kern="1200">
                <a:solidFill>
                  <a:schemeClr val="tx1"/>
                </a:solidFill>
                <a:effectLst/>
                <a:ea typeface="+mn-ea"/>
                <a:cs typeface="+mn-cs"/>
              </a:rPr>
              <a:t>When oxygen levels in the ocean drop to a critically low level the area becomes a dead zone, where the sea cannot support life. </a:t>
            </a:r>
            <a:r>
              <a:rPr lang="en-GB" sz="1200" kern="1200" err="1">
                <a:solidFill>
                  <a:schemeClr val="tx1"/>
                </a:solidFill>
                <a:effectLst/>
                <a:ea typeface="+mn-ea"/>
                <a:cs typeface="+mn-cs"/>
              </a:rPr>
              <a:t>Deoxygenation</a:t>
            </a:r>
            <a:r>
              <a:rPr lang="en-GB" sz="1200" kern="1200">
                <a:solidFill>
                  <a:schemeClr val="tx1"/>
                </a:solidFill>
                <a:effectLst/>
                <a:ea typeface="+mn-ea"/>
                <a:cs typeface="+mn-cs"/>
              </a:rPr>
              <a:t> is caused in other ways, too, and leads to more dead zones in the ocean. </a:t>
            </a:r>
          </a:p>
          <a:p>
            <a:endParaRPr lang="en-GB" sz="1200" kern="1200">
              <a:solidFill>
                <a:schemeClr val="tx1"/>
              </a:solidFill>
              <a:effectLst/>
              <a:ea typeface="+mn-ea"/>
              <a:cs typeface="+mn-cs"/>
            </a:endParaRPr>
          </a:p>
          <a:p>
            <a:r>
              <a:rPr lang="en-GB" sz="1200" kern="1200">
                <a:solidFill>
                  <a:schemeClr val="tx1"/>
                </a:solidFill>
                <a:effectLst/>
                <a:ea typeface="+mn-ea"/>
                <a:cs typeface="+mn-cs"/>
              </a:rPr>
              <a:t>If you can’t teach the Our Changing Oceans lesson first, then start by telling the class that one of the reasons the ocean is changing due to climate change is that there are areas where dissolved oxygen is being used up, resulting in dead zones, where the sea cannot support life.</a:t>
            </a:r>
          </a:p>
          <a:p>
            <a:endParaRPr lang="en-GB" sz="1200" kern="1200">
              <a:solidFill>
                <a:schemeClr val="tx1"/>
              </a:solidFill>
              <a:effectLst/>
              <a:ea typeface="+mn-ea"/>
              <a:cs typeface="+mn-cs"/>
            </a:endParaRPr>
          </a:p>
          <a:p>
            <a:r>
              <a:rPr lang="en-GB" sz="1200" kern="1200">
                <a:solidFill>
                  <a:schemeClr val="tx1"/>
                </a:solidFill>
                <a:effectLst/>
                <a:ea typeface="+mn-ea"/>
                <a:cs typeface="+mn-cs"/>
              </a:rPr>
              <a:t>Ocean </a:t>
            </a:r>
            <a:r>
              <a:rPr lang="en-GB" sz="1200" kern="1200" err="1">
                <a:solidFill>
                  <a:schemeClr val="tx1"/>
                </a:solidFill>
                <a:effectLst/>
                <a:ea typeface="+mn-ea"/>
                <a:cs typeface="+mn-cs"/>
              </a:rPr>
              <a:t>deoxygenation</a:t>
            </a:r>
            <a:r>
              <a:rPr lang="en-GB" sz="1200" kern="1200">
                <a:solidFill>
                  <a:schemeClr val="tx1"/>
                </a:solidFill>
                <a:effectLst/>
                <a:ea typeface="+mn-ea"/>
                <a:cs typeface="+mn-cs"/>
              </a:rPr>
              <a:t> happens in several ways. This lesson looks at coastal ocean dead zones. </a:t>
            </a:r>
          </a:p>
          <a:p>
            <a:endParaRPr lang="fr-F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2</a:t>
            </a:fld>
            <a:endParaRPr lang="fr-FR"/>
          </a:p>
        </p:txBody>
      </p:sp>
    </p:spTree>
    <p:extLst>
      <p:ext uri="{BB962C8B-B14F-4D97-AF65-F5344CB8AC3E}">
        <p14:creationId xmlns:p14="http://schemas.microsoft.com/office/powerpoint/2010/main" val="2333982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This Ocean Dead Zone video should play automatically as you scroll through the presentation. </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3</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smtClean="0">
                <a:solidFill>
                  <a:schemeClr val="tx1"/>
                </a:solidFill>
                <a:effectLst/>
                <a:ea typeface="+mn-ea"/>
                <a:cs typeface="+mn-cs"/>
              </a:rPr>
              <a:t>Oxford </a:t>
            </a:r>
            <a:r>
              <a:rPr lang="en-GB" sz="1200" kern="1200" dirty="0">
                <a:solidFill>
                  <a:schemeClr val="tx1"/>
                </a:solidFill>
                <a:effectLst/>
                <a:ea typeface="+mn-ea"/>
                <a:cs typeface="+mn-cs"/>
              </a:rPr>
              <a:t>Dictionary definition </a:t>
            </a:r>
            <a:r>
              <a:rPr lang="en-GB" sz="1200" kern="1200" dirty="0" smtClean="0">
                <a:solidFill>
                  <a:schemeClr val="tx1"/>
                </a:solidFill>
                <a:effectLst/>
                <a:ea typeface="+mn-ea"/>
                <a:cs typeface="+mn-cs"/>
              </a:rPr>
              <a:t>of ocean </a:t>
            </a:r>
            <a:r>
              <a:rPr lang="en-GB" sz="1200" kern="1200" dirty="0">
                <a:solidFill>
                  <a:schemeClr val="tx1"/>
                </a:solidFill>
                <a:effectLst/>
                <a:ea typeface="+mn-ea"/>
                <a:cs typeface="+mn-cs"/>
              </a:rPr>
              <a:t>dead zones: an area of </a:t>
            </a:r>
            <a:r>
              <a:rPr lang="en-GB" sz="1200" kern="1200" dirty="0" smtClean="0">
                <a:solidFill>
                  <a:schemeClr val="tx1"/>
                </a:solidFill>
                <a:effectLst/>
                <a:ea typeface="+mn-ea"/>
                <a:cs typeface="+mn-cs"/>
              </a:rPr>
              <a:t>ocean </a:t>
            </a:r>
            <a:r>
              <a:rPr lang="en-GB" sz="1200" kern="1200" dirty="0">
                <a:solidFill>
                  <a:schemeClr val="tx1"/>
                </a:solidFill>
                <a:effectLst/>
                <a:ea typeface="+mn-ea"/>
                <a:cs typeface="+mn-cs"/>
              </a:rPr>
              <a:t>which cannot sustain life. This is often due to pollution. </a:t>
            </a:r>
          </a:p>
          <a:p>
            <a:endParaRPr lang="en-GB" sz="1200" kern="1200" dirty="0">
              <a:solidFill>
                <a:schemeClr val="tx1"/>
              </a:solidFill>
              <a:effectLst/>
              <a:ea typeface="+mn-ea"/>
              <a:cs typeface="+mn-cs"/>
            </a:endParaRPr>
          </a:p>
          <a:p>
            <a:r>
              <a:rPr lang="en-GB" sz="1200" kern="1200" dirty="0">
                <a:solidFill>
                  <a:schemeClr val="tx1"/>
                </a:solidFill>
                <a:effectLst/>
                <a:ea typeface="+mn-ea"/>
                <a:cs typeface="+mn-cs"/>
              </a:rPr>
              <a:t>In the video, we learned that chemicals and fertilisers running off the land into the ocean stimulate algae growth and lead to huge algal blooms. When the algae dies, it breaks down, using a lot of the oxygen in the water. It uses so much oxygen that there’s not enough left in the water to keep plants and animals alive. Plants die and animals either move away or die. </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4</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a:solidFill>
                  <a:schemeClr val="tx1"/>
                </a:solidFill>
                <a:effectLst/>
                <a:ea typeface="+mn-ea"/>
                <a:cs typeface="+mn-cs"/>
              </a:rPr>
              <a:t>Questions to ask the class: </a:t>
            </a:r>
          </a:p>
          <a:p>
            <a:r>
              <a:rPr lang="en-GB" sz="1200" kern="1200">
                <a:solidFill>
                  <a:schemeClr val="tx1"/>
                </a:solidFill>
                <a:effectLst/>
                <a:ea typeface="+mn-ea"/>
                <a:cs typeface="+mn-cs"/>
              </a:rPr>
              <a:t>What causes ocean dead zones?</a:t>
            </a:r>
          </a:p>
          <a:p>
            <a:endParaRPr lang="en-GB" sz="1200" kern="1200">
              <a:solidFill>
                <a:schemeClr val="tx1"/>
              </a:solidFill>
              <a:effectLst/>
              <a:ea typeface="+mn-ea"/>
              <a:cs typeface="+mn-cs"/>
            </a:endParaRPr>
          </a:p>
          <a:p>
            <a:r>
              <a:rPr lang="en-GB" sz="1200" kern="1200">
                <a:solidFill>
                  <a:schemeClr val="tx1"/>
                </a:solidFill>
                <a:effectLst/>
                <a:ea typeface="+mn-ea"/>
                <a:cs typeface="+mn-cs"/>
              </a:rPr>
              <a:t>The ocean warming up, farming fertiliser and sewage treatment run-off.  </a:t>
            </a:r>
          </a:p>
          <a:p>
            <a:r>
              <a:rPr lang="en-GB" sz="1200" kern="1200">
                <a:solidFill>
                  <a:schemeClr val="tx1"/>
                </a:solidFill>
                <a:effectLst/>
                <a:ea typeface="+mn-ea"/>
                <a:cs typeface="+mn-cs"/>
              </a:rPr>
              <a:t>Why might ocean dead zones be growing in size? </a:t>
            </a:r>
          </a:p>
          <a:p>
            <a:endParaRPr lang="en-GB" sz="1200" kern="1200">
              <a:solidFill>
                <a:schemeClr val="tx1"/>
              </a:solidFill>
              <a:effectLst/>
              <a:ea typeface="+mn-ea"/>
              <a:cs typeface="+mn-cs"/>
            </a:endParaRPr>
          </a:p>
          <a:p>
            <a:r>
              <a:rPr lang="en-GB" sz="1200" kern="1200">
                <a:solidFill>
                  <a:schemeClr val="tx1"/>
                </a:solidFill>
                <a:effectLst/>
                <a:ea typeface="+mn-ea"/>
                <a:cs typeface="+mn-cs"/>
              </a:rPr>
              <a:t>Increase in industrial farming, increased use of fertilisers and other chemicals. </a:t>
            </a:r>
          </a:p>
          <a:p>
            <a:r>
              <a:rPr lang="en-GB" sz="1200" kern="1200">
                <a:solidFill>
                  <a:schemeClr val="tx1"/>
                </a:solidFill>
                <a:effectLst/>
                <a:ea typeface="+mn-ea"/>
                <a:cs typeface="+mn-cs"/>
              </a:rPr>
              <a:t>Why do you think the Baltic dead zone is the biggest dead zone? </a:t>
            </a:r>
          </a:p>
          <a:p>
            <a:endParaRPr lang="en-GB" sz="1200" kern="1200">
              <a:solidFill>
                <a:schemeClr val="tx1"/>
              </a:solidFill>
              <a:effectLst/>
              <a:ea typeface="+mn-ea"/>
              <a:cs typeface="+mn-cs"/>
            </a:endParaRPr>
          </a:p>
          <a:p>
            <a:r>
              <a:rPr lang="en-GB" sz="1200" kern="1200">
                <a:solidFill>
                  <a:schemeClr val="tx1"/>
                </a:solidFill>
                <a:effectLst/>
                <a:ea typeface="+mn-ea"/>
                <a:cs typeface="+mn-cs"/>
              </a:rPr>
              <a:t>Surrounded by land, so a lot of agricultural land flushing chemicals into the sea and there is less seawater movement/displacement. </a:t>
            </a:r>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5</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ea typeface="+mn-ea"/>
                <a:cs typeface="+mn-cs"/>
              </a:rPr>
              <a:t>Direct dead zones: the cause happens at the same time and place as the creation of the dead zone.</a:t>
            </a:r>
          </a:p>
          <a:p>
            <a:endParaRPr lang="en-GB" sz="1200" kern="1200">
              <a:solidFill>
                <a:schemeClr val="tx1"/>
              </a:solidFill>
              <a:effectLst/>
              <a:ea typeface="+mn-ea"/>
              <a:cs typeface="+mn-cs"/>
            </a:endParaRPr>
          </a:p>
          <a:p>
            <a:r>
              <a:rPr lang="en-GB" sz="1200" kern="1200">
                <a:solidFill>
                  <a:schemeClr val="tx1"/>
                </a:solidFill>
                <a:effectLst/>
                <a:ea typeface="+mn-ea"/>
                <a:cs typeface="+mn-cs"/>
              </a:rPr>
              <a:t>Indirect dead zones: the cause happens at a different time and place to the creation of the dead zone.</a:t>
            </a:r>
          </a:p>
          <a:p>
            <a:r>
              <a:rPr lang="en-GB" sz="1200" kern="1200">
                <a:solidFill>
                  <a:schemeClr val="tx1"/>
                </a:solidFill>
                <a:effectLst/>
                <a:ea typeface="+mn-ea"/>
                <a:cs typeface="+mn-cs"/>
              </a:rPr>
              <a:t>Which types of dead zone are these? </a:t>
            </a:r>
          </a:p>
          <a:p>
            <a:endParaRPr lang="en-GB" sz="1200" kern="1200">
              <a:solidFill>
                <a:schemeClr val="tx1"/>
              </a:solidFill>
              <a:effectLst/>
              <a:ea typeface="+mn-ea"/>
              <a:cs typeface="+mn-cs"/>
            </a:endParaRPr>
          </a:p>
          <a:p>
            <a:r>
              <a:rPr lang="en-GB" sz="1200" kern="1200">
                <a:solidFill>
                  <a:schemeClr val="tx1"/>
                </a:solidFill>
                <a:effectLst/>
                <a:ea typeface="+mn-ea"/>
                <a:cs typeface="+mn-cs"/>
              </a:rPr>
              <a:t>With terrestrial/land dead zones it’s very clear to see the cause, as with deforestation. Why is deforestation bad? CO</a:t>
            </a:r>
            <a:r>
              <a:rPr lang="en-GB" sz="1200" kern="1200" baseline="-25000">
                <a:solidFill>
                  <a:schemeClr val="tx1"/>
                </a:solidFill>
                <a:effectLst/>
                <a:ea typeface="+mn-ea"/>
                <a:cs typeface="+mn-cs"/>
              </a:rPr>
              <a:t>2</a:t>
            </a:r>
            <a:r>
              <a:rPr lang="en-GB" sz="1200" kern="1200">
                <a:solidFill>
                  <a:schemeClr val="tx1"/>
                </a:solidFill>
                <a:effectLst/>
                <a:ea typeface="+mn-ea"/>
                <a:cs typeface="+mn-cs"/>
              </a:rPr>
              <a:t> storage and sequestration, loss of habitat, loss of stability and filtration. </a:t>
            </a:r>
          </a:p>
          <a:p>
            <a:endParaRPr lang="en-US"/>
          </a:p>
        </p:txBody>
      </p:sp>
      <p:sp>
        <p:nvSpPr>
          <p:cNvPr id="4" name="Slide Number Placeholder 3"/>
          <p:cNvSpPr>
            <a:spLocks noGrp="1"/>
          </p:cNvSpPr>
          <p:nvPr>
            <p:ph type="sldNum" sz="quarter" idx="10"/>
          </p:nvPr>
        </p:nvSpPr>
        <p:spPr/>
        <p:txBody>
          <a:bodyPr/>
          <a:lstStyle/>
          <a:p>
            <a:fld id="{84D46414-1F73-884F-9EF8-53576E664818}" type="slidenum">
              <a:rPr lang="fr-FR" smtClean="0"/>
              <a:t>6</a:t>
            </a:fld>
            <a:endParaRPr lang="fr-FR"/>
          </a:p>
        </p:txBody>
      </p:sp>
    </p:spTree>
    <p:extLst>
      <p:ext uri="{BB962C8B-B14F-4D97-AF65-F5344CB8AC3E}">
        <p14:creationId xmlns:p14="http://schemas.microsoft.com/office/powerpoint/2010/main" val="3703966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ea typeface="+mn-ea"/>
                <a:cs typeface="+mn-cs"/>
              </a:rPr>
              <a:t>Direct habitat</a:t>
            </a:r>
            <a:r>
              <a:rPr lang="en-GB" sz="1200" kern="1200" baseline="0" dirty="0" smtClean="0">
                <a:solidFill>
                  <a:schemeClr val="tx1"/>
                </a:solidFill>
                <a:effectLst/>
                <a:ea typeface="+mn-ea"/>
                <a:cs typeface="+mn-cs"/>
              </a:rPr>
              <a:t> destruction</a:t>
            </a:r>
            <a:r>
              <a:rPr lang="en-GB" sz="1200" kern="1200" dirty="0" smtClean="0">
                <a:solidFill>
                  <a:schemeClr val="tx1"/>
                </a:solidFill>
                <a:effectLst/>
                <a:ea typeface="+mn-ea"/>
                <a:cs typeface="+mn-cs"/>
              </a:rPr>
              <a:t>: the cause happens at the same time and place as the habitat</a:t>
            </a:r>
            <a:r>
              <a:rPr lang="en-GB" sz="1200" kern="1200" baseline="0" dirty="0" smtClean="0">
                <a:solidFill>
                  <a:schemeClr val="tx1"/>
                </a:solidFill>
                <a:effectLst/>
                <a:ea typeface="+mn-ea"/>
                <a:cs typeface="+mn-cs"/>
              </a:rPr>
              <a:t> is destroyed</a:t>
            </a:r>
            <a:r>
              <a:rPr lang="en-GB" sz="1200" kern="1200" dirty="0" smtClean="0">
                <a:solidFill>
                  <a:schemeClr val="tx1"/>
                </a:solidFill>
                <a:effectLst/>
                <a:ea typeface="+mn-ea"/>
                <a:cs typeface="+mn-cs"/>
              </a:rPr>
              <a:t>.</a:t>
            </a:r>
          </a:p>
          <a:p>
            <a:endParaRPr lang="en-GB" sz="1200" kern="1200" dirty="0">
              <a:solidFill>
                <a:schemeClr val="tx1"/>
              </a:solidFill>
              <a:effectLst/>
              <a:ea typeface="+mn-ea"/>
              <a:cs typeface="+mn-cs"/>
            </a:endParaRPr>
          </a:p>
          <a:p>
            <a:r>
              <a:rPr lang="en-GB" sz="1200" kern="1200" dirty="0">
                <a:solidFill>
                  <a:schemeClr val="tx1"/>
                </a:solidFill>
                <a:effectLst/>
                <a:ea typeface="+mn-ea"/>
                <a:cs typeface="+mn-cs"/>
              </a:rPr>
              <a:t>Indirect </a:t>
            </a:r>
            <a:r>
              <a:rPr lang="en-GB" sz="1200" kern="1200" dirty="0" smtClean="0">
                <a:solidFill>
                  <a:schemeClr val="tx1"/>
                </a:solidFill>
                <a:effectLst/>
                <a:ea typeface="+mn-ea"/>
                <a:cs typeface="+mn-cs"/>
              </a:rPr>
              <a:t>habitat</a:t>
            </a:r>
            <a:r>
              <a:rPr lang="en-GB" sz="1200" kern="1200" baseline="0" dirty="0" smtClean="0">
                <a:solidFill>
                  <a:schemeClr val="tx1"/>
                </a:solidFill>
                <a:effectLst/>
                <a:ea typeface="+mn-ea"/>
                <a:cs typeface="+mn-cs"/>
              </a:rPr>
              <a:t> destruction</a:t>
            </a:r>
            <a:r>
              <a:rPr lang="en-GB" sz="1200" kern="1200" dirty="0" smtClean="0">
                <a:solidFill>
                  <a:schemeClr val="tx1"/>
                </a:solidFill>
                <a:effectLst/>
                <a:ea typeface="+mn-ea"/>
                <a:cs typeface="+mn-cs"/>
              </a:rPr>
              <a:t>: </a:t>
            </a:r>
            <a:r>
              <a:rPr lang="en-GB" sz="1200" kern="1200" dirty="0">
                <a:solidFill>
                  <a:schemeClr val="tx1"/>
                </a:solidFill>
                <a:effectLst/>
                <a:ea typeface="+mn-ea"/>
                <a:cs typeface="+mn-cs"/>
              </a:rPr>
              <a:t>the cause happens at a different time and place </a:t>
            </a:r>
            <a:r>
              <a:rPr lang="en-GB" sz="1200" kern="1200" dirty="0" smtClean="0">
                <a:solidFill>
                  <a:schemeClr val="tx1"/>
                </a:solidFill>
                <a:effectLst/>
                <a:ea typeface="+mn-ea"/>
                <a:cs typeface="+mn-cs"/>
              </a:rPr>
              <a:t>to the habitat</a:t>
            </a:r>
            <a:r>
              <a:rPr lang="en-GB" sz="1200" kern="1200" baseline="0" dirty="0" smtClean="0">
                <a:solidFill>
                  <a:schemeClr val="tx1"/>
                </a:solidFill>
                <a:effectLst/>
                <a:ea typeface="+mn-ea"/>
                <a:cs typeface="+mn-cs"/>
              </a:rPr>
              <a:t> being destroyed</a:t>
            </a:r>
            <a:r>
              <a:rPr lang="en-GB" sz="1200" kern="1200" dirty="0" smtClean="0">
                <a:solidFill>
                  <a:schemeClr val="tx1"/>
                </a:solidFill>
                <a:effectLst/>
                <a:ea typeface="+mn-ea"/>
                <a:cs typeface="+mn-cs"/>
              </a:rPr>
              <a:t>.</a:t>
            </a:r>
            <a:endParaRPr lang="en-GB" sz="1200" kern="1200" dirty="0">
              <a:solidFill>
                <a:schemeClr val="tx1"/>
              </a:solidFill>
              <a:effectLst/>
              <a:ea typeface="+mn-ea"/>
              <a:cs typeface="+mn-cs"/>
            </a:endParaRPr>
          </a:p>
          <a:p>
            <a:r>
              <a:rPr lang="en-GB" sz="1200" kern="1200" dirty="0">
                <a:solidFill>
                  <a:schemeClr val="tx1"/>
                </a:solidFill>
                <a:effectLst/>
                <a:ea typeface="+mn-ea"/>
                <a:cs typeface="+mn-cs"/>
              </a:rPr>
              <a:t>Which types of </a:t>
            </a:r>
            <a:r>
              <a:rPr lang="en-GB" sz="1200" kern="1200" dirty="0" smtClean="0">
                <a:solidFill>
                  <a:schemeClr val="tx1"/>
                </a:solidFill>
                <a:effectLst/>
                <a:ea typeface="+mn-ea"/>
                <a:cs typeface="+mn-cs"/>
              </a:rPr>
              <a:t>habitat destruction are </a:t>
            </a:r>
            <a:r>
              <a:rPr lang="en-GB" sz="1200" kern="1200" dirty="0">
                <a:solidFill>
                  <a:schemeClr val="tx1"/>
                </a:solidFill>
                <a:effectLst/>
                <a:ea typeface="+mn-ea"/>
                <a:cs typeface="+mn-cs"/>
              </a:rPr>
              <a:t>these? </a:t>
            </a:r>
          </a:p>
          <a:p>
            <a:endParaRPr lang="en-GB" sz="1200" kern="1200" dirty="0">
              <a:solidFill>
                <a:schemeClr val="tx1"/>
              </a:solidFill>
              <a:effectLst/>
              <a:ea typeface="+mn-ea"/>
              <a:cs typeface="+mn-cs"/>
            </a:endParaRPr>
          </a:p>
          <a:p>
            <a:r>
              <a:rPr lang="en-GB" sz="1200" kern="1200" dirty="0">
                <a:solidFill>
                  <a:schemeClr val="tx1"/>
                </a:solidFill>
                <a:effectLst/>
                <a:ea typeface="+mn-ea"/>
                <a:cs typeface="+mn-cs"/>
              </a:rPr>
              <a:t>With terrestrial/land </a:t>
            </a:r>
            <a:r>
              <a:rPr lang="en-GB" sz="1200" kern="1200" dirty="0" smtClean="0">
                <a:solidFill>
                  <a:schemeClr val="tx1"/>
                </a:solidFill>
                <a:effectLst/>
                <a:ea typeface="+mn-ea"/>
                <a:cs typeface="+mn-cs"/>
              </a:rPr>
              <a:t>habitat destruction, it’s </a:t>
            </a:r>
            <a:r>
              <a:rPr lang="en-GB" sz="1200" kern="1200" dirty="0">
                <a:solidFill>
                  <a:schemeClr val="tx1"/>
                </a:solidFill>
                <a:effectLst/>
                <a:ea typeface="+mn-ea"/>
                <a:cs typeface="+mn-cs"/>
              </a:rPr>
              <a:t>very clear to see the cause, </a:t>
            </a:r>
            <a:r>
              <a:rPr lang="en-GB" sz="1200" kern="1200" dirty="0" smtClean="0">
                <a:solidFill>
                  <a:schemeClr val="tx1"/>
                </a:solidFill>
                <a:effectLst/>
                <a:ea typeface="+mn-ea"/>
                <a:cs typeface="+mn-cs"/>
              </a:rPr>
              <a:t>for example</a:t>
            </a:r>
            <a:r>
              <a:rPr lang="en-GB" sz="1200" kern="1200" baseline="0" dirty="0" smtClean="0">
                <a:solidFill>
                  <a:schemeClr val="tx1"/>
                </a:solidFill>
                <a:effectLst/>
                <a:ea typeface="+mn-ea"/>
                <a:cs typeface="+mn-cs"/>
              </a:rPr>
              <a:t> wi</a:t>
            </a:r>
            <a:r>
              <a:rPr lang="en-GB" sz="1200" kern="1200" dirty="0" smtClean="0">
                <a:solidFill>
                  <a:schemeClr val="tx1"/>
                </a:solidFill>
                <a:effectLst/>
                <a:ea typeface="+mn-ea"/>
                <a:cs typeface="+mn-cs"/>
              </a:rPr>
              <a:t>th </a:t>
            </a:r>
            <a:r>
              <a:rPr lang="en-GB" sz="1200" kern="1200" dirty="0">
                <a:solidFill>
                  <a:schemeClr val="tx1"/>
                </a:solidFill>
                <a:effectLst/>
                <a:ea typeface="+mn-ea"/>
                <a:cs typeface="+mn-cs"/>
              </a:rPr>
              <a:t>deforestation. Why is deforestation bad? CO</a:t>
            </a:r>
            <a:r>
              <a:rPr lang="en-GB" sz="1200" kern="1200" baseline="-25000" dirty="0">
                <a:solidFill>
                  <a:schemeClr val="tx1"/>
                </a:solidFill>
                <a:effectLst/>
                <a:ea typeface="+mn-ea"/>
                <a:cs typeface="+mn-cs"/>
              </a:rPr>
              <a:t>2</a:t>
            </a:r>
            <a:r>
              <a:rPr lang="en-GB" sz="1200" kern="1200" dirty="0">
                <a:solidFill>
                  <a:schemeClr val="tx1"/>
                </a:solidFill>
                <a:effectLst/>
                <a:ea typeface="+mn-ea"/>
                <a:cs typeface="+mn-cs"/>
              </a:rPr>
              <a:t> storage and sequestration, loss of habitat, loss of stability and filtration. </a:t>
            </a:r>
          </a:p>
          <a:p>
            <a:endParaRPr lang="en-US" dirty="0"/>
          </a:p>
        </p:txBody>
      </p:sp>
      <p:sp>
        <p:nvSpPr>
          <p:cNvPr id="4" name="Slide Number Placeholder 3"/>
          <p:cNvSpPr>
            <a:spLocks noGrp="1"/>
          </p:cNvSpPr>
          <p:nvPr>
            <p:ph type="sldNum" sz="quarter" idx="10"/>
          </p:nvPr>
        </p:nvSpPr>
        <p:spPr/>
        <p:txBody>
          <a:bodyPr/>
          <a:lstStyle/>
          <a:p>
            <a:fld id="{84D46414-1F73-884F-9EF8-53576E664818}" type="slidenum">
              <a:rPr lang="fr-FR" smtClean="0"/>
              <a:t>7</a:t>
            </a:fld>
            <a:endParaRPr lang="fr-FR"/>
          </a:p>
        </p:txBody>
      </p:sp>
    </p:spTree>
    <p:extLst>
      <p:ext uri="{BB962C8B-B14F-4D97-AF65-F5344CB8AC3E}">
        <p14:creationId xmlns:p14="http://schemas.microsoft.com/office/powerpoint/2010/main" val="15414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TradeGothic LT" panose="02000503020000020004" pitchFamily="2" charset="0"/>
                <a:ea typeface="+mn-ea"/>
                <a:cs typeface="+mn-cs"/>
              </a:rPr>
              <a:t>CLASS DISCUSSION OPPORTUNITY:</a:t>
            </a:r>
            <a:r>
              <a:rPr lang="en-GB" sz="1200" b="1" kern="1200" baseline="0" dirty="0" smtClean="0">
                <a:solidFill>
                  <a:schemeClr val="tx1"/>
                </a:solidFill>
                <a:effectLst/>
                <a:latin typeface="TradeGothic LT" panose="02000503020000020004" pitchFamily="2" charset="0"/>
                <a:ea typeface="+mn-ea"/>
                <a:cs typeface="+mn-cs"/>
              </a:rPr>
              <a:t> </a:t>
            </a:r>
            <a:endParaRPr lang="en-GB" sz="1200" b="1" kern="1200" dirty="0" smtClean="0">
              <a:solidFill>
                <a:schemeClr val="tx1"/>
              </a:solidFill>
              <a:effectLst/>
              <a:latin typeface="TradeGothic LT" panose="02000503020000020004" pitchFamily="2" charset="0"/>
              <a:ea typeface="+mn-ea"/>
              <a:cs typeface="+mn-cs"/>
            </a:endParaRPr>
          </a:p>
          <a:p>
            <a:endParaRPr lang="en-GB" sz="1200" kern="1200" dirty="0" smtClean="0">
              <a:solidFill>
                <a:schemeClr val="tx1"/>
              </a:solidFill>
              <a:effectLst/>
              <a:ea typeface="+mn-ea"/>
              <a:cs typeface="+mn-cs"/>
            </a:endParaRPr>
          </a:p>
          <a:p>
            <a:r>
              <a:rPr lang="en-GB" sz="1200" kern="1200" dirty="0" smtClean="0">
                <a:solidFill>
                  <a:schemeClr val="tx1"/>
                </a:solidFill>
                <a:effectLst/>
                <a:ea typeface="+mn-ea"/>
                <a:cs typeface="+mn-cs"/>
              </a:rPr>
              <a:t>Solutions </a:t>
            </a:r>
            <a:r>
              <a:rPr lang="en-GB" sz="1200" kern="1200" dirty="0">
                <a:solidFill>
                  <a:schemeClr val="tx1"/>
                </a:solidFill>
                <a:effectLst/>
                <a:ea typeface="+mn-ea"/>
                <a:cs typeface="+mn-cs"/>
              </a:rPr>
              <a:t>to Ocean Dead Zones and Terrestrial Dead Zones. Get pupils to discuss in pairs and generate ideas/solutions to share with the class. Hints can be given – some suggestions may include: changing long-term carbon emissions, how we farm, etc. </a:t>
            </a:r>
          </a:p>
          <a:p>
            <a:endParaRPr lang="fr-FR" dirty="0"/>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8</a:t>
            </a:fld>
            <a:endParaRPr lang="fr-FR"/>
          </a:p>
        </p:txBody>
      </p:sp>
    </p:spTree>
    <p:extLst>
      <p:ext uri="{BB962C8B-B14F-4D97-AF65-F5344CB8AC3E}">
        <p14:creationId xmlns:p14="http://schemas.microsoft.com/office/powerpoint/2010/main" val="3938888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ea typeface="+mn-ea"/>
                <a:cs typeface="+mn-cs"/>
              </a:rPr>
              <a:t>These are mostly long-term solutions to stop the cause of the dead zones, but what about solutions we could create? What can we do to help the environment? Our short-term solutions might not directly help the ocean and land dead zones, but every effort to regenerate a place to its natural state will have a positive indirect environmental impact. </a:t>
            </a:r>
          </a:p>
          <a:p>
            <a:r>
              <a:rPr lang="en-GB" sz="1200" kern="1200" dirty="0">
                <a:solidFill>
                  <a:schemeClr val="tx1"/>
                </a:solidFill>
                <a:effectLst/>
                <a:ea typeface="+mn-ea"/>
                <a:cs typeface="+mn-cs"/>
              </a:rPr>
              <a:t>Can pupils think of a dead space in the local environment? In a local park? A corner of a car park? How about within the school grounds? Is there a space they could plan to regenerate? </a:t>
            </a:r>
          </a:p>
          <a:p>
            <a:endParaRPr lang="fr-FR" dirty="0"/>
          </a:p>
        </p:txBody>
      </p:sp>
      <p:sp>
        <p:nvSpPr>
          <p:cNvPr id="4" name="Espace réservé du numéro de diapositive 3"/>
          <p:cNvSpPr>
            <a:spLocks noGrp="1"/>
          </p:cNvSpPr>
          <p:nvPr>
            <p:ph type="sldNum" sz="quarter" idx="5"/>
          </p:nvPr>
        </p:nvSpPr>
        <p:spPr/>
        <p:txBody>
          <a:bodyPr/>
          <a:lstStyle/>
          <a:p>
            <a:fld id="{84D46414-1F73-884F-9EF8-53576E664818}" type="slidenum">
              <a:rPr lang="fr-FR" smtClean="0"/>
              <a:t>9</a:t>
            </a:fld>
            <a:endParaRPr lang="fr-FR"/>
          </a:p>
        </p:txBody>
      </p:sp>
    </p:spTree>
    <p:extLst>
      <p:ext uri="{BB962C8B-B14F-4D97-AF65-F5344CB8AC3E}">
        <p14:creationId xmlns:p14="http://schemas.microsoft.com/office/powerpoint/2010/main" val="3938888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400090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2266418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1685118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228275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10"/>
          </p:nvPr>
        </p:nvSpPr>
        <p:spPr/>
        <p:txBody>
          <a:bodyPr/>
          <a:lstStyle/>
          <a:p>
            <a:fld id="{83ACE5F3-BE65-E64F-9406-89766069286B}" type="datetimeFigureOut">
              <a:rPr lang="fr-FR" smtClean="0"/>
              <a:t>03/02/2021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357454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Modifier les styles du texte du masque
Deuxième niveau
Troisième niveau
Quatrième niveau
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Modifier les styles du texte du masque
Deuxième niveau
Troisième niveau
Quatrième niveau
Cinquième niveau</a:t>
            </a:r>
            <a:endParaRPr lang="en-US" dirty="0"/>
          </a:p>
        </p:txBody>
      </p:sp>
      <p:sp>
        <p:nvSpPr>
          <p:cNvPr id="5" name="Date Placeholder 4"/>
          <p:cNvSpPr>
            <a:spLocks noGrp="1"/>
          </p:cNvSpPr>
          <p:nvPr>
            <p:ph type="dt" sz="half" idx="10"/>
          </p:nvPr>
        </p:nvSpPr>
        <p:spPr/>
        <p:txBody>
          <a:bodyPr/>
          <a:lstStyle/>
          <a:p>
            <a:fld id="{83ACE5F3-BE65-E64F-9406-89766069286B}" type="datetimeFigureOut">
              <a:rPr lang="fr-FR" smtClean="0"/>
              <a:t>03/02/2021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3519590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
Deuxième niveau
Troisième niveau
Quatrième niveau
Cinquième niveau</a:t>
            </a:r>
            <a:endParaRPr lang="en-US" dirty="0"/>
          </a:p>
        </p:txBody>
      </p:sp>
      <p:sp>
        <p:nvSpPr>
          <p:cNvPr id="4" name="Content Placeholder 3"/>
          <p:cNvSpPr>
            <a:spLocks noGrp="1"/>
          </p:cNvSpPr>
          <p:nvPr>
            <p:ph sz="half" idx="2"/>
          </p:nvPr>
        </p:nvSpPr>
        <p:spPr>
          <a:xfrm>
            <a:off x="629842" y="2505075"/>
            <a:ext cx="3868340" cy="3684588"/>
          </a:xfrm>
        </p:spPr>
        <p:txBody>
          <a:bodyPr/>
          <a:lstStyle/>
          <a:p>
            <a:pPr lvl="0"/>
            <a:r>
              <a:rPr lang="fr-FR"/>
              <a:t>Modifier les styles du texte du masque
Deuxième niveau
Troisième niveau
Quatrième niveau
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
Deuxième niveau
Troisième niveau
Quatrième niveau
Cinquième niveau</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fr-FR"/>
              <a:t>Modifier les styles du texte du masque
Deuxième niveau
Troisième niveau
Quatrième niveau
Cinquième niveau</a:t>
            </a:r>
            <a:endParaRPr lang="en-US" dirty="0"/>
          </a:p>
        </p:txBody>
      </p:sp>
      <p:sp>
        <p:nvSpPr>
          <p:cNvPr id="7" name="Date Placeholder 6"/>
          <p:cNvSpPr>
            <a:spLocks noGrp="1"/>
          </p:cNvSpPr>
          <p:nvPr>
            <p:ph type="dt" sz="half" idx="10"/>
          </p:nvPr>
        </p:nvSpPr>
        <p:spPr/>
        <p:txBody>
          <a:bodyPr/>
          <a:lstStyle/>
          <a:p>
            <a:fld id="{83ACE5F3-BE65-E64F-9406-89766069286B}" type="datetimeFigureOut">
              <a:rPr lang="fr-FR" smtClean="0"/>
              <a:t>03/02/2021</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3650183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83ACE5F3-BE65-E64F-9406-89766069286B}" type="datetimeFigureOut">
              <a:rPr lang="fr-FR" smtClean="0"/>
              <a:t>03/02/2021</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2699157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ACE5F3-BE65-E64F-9406-89766069286B}" type="datetimeFigureOut">
              <a:rPr lang="fr-FR" smtClean="0"/>
              <a:t>03/02/2021</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675767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
Deuxième niveau
Troisième niveau
Quatrième niveau
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
Deuxième niveau
Troisième niveau
Quatrième niveau
Cinquième niveau</a:t>
            </a:r>
            <a:endParaRPr lang="en-US" dirty="0"/>
          </a:p>
        </p:txBody>
      </p:sp>
      <p:sp>
        <p:nvSpPr>
          <p:cNvPr id="5" name="Date Placeholder 4"/>
          <p:cNvSpPr>
            <a:spLocks noGrp="1"/>
          </p:cNvSpPr>
          <p:nvPr>
            <p:ph type="dt" sz="half" idx="10"/>
          </p:nvPr>
        </p:nvSpPr>
        <p:spPr/>
        <p:txBody>
          <a:bodyPr/>
          <a:lstStyle/>
          <a:p>
            <a:fld id="{83ACE5F3-BE65-E64F-9406-89766069286B}" type="datetimeFigureOut">
              <a:rPr lang="fr-FR" smtClean="0"/>
              <a:t>03/02/2021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2155391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
Deuxième niveau
Troisième niveau
Quatrième niveau
Cinquième niveau</a:t>
            </a:r>
            <a:endParaRPr lang="en-US" dirty="0"/>
          </a:p>
        </p:txBody>
      </p:sp>
      <p:sp>
        <p:nvSpPr>
          <p:cNvPr id="5" name="Date Placeholder 4"/>
          <p:cNvSpPr>
            <a:spLocks noGrp="1"/>
          </p:cNvSpPr>
          <p:nvPr>
            <p:ph type="dt" sz="half" idx="10"/>
          </p:nvPr>
        </p:nvSpPr>
        <p:spPr/>
        <p:txBody>
          <a:bodyPr/>
          <a:lstStyle/>
          <a:p>
            <a:fld id="{83ACE5F3-BE65-E64F-9406-89766069286B}" type="datetimeFigureOut">
              <a:rPr lang="fr-FR" smtClean="0"/>
              <a:t>03/02/2021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CF9F6F9-25AD-B546-BD83-271E72D81A94}" type="slidenum">
              <a:rPr lang="fr-FR" smtClean="0"/>
              <a:t>‹#›</a:t>
            </a:fld>
            <a:endParaRPr lang="fr-FR"/>
          </a:p>
        </p:txBody>
      </p:sp>
    </p:spTree>
    <p:extLst>
      <p:ext uri="{BB962C8B-B14F-4D97-AF65-F5344CB8AC3E}">
        <p14:creationId xmlns:p14="http://schemas.microsoft.com/office/powerpoint/2010/main" val="3155042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dirty="0"/>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dirty="0"/>
              <a:t>Modifier les styles du texte du masque
Deuxième niveau
Troisième niveau
Quatrième niveau
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latin typeface="TradeGothic LT" panose="02000503020000020004" pitchFamily="2" charset="0"/>
              </a:defRPr>
            </a:lvl1pPr>
          </a:lstStyle>
          <a:p>
            <a:fld id="{83ACE5F3-BE65-E64F-9406-89766069286B}" type="datetimeFigureOut">
              <a:rPr lang="fr-FR" smtClean="0"/>
              <a:pPr/>
              <a:t>03/02/2021</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latin typeface="TradeGothic LT" panose="02000503020000020004" pitchFamily="2" charset="0"/>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latin typeface="TradeGothic LT" panose="02000503020000020004" pitchFamily="2" charset="0"/>
              </a:defRPr>
            </a:lvl1pPr>
          </a:lstStyle>
          <a:p>
            <a:fld id="{FCF9F6F9-25AD-B546-BD83-271E72D81A94}" type="slidenum">
              <a:rPr lang="fr-FR" smtClean="0"/>
              <a:pPr/>
              <a:t>‹#›</a:t>
            </a:fld>
            <a:endParaRPr lang="fr-FR"/>
          </a:p>
        </p:txBody>
      </p:sp>
    </p:spTree>
    <p:extLst>
      <p:ext uri="{BB962C8B-B14F-4D97-AF65-F5344CB8AC3E}">
        <p14:creationId xmlns:p14="http://schemas.microsoft.com/office/powerpoint/2010/main" val="304498628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TradeGothic LT" panose="02000503020000020004"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radeGothic LT" panose="0200050302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emf"/><Relationship Id="rId7"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jpeg"/><Relationship Id="rId9"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hyperlink" Target="https://www.sas.org.uk/plastic-free-schools/" TargetMode="External"/><Relationship Id="rId3" Type="http://schemas.openxmlformats.org/officeDocument/2006/relationships/image" Target="../media/image1.png"/><Relationship Id="rId7" Type="http://schemas.openxmlformats.org/officeDocument/2006/relationships/hyperlink" Target="https://www.sas.org.uk/our-work/beach-cleans/organise-beach-clean/"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hyperlink" Target="https://plasticfreeschools.org.uk/support-us/fundraising/" TargetMode="External"/><Relationship Id="rId11" Type="http://schemas.openxmlformats.org/officeDocument/2006/relationships/image" Target="../media/image4.png"/><Relationship Id="rId5" Type="http://schemas.openxmlformats.org/officeDocument/2006/relationships/hyperlink" Target="https://www.growwilduk.com/school" TargetMode="External"/><Relationship Id="rId10" Type="http://schemas.openxmlformats.org/officeDocument/2006/relationships/image" Target="../media/image3.png"/><Relationship Id="rId4" Type="http://schemas.openxmlformats.org/officeDocument/2006/relationships/hyperlink" Target="https://www.wildlifetrusts.org/actions" TargetMode="External"/><Relationship Id="rId9"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5302FB-6422-C84D-B7CE-E51F93547940}"/>
              </a:ext>
            </a:extLst>
          </p:cNvPr>
          <p:cNvSpPr>
            <a:spLocks noGrp="1"/>
          </p:cNvSpPr>
          <p:nvPr>
            <p:ph type="ctrTitle"/>
          </p:nvPr>
        </p:nvSpPr>
        <p:spPr/>
        <p:txBody>
          <a:bodyPr>
            <a:normAutofit/>
          </a:bodyPr>
          <a:lstStyle/>
          <a:p>
            <a:r>
              <a:rPr lang="fr-FR" b="1">
                <a:solidFill>
                  <a:srgbClr val="006F73"/>
                </a:solidFill>
              </a:rPr>
              <a:t>THE REGENERATION ZONE</a:t>
            </a:r>
          </a:p>
        </p:txBody>
      </p:sp>
      <p:sp>
        <p:nvSpPr>
          <p:cNvPr id="3" name="Sous-titre 2">
            <a:extLst>
              <a:ext uri="{FF2B5EF4-FFF2-40B4-BE49-F238E27FC236}">
                <a16:creationId xmlns:a16="http://schemas.microsoft.com/office/drawing/2014/main" id="{0D8DFC8E-41F9-0D4A-B976-EAD5656FF796}"/>
              </a:ext>
            </a:extLst>
          </p:cNvPr>
          <p:cNvSpPr>
            <a:spLocks noGrp="1"/>
          </p:cNvSpPr>
          <p:nvPr>
            <p:ph type="subTitle" idx="1"/>
          </p:nvPr>
        </p:nvSpPr>
        <p:spPr/>
        <p:txBody>
          <a:bodyPr>
            <a:normAutofit/>
          </a:bodyPr>
          <a:lstStyle/>
          <a:p>
            <a:r>
              <a:rPr lang="fr-FR" sz="3600">
                <a:solidFill>
                  <a:srgbClr val="39BAC4"/>
                </a:solidFill>
                <a:ea typeface="+mj-ea"/>
                <a:cs typeface="+mj-cs"/>
              </a:rPr>
              <a:t>A call to action!</a:t>
            </a:r>
          </a:p>
        </p:txBody>
      </p:sp>
      <p:pic>
        <p:nvPicPr>
          <p:cNvPr id="4" name="Picture 3" descr="Screen Shot 2020-11-11 at 10.34.32.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75948" y="4603758"/>
            <a:ext cx="1016108" cy="892943"/>
          </a:xfrm>
          <a:prstGeom prst="rect">
            <a:avLst/>
          </a:prstGeom>
        </p:spPr>
      </p:pic>
      <p:pic>
        <p:nvPicPr>
          <p:cNvPr id="5" name="Picture 4" descr="Screen Shot 2020-11-11 at 10.36.13.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89973" y="4603758"/>
            <a:ext cx="845562" cy="892943"/>
          </a:xfrm>
          <a:prstGeom prst="rect">
            <a:avLst/>
          </a:prstGeom>
        </p:spPr>
      </p:pic>
      <p:pic>
        <p:nvPicPr>
          <p:cNvPr id="6" name="Picture 5" descr="Screen Shot 2020-11-11 at 10.36.23.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298291" y="4603759"/>
            <a:ext cx="838495" cy="892943"/>
          </a:xfrm>
          <a:prstGeom prst="rect">
            <a:avLst/>
          </a:prstGeom>
        </p:spPr>
      </p:pic>
    </p:spTree>
    <p:extLst>
      <p:ext uri="{BB962C8B-B14F-4D97-AF65-F5344CB8AC3E}">
        <p14:creationId xmlns:p14="http://schemas.microsoft.com/office/powerpoint/2010/main" val="27973999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5302FB-6422-C84D-B7CE-E51F93547940}"/>
              </a:ext>
            </a:extLst>
          </p:cNvPr>
          <p:cNvSpPr>
            <a:spLocks noGrp="1"/>
          </p:cNvSpPr>
          <p:nvPr>
            <p:ph type="ctrTitle"/>
          </p:nvPr>
        </p:nvSpPr>
        <p:spPr>
          <a:xfrm>
            <a:off x="0" y="1703851"/>
            <a:ext cx="4151889" cy="866831"/>
          </a:xfrm>
        </p:spPr>
        <p:txBody>
          <a:bodyPr>
            <a:noAutofit/>
          </a:bodyPr>
          <a:lstStyle/>
          <a:p>
            <a:r>
              <a:rPr lang="fr-FR" sz="2400" b="1">
                <a:solidFill>
                  <a:srgbClr val="006F73"/>
                </a:solidFill>
              </a:rPr>
              <a:t>EXAMPLES OF POSITIVE REGENERATION</a:t>
            </a:r>
          </a:p>
        </p:txBody>
      </p:sp>
      <p:pic>
        <p:nvPicPr>
          <p:cNvPr id="3" name="Picture 2" descr="Salgado 2019 allthatsinteresting.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05792" y="138460"/>
            <a:ext cx="4679472" cy="2488628"/>
          </a:xfrm>
          <a:prstGeom prst="rect">
            <a:avLst/>
          </a:prstGeom>
        </p:spPr>
      </p:pic>
      <p:pic>
        <p:nvPicPr>
          <p:cNvPr id="4" name="Picture 3" descr="Salgado and Leiea.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93477" y="173194"/>
            <a:ext cx="3858412" cy="1530657"/>
          </a:xfrm>
          <a:prstGeom prst="rect">
            <a:avLst/>
          </a:prstGeom>
        </p:spPr>
      </p:pic>
      <p:pic>
        <p:nvPicPr>
          <p:cNvPr id="6" name="Picture 5" descr="urban vertical greening earthdotorg.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040501" y="2734953"/>
            <a:ext cx="2944764" cy="1958383"/>
          </a:xfrm>
          <a:prstGeom prst="rect">
            <a:avLst/>
          </a:prstGeom>
        </p:spPr>
      </p:pic>
      <p:pic>
        <p:nvPicPr>
          <p:cNvPr id="8" name="Picture 7" descr="Screen Shot 2020-12-03 at 15.57.41.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040501" y="4879209"/>
            <a:ext cx="2944763" cy="1728448"/>
          </a:xfrm>
          <a:prstGeom prst="rect">
            <a:avLst/>
          </a:prstGeom>
        </p:spPr>
      </p:pic>
      <p:pic>
        <p:nvPicPr>
          <p:cNvPr id="10" name="Picture 9" descr="Screen Shot 2020-12-03 at 15.41.58.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97193" y="2775354"/>
            <a:ext cx="5707650" cy="1917982"/>
          </a:xfrm>
          <a:prstGeom prst="rect">
            <a:avLst/>
          </a:prstGeom>
        </p:spPr>
      </p:pic>
      <p:pic>
        <p:nvPicPr>
          <p:cNvPr id="11" name="Picture 10" descr="Screen Shot 2020-12-03 at 16.01.15.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93477" y="4879209"/>
            <a:ext cx="5547981" cy="1933149"/>
          </a:xfrm>
          <a:prstGeom prst="rect">
            <a:avLst/>
          </a:prstGeom>
        </p:spPr>
      </p:pic>
    </p:spTree>
    <p:extLst>
      <p:ext uri="{BB962C8B-B14F-4D97-AF65-F5344CB8AC3E}">
        <p14:creationId xmlns:p14="http://schemas.microsoft.com/office/powerpoint/2010/main" val="8858878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3378"/>
            <a:ext cx="9144000" cy="707886"/>
          </a:xfrm>
          <a:prstGeom prst="rect">
            <a:avLst/>
          </a:prstGeom>
        </p:spPr>
        <p:txBody>
          <a:bodyPr wrap="square">
            <a:spAutoFit/>
          </a:bodyPr>
          <a:lstStyle/>
          <a:p>
            <a:pPr algn="ctr"/>
            <a:r>
              <a:rPr lang="fr-FR" sz="4000" b="1">
                <a:solidFill>
                  <a:srgbClr val="006F73"/>
                </a:solidFill>
                <a:latin typeface="TradeGothic LT" panose="02000503020000020004" pitchFamily="2" charset="0"/>
              </a:rPr>
              <a:t>TIME FOR ARTISTIC ACTION!</a:t>
            </a:r>
            <a:endParaRPr lang="en-US" sz="4000">
              <a:latin typeface="TradeGothic LT" panose="02000503020000020004" pitchFamily="2" charset="0"/>
            </a:endParaRPr>
          </a:p>
        </p:txBody>
      </p:sp>
      <p:sp>
        <p:nvSpPr>
          <p:cNvPr id="5" name="Sous-titre 2">
            <a:extLst>
              <a:ext uri="{FF2B5EF4-FFF2-40B4-BE49-F238E27FC236}">
                <a16:creationId xmlns:a16="http://schemas.microsoft.com/office/drawing/2014/main" id="{0D8DFC8E-41F9-0D4A-B976-EAD5656FF796}"/>
              </a:ext>
            </a:extLst>
          </p:cNvPr>
          <p:cNvSpPr txBox="1">
            <a:spLocks/>
          </p:cNvSpPr>
          <p:nvPr/>
        </p:nvSpPr>
        <p:spPr>
          <a:xfrm>
            <a:off x="0" y="731264"/>
            <a:ext cx="9144000" cy="5965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solidFill>
                  <a:srgbClr val="39BAC4"/>
                </a:solidFill>
                <a:latin typeface="TradeGothic LT" panose="02000503020000020004" pitchFamily="2" charset="0"/>
                <a:ea typeface="+mj-ea"/>
                <a:cs typeface="+mj-cs"/>
              </a:rPr>
              <a:t>Sketching – start simple, then add detail</a:t>
            </a:r>
            <a:endParaRPr lang="fr-FR">
              <a:solidFill>
                <a:srgbClr val="39BAC4"/>
              </a:solidFill>
              <a:latin typeface="TradeGothic LT" panose="02000503020000020004" pitchFamily="2" charset="0"/>
              <a:ea typeface="+mj-ea"/>
              <a:cs typeface="+mj-cs"/>
            </a:endParaRPr>
          </a:p>
        </p:txBody>
      </p:sp>
      <p:pic>
        <p:nvPicPr>
          <p:cNvPr id="3" name="Picture 2" descr="Sketching steps.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5581" y="1206182"/>
            <a:ext cx="7674610" cy="5651818"/>
          </a:xfrm>
          <a:prstGeom prst="rect">
            <a:avLst/>
          </a:prstGeom>
        </p:spPr>
      </p:pic>
    </p:spTree>
    <p:extLst>
      <p:ext uri="{BB962C8B-B14F-4D97-AF65-F5344CB8AC3E}">
        <p14:creationId xmlns:p14="http://schemas.microsoft.com/office/powerpoint/2010/main" val="1669367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21481"/>
            <a:ext cx="9147563" cy="6471819"/>
          </a:xfrm>
          <a:prstGeom prst="rect">
            <a:avLst/>
          </a:prstGeom>
        </p:spPr>
      </p:pic>
      <p:sp>
        <p:nvSpPr>
          <p:cNvPr id="7" name="Rectangle 6"/>
          <p:cNvSpPr/>
          <p:nvPr/>
        </p:nvSpPr>
        <p:spPr>
          <a:xfrm>
            <a:off x="201577" y="1239815"/>
            <a:ext cx="9144000" cy="523220"/>
          </a:xfrm>
          <a:prstGeom prst="rect">
            <a:avLst/>
          </a:prstGeom>
        </p:spPr>
        <p:txBody>
          <a:bodyPr wrap="square">
            <a:spAutoFit/>
          </a:bodyPr>
          <a:lstStyle/>
          <a:p>
            <a:pPr algn="ctr"/>
            <a:r>
              <a:rPr lang="en-GB" sz="2800" b="1">
                <a:solidFill>
                  <a:srgbClr val="006F73"/>
                </a:solidFill>
                <a:latin typeface="TradeGothic LT" panose="02000503020000020004" pitchFamily="2" charset="0"/>
              </a:rPr>
              <a:t>SKETCHING TOP TIPS</a:t>
            </a:r>
            <a:r>
              <a:rPr lang="fr-FR" sz="2800" b="1">
                <a:solidFill>
                  <a:srgbClr val="006F73"/>
                </a:solidFill>
                <a:latin typeface="TradeGothic LT" panose="02000503020000020004" pitchFamily="2" charset="0"/>
              </a:rPr>
              <a:t>!</a:t>
            </a:r>
            <a:endParaRPr lang="en-US" sz="2800">
              <a:latin typeface="TradeGothic LT" panose="02000503020000020004" pitchFamily="2" charset="0"/>
            </a:endParaRPr>
          </a:p>
        </p:txBody>
      </p:sp>
      <p:sp>
        <p:nvSpPr>
          <p:cNvPr id="8" name="Sous-titre 2">
            <a:extLst>
              <a:ext uri="{FF2B5EF4-FFF2-40B4-BE49-F238E27FC236}">
                <a16:creationId xmlns:a16="http://schemas.microsoft.com/office/drawing/2014/main" id="{0D8DFC8E-41F9-0D4A-B976-EAD5656FF796}"/>
              </a:ext>
            </a:extLst>
          </p:cNvPr>
          <p:cNvSpPr txBox="1">
            <a:spLocks/>
          </p:cNvSpPr>
          <p:nvPr/>
        </p:nvSpPr>
        <p:spPr>
          <a:xfrm>
            <a:off x="1385309" y="2053789"/>
            <a:ext cx="7272872" cy="39695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latin typeface="TradeGothic LT" panose="02000503020000020004" pitchFamily="2" charset="0"/>
                <a:ea typeface="+mj-ea"/>
                <a:cs typeface="+mj-cs"/>
              </a:rPr>
              <a:t>Look OFTEN at what you are drawing – notice the details</a:t>
            </a:r>
          </a:p>
          <a:p>
            <a:r>
              <a:rPr lang="en-US" sz="2400">
                <a:latin typeface="TradeGothic LT" panose="02000503020000020004" pitchFamily="2" charset="0"/>
                <a:ea typeface="+mj-ea"/>
                <a:cs typeface="+mj-cs"/>
              </a:rPr>
              <a:t>Draw light lines: just press the pencil gently</a:t>
            </a:r>
          </a:p>
          <a:p>
            <a:r>
              <a:rPr lang="en-US" sz="2400">
                <a:latin typeface="TradeGothic LT" panose="02000503020000020004" pitchFamily="2" charset="0"/>
                <a:ea typeface="+mj-ea"/>
                <a:cs typeface="+mj-cs"/>
              </a:rPr>
              <a:t>First draw the simple shapes of the whole area</a:t>
            </a:r>
          </a:p>
          <a:p>
            <a:r>
              <a:rPr lang="en-US" sz="2400">
                <a:latin typeface="TradeGothic LT" panose="02000503020000020004" pitchFamily="2" charset="0"/>
                <a:ea typeface="+mj-ea"/>
                <a:cs typeface="+mj-cs"/>
              </a:rPr>
              <a:t>Check each shape is in the right place, compared to the other shapes</a:t>
            </a:r>
          </a:p>
          <a:p>
            <a:r>
              <a:rPr lang="en-US" sz="2400">
                <a:latin typeface="TradeGothic LT" panose="02000503020000020004" pitchFamily="2" charset="0"/>
                <a:ea typeface="+mj-ea"/>
                <a:cs typeface="+mj-cs"/>
              </a:rPr>
              <a:t>When you are happy all the shapes are in the right place, then you can add in the details</a:t>
            </a:r>
            <a:endParaRPr lang="fr-FR" sz="2400">
              <a:latin typeface="TradeGothic LT" panose="02000503020000020004" pitchFamily="2" charset="0"/>
              <a:ea typeface="+mj-ea"/>
              <a:cs typeface="+mj-cs"/>
            </a:endParaRPr>
          </a:p>
        </p:txBody>
      </p:sp>
    </p:spTree>
    <p:extLst>
      <p:ext uri="{BB962C8B-B14F-4D97-AF65-F5344CB8AC3E}">
        <p14:creationId xmlns:p14="http://schemas.microsoft.com/office/powerpoint/2010/main" val="37065243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3E5302FB-6422-C84D-B7CE-E51F93547940}"/>
              </a:ext>
            </a:extLst>
          </p:cNvPr>
          <p:cNvSpPr txBox="1">
            <a:spLocks/>
          </p:cNvSpPr>
          <p:nvPr/>
        </p:nvSpPr>
        <p:spPr>
          <a:xfrm>
            <a:off x="685800" y="131538"/>
            <a:ext cx="7772400" cy="105218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rgbClr val="006F73"/>
                </a:solidFill>
                <a:latin typeface="TradeGothic LT" panose="02000503020000020004" pitchFamily="2" charset="0"/>
              </a:rPr>
              <a:t>SKETCHES</a:t>
            </a:r>
            <a:endParaRPr lang="fr-FR" b="1">
              <a:solidFill>
                <a:srgbClr val="006F73"/>
              </a:solidFill>
              <a:latin typeface="TradeGothic LT" panose="02000503020000020004" pitchFamily="2" charset="0"/>
            </a:endParaRPr>
          </a:p>
        </p:txBody>
      </p:sp>
      <p:sp>
        <p:nvSpPr>
          <p:cNvPr id="7" name="Sous-titre 2">
            <a:extLst>
              <a:ext uri="{FF2B5EF4-FFF2-40B4-BE49-F238E27FC236}">
                <a16:creationId xmlns:a16="http://schemas.microsoft.com/office/drawing/2014/main" id="{0D8DFC8E-41F9-0D4A-B976-EAD5656FF796}"/>
              </a:ext>
            </a:extLst>
          </p:cNvPr>
          <p:cNvSpPr txBox="1">
            <a:spLocks/>
          </p:cNvSpPr>
          <p:nvPr/>
        </p:nvSpPr>
        <p:spPr>
          <a:xfrm>
            <a:off x="411210" y="1006503"/>
            <a:ext cx="8369574" cy="16557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smtClean="0">
                <a:solidFill>
                  <a:srgbClr val="39BAC4"/>
                </a:solidFill>
                <a:latin typeface="TradeGothic LT" panose="02000503020000020004" pitchFamily="2" charset="0"/>
                <a:ea typeface="+mj-ea"/>
                <a:cs typeface="+mj-cs"/>
              </a:rPr>
              <a:t>Let’s show sketches and share ideas about regeneration for the area, now you’ve looked at it carefully!</a:t>
            </a:r>
            <a:endParaRPr lang="en-GB" dirty="0">
              <a:solidFill>
                <a:srgbClr val="39BAC4"/>
              </a:solidFill>
              <a:latin typeface="TradeGothic LT" panose="02000503020000020004" pitchFamily="2" charset="0"/>
              <a:ea typeface="+mj-ea"/>
              <a:cs typeface="+mj-cs"/>
            </a:endParaRPr>
          </a:p>
        </p:txBody>
      </p:sp>
      <p:pic>
        <p:nvPicPr>
          <p:cNvPr id="8" name="Picture 7" descr="Screen Shot 2020-12-11 at 13.41.34.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407222"/>
            <a:ext cx="3221715" cy="2791197"/>
          </a:xfrm>
          <a:prstGeom prst="rect">
            <a:avLst/>
          </a:prstGeom>
        </p:spPr>
      </p:pic>
      <p:pic>
        <p:nvPicPr>
          <p:cNvPr id="3" name="Picture 2" descr="Sketching steps-3.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21715" y="2407222"/>
            <a:ext cx="5686553" cy="3971056"/>
          </a:xfrm>
          <a:prstGeom prst="rect">
            <a:avLst/>
          </a:prstGeom>
        </p:spPr>
      </p:pic>
    </p:spTree>
    <p:extLst>
      <p:ext uri="{BB962C8B-B14F-4D97-AF65-F5344CB8AC3E}">
        <p14:creationId xmlns:p14="http://schemas.microsoft.com/office/powerpoint/2010/main" val="33726091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ketch playground - improved.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1021" y="0"/>
            <a:ext cx="9754225" cy="6858000"/>
          </a:xfrm>
          <a:prstGeom prst="rect">
            <a:avLst/>
          </a:prstGeom>
        </p:spPr>
      </p:pic>
      <p:sp>
        <p:nvSpPr>
          <p:cNvPr id="2" name="Titre 1">
            <a:extLst>
              <a:ext uri="{FF2B5EF4-FFF2-40B4-BE49-F238E27FC236}">
                <a16:creationId xmlns:a16="http://schemas.microsoft.com/office/drawing/2014/main" id="{3E5302FB-6422-C84D-B7CE-E51F93547940}"/>
              </a:ext>
            </a:extLst>
          </p:cNvPr>
          <p:cNvSpPr>
            <a:spLocks noGrp="1"/>
          </p:cNvSpPr>
          <p:nvPr>
            <p:ph type="ctrTitle"/>
          </p:nvPr>
        </p:nvSpPr>
        <p:spPr>
          <a:xfrm>
            <a:off x="0" y="41017"/>
            <a:ext cx="9144000" cy="706110"/>
          </a:xfrm>
        </p:spPr>
        <p:txBody>
          <a:bodyPr>
            <a:normAutofit/>
          </a:bodyPr>
          <a:lstStyle/>
          <a:p>
            <a:r>
              <a:rPr lang="en-GB" sz="4000" b="1">
                <a:solidFill>
                  <a:srgbClr val="006F73"/>
                </a:solidFill>
              </a:rPr>
              <a:t>LET’S REGENERATE!</a:t>
            </a:r>
            <a:endParaRPr lang="fr-FR" sz="4000" b="1">
              <a:solidFill>
                <a:srgbClr val="006F73"/>
              </a:solidFill>
            </a:endParaRPr>
          </a:p>
        </p:txBody>
      </p:sp>
    </p:spTree>
    <p:extLst>
      <p:ext uri="{BB962C8B-B14F-4D97-AF65-F5344CB8AC3E}">
        <p14:creationId xmlns:p14="http://schemas.microsoft.com/office/powerpoint/2010/main" val="16730121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un-over-ocean.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564277"/>
            <a:ext cx="9144000" cy="5828951"/>
          </a:xfrm>
          <a:prstGeom prst="rect">
            <a:avLst/>
          </a:prstGeom>
        </p:spPr>
      </p:pic>
      <p:sp>
        <p:nvSpPr>
          <p:cNvPr id="9" name="Titre 1">
            <a:extLst>
              <a:ext uri="{FF2B5EF4-FFF2-40B4-BE49-F238E27FC236}">
                <a16:creationId xmlns:a16="http://schemas.microsoft.com/office/drawing/2014/main" id="{3E5302FB-6422-C84D-B7CE-E51F93547940}"/>
              </a:ext>
            </a:extLst>
          </p:cNvPr>
          <p:cNvSpPr>
            <a:spLocks noGrp="1"/>
          </p:cNvSpPr>
          <p:nvPr>
            <p:ph type="ctrTitle"/>
          </p:nvPr>
        </p:nvSpPr>
        <p:spPr>
          <a:xfrm>
            <a:off x="0" y="1592693"/>
            <a:ext cx="9144000" cy="2387600"/>
          </a:xfrm>
        </p:spPr>
        <p:txBody>
          <a:bodyPr>
            <a:normAutofit/>
          </a:bodyPr>
          <a:lstStyle/>
          <a:p>
            <a:r>
              <a:rPr lang="fr-FR" b="1">
                <a:solidFill>
                  <a:schemeClr val="bg1"/>
                </a:solidFill>
              </a:rPr>
              <a:t>IT ALL COMES BACK TO THE OCEAN!</a:t>
            </a:r>
          </a:p>
        </p:txBody>
      </p:sp>
    </p:spTree>
    <p:extLst>
      <p:ext uri="{BB962C8B-B14F-4D97-AF65-F5344CB8AC3E}">
        <p14:creationId xmlns:p14="http://schemas.microsoft.com/office/powerpoint/2010/main" val="37881881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3E5302FB-6422-C84D-B7CE-E51F93547940}"/>
              </a:ext>
            </a:extLst>
          </p:cNvPr>
          <p:cNvSpPr>
            <a:spLocks noGrp="1"/>
          </p:cNvSpPr>
          <p:nvPr>
            <p:ph type="ctrTitle"/>
          </p:nvPr>
        </p:nvSpPr>
        <p:spPr>
          <a:xfrm>
            <a:off x="706738" y="421902"/>
            <a:ext cx="7772400" cy="924578"/>
          </a:xfrm>
        </p:spPr>
        <p:txBody>
          <a:bodyPr>
            <a:normAutofit/>
          </a:bodyPr>
          <a:lstStyle/>
          <a:p>
            <a:r>
              <a:rPr lang="fr-FR" sz="4000" b="1">
                <a:solidFill>
                  <a:srgbClr val="006F73"/>
                </a:solidFill>
              </a:rPr>
              <a:t>WHAT’S NEXT?</a:t>
            </a:r>
          </a:p>
        </p:txBody>
      </p:sp>
      <p:sp>
        <p:nvSpPr>
          <p:cNvPr id="10"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70717" y="1346480"/>
            <a:ext cx="8933790" cy="4561359"/>
          </a:xfrm>
        </p:spPr>
        <p:txBody>
          <a:bodyPr>
            <a:noAutofit/>
          </a:bodyPr>
          <a:lstStyle/>
          <a:p>
            <a:pPr marL="342900" lvl="0" indent="-342900" algn="l">
              <a:buFont typeface="Arial"/>
              <a:buChar char="•"/>
            </a:pPr>
            <a:r>
              <a:rPr lang="en-GB" sz="1800" dirty="0"/>
              <a:t>From building a bug hotel to creating a garden pond, </a:t>
            </a:r>
            <a:r>
              <a:rPr lang="en-GB" sz="1800" dirty="0">
                <a:hlinkClick r:id="rId4"/>
              </a:rPr>
              <a:t>here</a:t>
            </a:r>
            <a:r>
              <a:rPr lang="en-GB" sz="1800" dirty="0"/>
              <a:t> are some ideas from The Wildlife Trusts for things you can do yourself to help wildlife and create a regeneration zone of your own.</a:t>
            </a:r>
          </a:p>
          <a:p>
            <a:pPr marL="342900" lvl="0" indent="-342900" algn="l">
              <a:buFont typeface="Arial"/>
              <a:buChar char="•"/>
            </a:pPr>
            <a:r>
              <a:rPr lang="en-GB" sz="1800" dirty="0">
                <a:hlinkClick r:id="rId5"/>
              </a:rPr>
              <a:t>Grow Wild</a:t>
            </a:r>
            <a:r>
              <a:rPr lang="en-GB" sz="1800" dirty="0"/>
              <a:t> and create a pollinator haven in your school grounds.</a:t>
            </a:r>
          </a:p>
          <a:p>
            <a:pPr marL="342900" lvl="0" indent="-342900" algn="l">
              <a:buFont typeface="Arial"/>
              <a:buChar char="•"/>
            </a:pPr>
            <a:r>
              <a:rPr lang="en-GB" sz="1800" dirty="0">
                <a:hlinkClick r:id="rId6"/>
              </a:rPr>
              <a:t>Organise an event</a:t>
            </a:r>
            <a:r>
              <a:rPr lang="en-GB" sz="1800" dirty="0"/>
              <a:t>, take part in a challenge, run a marathon or get creative to raise money for us.  When you sign up to a challenge event or host an event in aid of SAS, not only will YOU be saving our oceans, but you also get to have lots of fun while doing it!  </a:t>
            </a:r>
          </a:p>
          <a:p>
            <a:pPr marL="342900" lvl="0" indent="-342900" algn="l">
              <a:buFont typeface="Arial"/>
              <a:buChar char="•"/>
            </a:pPr>
            <a:r>
              <a:rPr lang="en-GB" sz="1800" dirty="0"/>
              <a:t>Investigate how to do a </a:t>
            </a:r>
            <a:r>
              <a:rPr lang="en-GB" sz="1800" dirty="0">
                <a:hlinkClick r:id="rId7"/>
              </a:rPr>
              <a:t>beach clean</a:t>
            </a:r>
            <a:r>
              <a:rPr lang="en-GB" sz="1800" dirty="0"/>
              <a:t> when you are next able to visit the ocean.</a:t>
            </a:r>
          </a:p>
          <a:p>
            <a:pPr marL="342900" lvl="0" indent="-342900" algn="l">
              <a:buFont typeface="Arial"/>
              <a:buChar char="•"/>
            </a:pPr>
            <a:r>
              <a:rPr lang="en-GB" sz="1800" dirty="0"/>
              <a:t>Explore another one of our wonderful Surfers Against Sewage lessons and become a </a:t>
            </a:r>
            <a:r>
              <a:rPr lang="en-GB" sz="1800" dirty="0">
                <a:hlinkClick r:id="rId8"/>
              </a:rPr>
              <a:t>Plastic Free </a:t>
            </a:r>
            <a:r>
              <a:rPr lang="en-GB" sz="1800" dirty="0" smtClean="0">
                <a:hlinkClick r:id="rId8"/>
              </a:rPr>
              <a:t>School</a:t>
            </a:r>
            <a:r>
              <a:rPr lang="en-GB" sz="1800" dirty="0"/>
              <a:t>.     </a:t>
            </a:r>
          </a:p>
        </p:txBody>
      </p:sp>
      <p:pic>
        <p:nvPicPr>
          <p:cNvPr id="11" name="Picture 10" descr="Screen Shot 2020-11-11 at 10.34.32.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775948" y="4603758"/>
            <a:ext cx="1016108" cy="892943"/>
          </a:xfrm>
          <a:prstGeom prst="rect">
            <a:avLst/>
          </a:prstGeom>
        </p:spPr>
      </p:pic>
      <p:pic>
        <p:nvPicPr>
          <p:cNvPr id="12" name="Picture 11" descr="Screen Shot 2020-11-11 at 10.36.13.pn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089973" y="4603758"/>
            <a:ext cx="845562" cy="892943"/>
          </a:xfrm>
          <a:prstGeom prst="rect">
            <a:avLst/>
          </a:prstGeom>
        </p:spPr>
      </p:pic>
      <p:pic>
        <p:nvPicPr>
          <p:cNvPr id="13" name="Picture 12" descr="Screen Shot 2020-11-11 at 10.36.23.pn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298291" y="4603759"/>
            <a:ext cx="838495" cy="892943"/>
          </a:xfrm>
          <a:prstGeom prst="rect">
            <a:avLst/>
          </a:prstGeom>
        </p:spPr>
      </p:pic>
    </p:spTree>
    <p:extLst>
      <p:ext uri="{BB962C8B-B14F-4D97-AF65-F5344CB8AC3E}">
        <p14:creationId xmlns:p14="http://schemas.microsoft.com/office/powerpoint/2010/main" val="14845400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5302FB-6422-C84D-B7CE-E51F93547940}"/>
              </a:ext>
            </a:extLst>
          </p:cNvPr>
          <p:cNvSpPr>
            <a:spLocks noGrp="1"/>
          </p:cNvSpPr>
          <p:nvPr>
            <p:ph type="ctrTitle"/>
          </p:nvPr>
        </p:nvSpPr>
        <p:spPr>
          <a:xfrm>
            <a:off x="685800" y="1901579"/>
            <a:ext cx="7772400" cy="2387600"/>
          </a:xfrm>
        </p:spPr>
        <p:txBody>
          <a:bodyPr>
            <a:normAutofit/>
          </a:bodyPr>
          <a:lstStyle/>
          <a:p>
            <a:r>
              <a:rPr lang="fr-FR" sz="4800" b="1">
                <a:solidFill>
                  <a:srgbClr val="006F73"/>
                </a:solidFill>
              </a:rPr>
              <a:t>WHAT DO WE </a:t>
            </a:r>
            <a:br>
              <a:rPr lang="fr-FR" sz="4800" b="1">
                <a:solidFill>
                  <a:srgbClr val="006F73"/>
                </a:solidFill>
              </a:rPr>
            </a:br>
            <a:r>
              <a:rPr lang="fr-FR" sz="4800" b="1">
                <a:solidFill>
                  <a:srgbClr val="006F73"/>
                </a:solidFill>
              </a:rPr>
              <a:t>ALREADY KNOW ABOUT CLIMATE CHANGE? </a:t>
            </a:r>
          </a:p>
        </p:txBody>
      </p:sp>
    </p:spTree>
    <p:extLst>
      <p:ext uri="{BB962C8B-B14F-4D97-AF65-F5344CB8AC3E}">
        <p14:creationId xmlns:p14="http://schemas.microsoft.com/office/powerpoint/2010/main" val="4574421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2355145" y="147055"/>
            <a:ext cx="4378995" cy="843274"/>
          </a:xfrm>
        </p:spPr>
        <p:txBody>
          <a:bodyPr>
            <a:normAutofit fontScale="92500"/>
          </a:bodyPr>
          <a:lstStyle/>
          <a:p>
            <a:r>
              <a:rPr lang="fr-FR" sz="3600">
                <a:solidFill>
                  <a:srgbClr val="39BAC4"/>
                </a:solidFill>
                <a:ea typeface="+mj-ea"/>
                <a:cs typeface="+mj-cs"/>
              </a:rPr>
              <a:t>OCEAN DEAD ZONES</a:t>
            </a:r>
          </a:p>
        </p:txBody>
      </p:sp>
      <p:sp>
        <p:nvSpPr>
          <p:cNvPr id="3" name="TextBox 2"/>
          <p:cNvSpPr txBox="1"/>
          <p:nvPr/>
        </p:nvSpPr>
        <p:spPr>
          <a:xfrm>
            <a:off x="865819" y="6427420"/>
            <a:ext cx="2044329" cy="246221"/>
          </a:xfrm>
          <a:prstGeom prst="rect">
            <a:avLst/>
          </a:prstGeom>
          <a:noFill/>
        </p:spPr>
        <p:txBody>
          <a:bodyPr wrap="none" rtlCol="0">
            <a:spAutoFit/>
          </a:bodyPr>
          <a:lstStyle/>
          <a:p>
            <a:r>
              <a:rPr lang="en-US" sz="1000" i="1">
                <a:latin typeface="Gili Sans MT"/>
                <a:cs typeface="Gili Sans MT"/>
              </a:rPr>
              <a:t>Source: Newsy, </a:t>
            </a:r>
            <a:r>
              <a:rPr lang="en-US" sz="1000" i="1" err="1">
                <a:latin typeface="Gili Sans MT"/>
                <a:cs typeface="Gili Sans MT"/>
              </a:rPr>
              <a:t>oneoceanonline</a:t>
            </a:r>
            <a:r>
              <a:rPr lang="en-US" sz="1000" i="1">
                <a:latin typeface="Gili Sans MT"/>
                <a:cs typeface="Gili Sans MT"/>
              </a:rPr>
              <a:t> </a:t>
            </a:r>
          </a:p>
        </p:txBody>
      </p:sp>
      <p:pic>
        <p:nvPicPr>
          <p:cNvPr id="4" name="Ocean Dead Zones edited video for Powerpoint.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91479" y="763202"/>
            <a:ext cx="7880584" cy="5910439"/>
          </a:xfrm>
          <a:prstGeom prst="rect">
            <a:avLst/>
          </a:prstGeom>
        </p:spPr>
      </p:pic>
    </p:spTree>
    <p:extLst>
      <p:ext uri="{BB962C8B-B14F-4D97-AF65-F5344CB8AC3E}">
        <p14:creationId xmlns:p14="http://schemas.microsoft.com/office/powerpoint/2010/main" val="2513821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039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descr="ocean dead zone.jpg"/>
          <p:cNvPicPr>
            <a:picLocks noChangeAspect="1"/>
          </p:cNvPicPr>
          <p:nvPr/>
        </p:nvPicPr>
        <p:blipFill rotWithShape="1">
          <a:blip r:embed="rId4" cstate="email">
            <a:extLst>
              <a:ext uri="{28A0092B-C50C-407E-A947-70E740481C1C}">
                <a14:useLocalDpi xmlns:a14="http://schemas.microsoft.com/office/drawing/2010/main"/>
              </a:ext>
            </a:extLst>
          </a:blip>
          <a:srcRect t="-1" b="-1"/>
          <a:stretch/>
        </p:blipFill>
        <p:spPr>
          <a:xfrm>
            <a:off x="0" y="1146628"/>
            <a:ext cx="9144000" cy="5711371"/>
          </a:xfrm>
          <a:prstGeom prst="rect">
            <a:avLst/>
          </a:prstGeom>
        </p:spPr>
      </p:pic>
      <p:sp>
        <p:nvSpPr>
          <p:cNvPr id="2"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142675" y="3513178"/>
            <a:ext cx="8743882" cy="2486697"/>
          </a:xfrm>
        </p:spPr>
        <p:txBody>
          <a:bodyPr>
            <a:noAutofit/>
          </a:bodyPr>
          <a:lstStyle/>
          <a:p>
            <a:r>
              <a:rPr lang="en-GB" sz="2800" dirty="0" smtClean="0">
                <a:solidFill>
                  <a:srgbClr val="FFFFFF"/>
                </a:solidFill>
                <a:ea typeface="+mj-ea"/>
                <a:cs typeface="+mj-cs"/>
              </a:rPr>
              <a:t>An area of ocean which cannot sustain life.  </a:t>
            </a:r>
          </a:p>
          <a:p>
            <a:r>
              <a:rPr lang="en-GB" sz="2800" dirty="0" smtClean="0">
                <a:solidFill>
                  <a:srgbClr val="FFFFFF"/>
                </a:solidFill>
                <a:ea typeface="+mj-ea"/>
                <a:cs typeface="+mj-cs"/>
              </a:rPr>
              <a:t>This is often due to pollution. </a:t>
            </a:r>
            <a:endParaRPr lang="en-GB" sz="2800" dirty="0">
              <a:solidFill>
                <a:srgbClr val="FFFFFF"/>
              </a:solidFill>
              <a:ea typeface="+mj-ea"/>
              <a:cs typeface="+mj-cs"/>
            </a:endParaRPr>
          </a:p>
        </p:txBody>
      </p:sp>
      <p:sp>
        <p:nvSpPr>
          <p:cNvPr id="5" name="Titre 1">
            <a:extLst>
              <a:ext uri="{FF2B5EF4-FFF2-40B4-BE49-F238E27FC236}">
                <a16:creationId xmlns:a16="http://schemas.microsoft.com/office/drawing/2014/main" id="{3E5302FB-6422-C84D-B7CE-E51F93547940}"/>
              </a:ext>
            </a:extLst>
          </p:cNvPr>
          <p:cNvSpPr>
            <a:spLocks noGrp="1"/>
          </p:cNvSpPr>
          <p:nvPr>
            <p:ph type="ctrTitle"/>
          </p:nvPr>
        </p:nvSpPr>
        <p:spPr>
          <a:xfrm>
            <a:off x="606157" y="1418995"/>
            <a:ext cx="7772400" cy="1792291"/>
          </a:xfrm>
        </p:spPr>
        <p:txBody>
          <a:bodyPr>
            <a:normAutofit/>
          </a:bodyPr>
          <a:lstStyle/>
          <a:p>
            <a:r>
              <a:rPr lang="en-GB" sz="4800" b="1" dirty="0" smtClean="0">
                <a:solidFill>
                  <a:srgbClr val="FFFFFF"/>
                </a:solidFill>
              </a:rPr>
              <a:t>OCEAN DEAD ZONE </a:t>
            </a:r>
            <a:br>
              <a:rPr lang="en-GB" sz="4800" b="1" dirty="0" smtClean="0">
                <a:solidFill>
                  <a:srgbClr val="FFFFFF"/>
                </a:solidFill>
              </a:rPr>
            </a:br>
            <a:r>
              <a:rPr lang="en-GB" sz="2000" b="1" dirty="0" smtClean="0">
                <a:solidFill>
                  <a:srgbClr val="FFFFFF"/>
                </a:solidFill>
              </a:rPr>
              <a:t>Oxford Dictionary definition</a:t>
            </a:r>
            <a:endParaRPr lang="en-GB" sz="2000" b="1" dirty="0">
              <a:solidFill>
                <a:srgbClr val="FFFFFF"/>
              </a:solidFill>
            </a:endParaRPr>
          </a:p>
        </p:txBody>
      </p:sp>
    </p:spTree>
    <p:extLst>
      <p:ext uri="{BB962C8B-B14F-4D97-AF65-F5344CB8AC3E}">
        <p14:creationId xmlns:p14="http://schemas.microsoft.com/office/powerpoint/2010/main" val="18630647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0" y="931197"/>
            <a:ext cx="9144000" cy="2486697"/>
          </a:xfrm>
        </p:spPr>
        <p:txBody>
          <a:bodyPr>
            <a:noAutofit/>
          </a:bodyPr>
          <a:lstStyle/>
          <a:p>
            <a:r>
              <a:rPr lang="en-GB" sz="2800" dirty="0" smtClean="0">
                <a:solidFill>
                  <a:srgbClr val="39BAC4"/>
                </a:solidFill>
                <a:ea typeface="+mj-ea"/>
                <a:cs typeface="+mj-cs"/>
              </a:rPr>
              <a:t>What causes ocean dead zones?</a:t>
            </a:r>
          </a:p>
          <a:p>
            <a:r>
              <a:rPr lang="en-GB" sz="2800" dirty="0" smtClean="0">
                <a:solidFill>
                  <a:srgbClr val="39BAC4"/>
                </a:solidFill>
                <a:ea typeface="+mj-ea"/>
                <a:cs typeface="+mj-cs"/>
              </a:rPr>
              <a:t>Why might ocean dead zones be growing bigger?</a:t>
            </a:r>
          </a:p>
          <a:p>
            <a:r>
              <a:rPr lang="en-GB" sz="2800" dirty="0" smtClean="0">
                <a:solidFill>
                  <a:srgbClr val="39BAC4"/>
                </a:solidFill>
                <a:ea typeface="+mj-ea"/>
                <a:cs typeface="+mj-cs"/>
              </a:rPr>
              <a:t>Why do you think the Baltic dead zone is the biggest? </a:t>
            </a:r>
            <a:endParaRPr lang="en-GB" sz="2800" dirty="0">
              <a:solidFill>
                <a:srgbClr val="39BAC4"/>
              </a:solidFill>
              <a:ea typeface="+mj-ea"/>
              <a:cs typeface="+mj-cs"/>
            </a:endParaRPr>
          </a:p>
        </p:txBody>
      </p:sp>
      <p:pic>
        <p:nvPicPr>
          <p:cNvPr id="3" name="Picture 2" descr="Screen Shot 2020-11-18 at 15.30.27.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8133" y="2501692"/>
            <a:ext cx="7555239" cy="4220842"/>
          </a:xfrm>
          <a:prstGeom prst="rect">
            <a:avLst/>
          </a:prstGeom>
        </p:spPr>
      </p:pic>
    </p:spTree>
    <p:extLst>
      <p:ext uri="{BB962C8B-B14F-4D97-AF65-F5344CB8AC3E}">
        <p14:creationId xmlns:p14="http://schemas.microsoft.com/office/powerpoint/2010/main" val="7259850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3E5302FB-6422-C84D-B7CE-E51F93547940}"/>
              </a:ext>
            </a:extLst>
          </p:cNvPr>
          <p:cNvSpPr txBox="1">
            <a:spLocks/>
          </p:cNvSpPr>
          <p:nvPr/>
        </p:nvSpPr>
        <p:spPr>
          <a:xfrm>
            <a:off x="0" y="185641"/>
            <a:ext cx="9144000" cy="78277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solidFill>
                  <a:srgbClr val="006F73"/>
                </a:solidFill>
                <a:latin typeface="TradeGothic LT" panose="02000503020000020004" pitchFamily="2" charset="0"/>
              </a:rPr>
              <a:t>HABITAT DESTRUCTION</a:t>
            </a:r>
            <a:endParaRPr lang="fr-FR" b="1" dirty="0">
              <a:solidFill>
                <a:srgbClr val="006F73"/>
              </a:solidFill>
              <a:latin typeface="TradeGothic LT" panose="02000503020000020004" pitchFamily="2" charset="0"/>
            </a:endParaRPr>
          </a:p>
        </p:txBody>
      </p:sp>
      <p:sp>
        <p:nvSpPr>
          <p:cNvPr id="5" name="Sous-titre 2">
            <a:extLst>
              <a:ext uri="{FF2B5EF4-FFF2-40B4-BE49-F238E27FC236}">
                <a16:creationId xmlns:a16="http://schemas.microsoft.com/office/drawing/2014/main" id="{0D8DFC8E-41F9-0D4A-B976-EAD5656FF796}"/>
              </a:ext>
            </a:extLst>
          </p:cNvPr>
          <p:cNvSpPr txBox="1">
            <a:spLocks/>
          </p:cNvSpPr>
          <p:nvPr/>
        </p:nvSpPr>
        <p:spPr>
          <a:xfrm>
            <a:off x="589795" y="968412"/>
            <a:ext cx="8278375" cy="1661986"/>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smtClean="0">
                <a:solidFill>
                  <a:srgbClr val="39BAC4"/>
                </a:solidFill>
                <a:latin typeface="TradeGothic LT" panose="02000503020000020004" pitchFamily="2" charset="0"/>
                <a:ea typeface="+mj-ea"/>
                <a:cs typeface="+mj-cs"/>
              </a:rPr>
              <a:t>Habitat destruction can happen in the sea or on land (terrestrial).</a:t>
            </a:r>
          </a:p>
          <a:p>
            <a:pPr marL="0" indent="0">
              <a:buNone/>
            </a:pPr>
            <a:r>
              <a:rPr lang="en-US" b="1" dirty="0" smtClean="0">
                <a:solidFill>
                  <a:srgbClr val="39BAC4"/>
                </a:solidFill>
                <a:latin typeface="TradeGothic LT" panose="02000503020000020004" pitchFamily="2" charset="0"/>
                <a:ea typeface="+mj-ea"/>
                <a:cs typeface="+mj-cs"/>
              </a:rPr>
              <a:t>We can see examples of terrestrial habitat destruction more easily than we can see ocean dead zones. </a:t>
            </a:r>
          </a:p>
        </p:txBody>
      </p:sp>
      <p:sp>
        <p:nvSpPr>
          <p:cNvPr id="7" name="Sous-titre 2">
            <a:extLst>
              <a:ext uri="{FF2B5EF4-FFF2-40B4-BE49-F238E27FC236}">
                <a16:creationId xmlns:a16="http://schemas.microsoft.com/office/drawing/2014/main" id="{0D8DFC8E-41F9-0D4A-B976-EAD5656FF796}"/>
              </a:ext>
            </a:extLst>
          </p:cNvPr>
          <p:cNvSpPr txBox="1">
            <a:spLocks/>
          </p:cNvSpPr>
          <p:nvPr/>
        </p:nvSpPr>
        <p:spPr>
          <a:xfrm>
            <a:off x="312261" y="2998013"/>
            <a:ext cx="8710562" cy="165884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3200" b="1">
                <a:solidFill>
                  <a:srgbClr val="006F73"/>
                </a:solidFill>
                <a:latin typeface="TradeGothic LT" panose="02000503020000020004" pitchFamily="2" charset="0"/>
              </a:rPr>
              <a:t>WHICH TYPES OF DEAD ZONE </a:t>
            </a:r>
          </a:p>
          <a:p>
            <a:r>
              <a:rPr lang="fr-FR" sz="3200" b="1">
                <a:solidFill>
                  <a:srgbClr val="006F73"/>
                </a:solidFill>
                <a:latin typeface="TradeGothic LT" panose="02000503020000020004" pitchFamily="2" charset="0"/>
              </a:rPr>
              <a:t>ARE THESE?</a:t>
            </a:r>
            <a:endParaRPr lang="fr-FR" sz="3200">
              <a:solidFill>
                <a:srgbClr val="39BAC4"/>
              </a:solidFill>
              <a:latin typeface="TradeGothic LT" panose="02000503020000020004" pitchFamily="2" charset="0"/>
              <a:ea typeface="+mj-ea"/>
              <a:cs typeface="+mj-cs"/>
            </a:endParaRPr>
          </a:p>
        </p:txBody>
      </p:sp>
      <p:pic>
        <p:nvPicPr>
          <p:cNvPr id="9" name="Picture 8" descr="Screen Shot 2020-11-18 at 15.49.19 ecowatch.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35205" y="4261726"/>
            <a:ext cx="4587617" cy="1986504"/>
          </a:xfrm>
          <a:prstGeom prst="rect">
            <a:avLst/>
          </a:prstGeom>
        </p:spPr>
      </p:pic>
      <p:pic>
        <p:nvPicPr>
          <p:cNvPr id="8" name="Picture 7" descr="ocean dead zone.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8002" y="4261726"/>
            <a:ext cx="3973008" cy="1986504"/>
          </a:xfrm>
          <a:prstGeom prst="rect">
            <a:avLst/>
          </a:prstGeom>
        </p:spPr>
      </p:pic>
    </p:spTree>
    <p:extLst>
      <p:ext uri="{BB962C8B-B14F-4D97-AF65-F5344CB8AC3E}">
        <p14:creationId xmlns:p14="http://schemas.microsoft.com/office/powerpoint/2010/main" val="21714164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3E5302FB-6422-C84D-B7CE-E51F93547940}"/>
              </a:ext>
            </a:extLst>
          </p:cNvPr>
          <p:cNvSpPr txBox="1">
            <a:spLocks/>
          </p:cNvSpPr>
          <p:nvPr/>
        </p:nvSpPr>
        <p:spPr>
          <a:xfrm>
            <a:off x="-2" y="466419"/>
            <a:ext cx="9144000" cy="78277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rgbClr val="006F73"/>
                </a:solidFill>
                <a:latin typeface="TradeGothic LT" panose="02000503020000020004" pitchFamily="2" charset="0"/>
              </a:rPr>
              <a:t>DIRECT AND INDIRECT </a:t>
            </a:r>
            <a:endParaRPr lang="en-US" sz="3600" b="1" dirty="0" smtClean="0">
              <a:solidFill>
                <a:srgbClr val="006F73"/>
              </a:solidFill>
              <a:latin typeface="TradeGothic LT" panose="02000503020000020004" pitchFamily="2" charset="0"/>
            </a:endParaRPr>
          </a:p>
          <a:p>
            <a:pPr algn="ctr"/>
            <a:r>
              <a:rPr lang="en-US" sz="3600" b="1" dirty="0" smtClean="0">
                <a:solidFill>
                  <a:srgbClr val="006F73"/>
                </a:solidFill>
                <a:latin typeface="TradeGothic LT" panose="02000503020000020004" pitchFamily="2" charset="0"/>
              </a:rPr>
              <a:t>DESTRUCTION OF HABITATS</a:t>
            </a:r>
            <a:endParaRPr lang="fr-FR" sz="3600" b="1" dirty="0">
              <a:solidFill>
                <a:srgbClr val="006F73"/>
              </a:solidFill>
              <a:latin typeface="TradeGothic LT" panose="02000503020000020004" pitchFamily="2" charset="0"/>
            </a:endParaRPr>
          </a:p>
        </p:txBody>
      </p:sp>
      <p:sp>
        <p:nvSpPr>
          <p:cNvPr id="5" name="Sous-titre 2">
            <a:extLst>
              <a:ext uri="{FF2B5EF4-FFF2-40B4-BE49-F238E27FC236}">
                <a16:creationId xmlns:a16="http://schemas.microsoft.com/office/drawing/2014/main" id="{0D8DFC8E-41F9-0D4A-B976-EAD5656FF796}"/>
              </a:ext>
            </a:extLst>
          </p:cNvPr>
          <p:cNvSpPr txBox="1">
            <a:spLocks/>
          </p:cNvSpPr>
          <p:nvPr/>
        </p:nvSpPr>
        <p:spPr>
          <a:xfrm>
            <a:off x="432811" y="1512336"/>
            <a:ext cx="8278375" cy="1661986"/>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solidFill>
                  <a:srgbClr val="39BAC4"/>
                </a:solidFill>
                <a:latin typeface="TradeGothic LT" panose="02000503020000020004" pitchFamily="2" charset="0"/>
                <a:ea typeface="+mj-ea"/>
                <a:cs typeface="+mj-cs"/>
              </a:rPr>
              <a:t>Direct </a:t>
            </a:r>
            <a:r>
              <a:rPr lang="en-US" b="1" dirty="0" smtClean="0">
                <a:solidFill>
                  <a:srgbClr val="39BAC4"/>
                </a:solidFill>
                <a:latin typeface="TradeGothic LT" panose="02000503020000020004" pitchFamily="2" charset="0"/>
                <a:ea typeface="+mj-ea"/>
                <a:cs typeface="+mj-cs"/>
              </a:rPr>
              <a:t>habitat destruction</a:t>
            </a:r>
            <a:endParaRPr lang="en-US" b="1" dirty="0">
              <a:solidFill>
                <a:srgbClr val="39BAC4"/>
              </a:solidFill>
              <a:latin typeface="TradeGothic LT" panose="02000503020000020004" pitchFamily="2" charset="0"/>
              <a:ea typeface="+mj-ea"/>
              <a:cs typeface="+mj-cs"/>
            </a:endParaRPr>
          </a:p>
          <a:p>
            <a:pPr marL="0" indent="0">
              <a:buNone/>
            </a:pPr>
            <a:r>
              <a:rPr lang="en-US" dirty="0">
                <a:solidFill>
                  <a:srgbClr val="39BAC4"/>
                </a:solidFill>
                <a:latin typeface="TradeGothic LT" panose="02000503020000020004" pitchFamily="2" charset="0"/>
                <a:ea typeface="+mj-ea"/>
                <a:cs typeface="+mj-cs"/>
              </a:rPr>
              <a:t>The cause happens at the same time and place</a:t>
            </a:r>
          </a:p>
          <a:p>
            <a:pPr marL="0" indent="0">
              <a:buNone/>
            </a:pPr>
            <a:r>
              <a:rPr lang="en-US" b="1" dirty="0">
                <a:solidFill>
                  <a:srgbClr val="39BAC4"/>
                </a:solidFill>
                <a:latin typeface="TradeGothic LT" panose="02000503020000020004" pitchFamily="2" charset="0"/>
              </a:rPr>
              <a:t>Indirect habitat destruction</a:t>
            </a:r>
          </a:p>
          <a:p>
            <a:pPr marL="0" indent="0">
              <a:buNone/>
            </a:pPr>
            <a:r>
              <a:rPr lang="en-US" dirty="0" smtClean="0">
                <a:solidFill>
                  <a:srgbClr val="39BAC4"/>
                </a:solidFill>
                <a:latin typeface="TradeGothic LT" panose="02000503020000020004" pitchFamily="2" charset="0"/>
              </a:rPr>
              <a:t>The </a:t>
            </a:r>
            <a:r>
              <a:rPr lang="en-US" dirty="0">
                <a:solidFill>
                  <a:srgbClr val="39BAC4"/>
                </a:solidFill>
                <a:latin typeface="TradeGothic LT" panose="02000503020000020004" pitchFamily="2" charset="0"/>
              </a:rPr>
              <a:t>cause happens at a different time and place</a:t>
            </a:r>
          </a:p>
          <a:p>
            <a:pPr marL="0" indent="0">
              <a:buNone/>
            </a:pPr>
            <a:endParaRPr lang="en-US" sz="2400" dirty="0">
              <a:solidFill>
                <a:srgbClr val="39BAC4"/>
              </a:solidFill>
              <a:latin typeface="TradeGothic LT" panose="02000503020000020004" pitchFamily="2" charset="0"/>
              <a:ea typeface="+mj-ea"/>
              <a:cs typeface="+mj-cs"/>
            </a:endParaRPr>
          </a:p>
          <a:p>
            <a:endParaRPr lang="fr-FR" dirty="0">
              <a:solidFill>
                <a:srgbClr val="39BAC4"/>
              </a:solidFill>
              <a:latin typeface="TradeGothic LT" panose="02000503020000020004" pitchFamily="2" charset="0"/>
              <a:ea typeface="+mj-ea"/>
              <a:cs typeface="+mj-cs"/>
            </a:endParaRPr>
          </a:p>
        </p:txBody>
      </p:sp>
      <p:sp>
        <p:nvSpPr>
          <p:cNvPr id="7" name="Sous-titre 2">
            <a:extLst>
              <a:ext uri="{FF2B5EF4-FFF2-40B4-BE49-F238E27FC236}">
                <a16:creationId xmlns:a16="http://schemas.microsoft.com/office/drawing/2014/main" id="{0D8DFC8E-41F9-0D4A-B976-EAD5656FF796}"/>
              </a:ext>
            </a:extLst>
          </p:cNvPr>
          <p:cNvSpPr txBox="1">
            <a:spLocks/>
          </p:cNvSpPr>
          <p:nvPr/>
        </p:nvSpPr>
        <p:spPr>
          <a:xfrm>
            <a:off x="-2" y="3437468"/>
            <a:ext cx="9022823" cy="165884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2800" b="1" dirty="0">
                <a:solidFill>
                  <a:srgbClr val="006F73"/>
                </a:solidFill>
                <a:latin typeface="TradeGothic LT" panose="02000503020000020004" pitchFamily="2" charset="0"/>
              </a:rPr>
              <a:t>WHICH TYPES OF </a:t>
            </a:r>
            <a:r>
              <a:rPr lang="fr-FR" sz="2800" b="1" dirty="0" smtClean="0">
                <a:solidFill>
                  <a:srgbClr val="006F73"/>
                </a:solidFill>
                <a:latin typeface="TradeGothic LT" panose="02000503020000020004" pitchFamily="2" charset="0"/>
              </a:rPr>
              <a:t>HABITAT DESTRUCTION</a:t>
            </a:r>
            <a:endParaRPr lang="fr-FR" sz="2800" b="1" dirty="0">
              <a:solidFill>
                <a:srgbClr val="006F73"/>
              </a:solidFill>
              <a:latin typeface="TradeGothic LT" panose="02000503020000020004" pitchFamily="2" charset="0"/>
            </a:endParaRPr>
          </a:p>
          <a:p>
            <a:r>
              <a:rPr lang="fr-FR" sz="2800" b="1" dirty="0">
                <a:solidFill>
                  <a:srgbClr val="006F73"/>
                </a:solidFill>
                <a:latin typeface="TradeGothic LT" panose="02000503020000020004" pitchFamily="2" charset="0"/>
              </a:rPr>
              <a:t>ARE THESE?</a:t>
            </a:r>
            <a:endParaRPr lang="fr-FR" sz="2800" dirty="0">
              <a:solidFill>
                <a:srgbClr val="39BAC4"/>
              </a:solidFill>
              <a:latin typeface="TradeGothic LT" panose="02000503020000020004" pitchFamily="2" charset="0"/>
              <a:ea typeface="+mj-ea"/>
              <a:cs typeface="+mj-cs"/>
            </a:endParaRPr>
          </a:p>
        </p:txBody>
      </p:sp>
      <p:pic>
        <p:nvPicPr>
          <p:cNvPr id="9" name="Picture 8" descr="Screen Shot 2020-11-18 at 15.49.19 ecowatch.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35204" y="4472581"/>
            <a:ext cx="4587617" cy="1986504"/>
          </a:xfrm>
          <a:prstGeom prst="rect">
            <a:avLst/>
          </a:prstGeom>
        </p:spPr>
      </p:pic>
      <p:pic>
        <p:nvPicPr>
          <p:cNvPr id="8" name="Picture 7" descr="ocean dead zone.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8001" y="4472581"/>
            <a:ext cx="3973008" cy="1986504"/>
          </a:xfrm>
          <a:prstGeom prst="rect">
            <a:avLst/>
          </a:prstGeom>
        </p:spPr>
      </p:pic>
    </p:spTree>
    <p:extLst>
      <p:ext uri="{BB962C8B-B14F-4D97-AF65-F5344CB8AC3E}">
        <p14:creationId xmlns:p14="http://schemas.microsoft.com/office/powerpoint/2010/main" val="31829693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descr="generon-environmental-solutions.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045612"/>
            <a:ext cx="9144000" cy="6062558"/>
          </a:xfrm>
          <a:prstGeom prst="rect">
            <a:avLst/>
          </a:prstGeom>
        </p:spPr>
      </p:pic>
      <p:sp>
        <p:nvSpPr>
          <p:cNvPr id="2" name="Titre 1">
            <a:extLst>
              <a:ext uri="{FF2B5EF4-FFF2-40B4-BE49-F238E27FC236}">
                <a16:creationId xmlns:a16="http://schemas.microsoft.com/office/drawing/2014/main" id="{3E5302FB-6422-C84D-B7CE-E51F93547940}"/>
              </a:ext>
            </a:extLst>
          </p:cNvPr>
          <p:cNvSpPr>
            <a:spLocks noGrp="1"/>
          </p:cNvSpPr>
          <p:nvPr>
            <p:ph type="ctrTitle"/>
          </p:nvPr>
        </p:nvSpPr>
        <p:spPr>
          <a:xfrm>
            <a:off x="0" y="885215"/>
            <a:ext cx="9144000" cy="1219954"/>
          </a:xfrm>
        </p:spPr>
        <p:txBody>
          <a:bodyPr>
            <a:noAutofit/>
          </a:bodyPr>
          <a:lstStyle/>
          <a:p>
            <a:r>
              <a:rPr lang="fr-FR" sz="4400" b="1">
                <a:solidFill>
                  <a:srgbClr val="006F73"/>
                </a:solidFill>
              </a:rPr>
              <a:t>WHAT ARE THE SOLUTIONS?</a:t>
            </a:r>
          </a:p>
        </p:txBody>
      </p:sp>
    </p:spTree>
    <p:extLst>
      <p:ext uri="{BB962C8B-B14F-4D97-AF65-F5344CB8AC3E}">
        <p14:creationId xmlns:p14="http://schemas.microsoft.com/office/powerpoint/2010/main" val="39033888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descr="generon-environmental-solutions.jpg"/>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1234298"/>
            <a:ext cx="9144000" cy="5630122"/>
          </a:xfrm>
          <a:prstGeom prst="rect">
            <a:avLst/>
          </a:prstGeom>
        </p:spPr>
      </p:pic>
      <p:sp>
        <p:nvSpPr>
          <p:cNvPr id="3" name="Sous-titre 2">
            <a:extLst>
              <a:ext uri="{FF2B5EF4-FFF2-40B4-BE49-F238E27FC236}">
                <a16:creationId xmlns:a16="http://schemas.microsoft.com/office/drawing/2014/main" id="{0D8DFC8E-41F9-0D4A-B976-EAD5656FF796}"/>
              </a:ext>
            </a:extLst>
          </p:cNvPr>
          <p:cNvSpPr>
            <a:spLocks noGrp="1"/>
          </p:cNvSpPr>
          <p:nvPr>
            <p:ph type="subTitle" idx="1"/>
          </p:nvPr>
        </p:nvSpPr>
        <p:spPr>
          <a:xfrm>
            <a:off x="0" y="5208658"/>
            <a:ext cx="6858000" cy="1655762"/>
          </a:xfrm>
        </p:spPr>
        <p:txBody>
          <a:bodyPr>
            <a:normAutofit/>
          </a:bodyPr>
          <a:lstStyle/>
          <a:p>
            <a:r>
              <a:rPr lang="en-GB" sz="3600" dirty="0" smtClean="0">
                <a:solidFill>
                  <a:srgbClr val="39BAC4"/>
                </a:solidFill>
                <a:ea typeface="+mj-ea"/>
                <a:cs typeface="+mj-cs"/>
              </a:rPr>
              <a:t>Long-term solutions</a:t>
            </a:r>
          </a:p>
          <a:p>
            <a:r>
              <a:rPr lang="en-GB" sz="3600" dirty="0" smtClean="0">
                <a:solidFill>
                  <a:srgbClr val="39BAC4"/>
                </a:solidFill>
                <a:ea typeface="+mj-ea"/>
                <a:cs typeface="+mj-cs"/>
              </a:rPr>
              <a:t>Short-term solutions</a:t>
            </a:r>
            <a:endParaRPr lang="en-GB" sz="3600" dirty="0">
              <a:solidFill>
                <a:srgbClr val="39BAC4"/>
              </a:solidFill>
              <a:ea typeface="+mj-ea"/>
              <a:cs typeface="+mj-cs"/>
            </a:endParaRPr>
          </a:p>
        </p:txBody>
      </p:sp>
      <p:sp>
        <p:nvSpPr>
          <p:cNvPr id="5" name="Titre 1">
            <a:extLst>
              <a:ext uri="{FF2B5EF4-FFF2-40B4-BE49-F238E27FC236}">
                <a16:creationId xmlns:a16="http://schemas.microsoft.com/office/drawing/2014/main" id="{3E5302FB-6422-C84D-B7CE-E51F93547940}"/>
              </a:ext>
            </a:extLst>
          </p:cNvPr>
          <p:cNvSpPr txBox="1">
            <a:spLocks/>
          </p:cNvSpPr>
          <p:nvPr/>
        </p:nvSpPr>
        <p:spPr>
          <a:xfrm>
            <a:off x="152400" y="1353380"/>
            <a:ext cx="9144000" cy="86254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fr-FR" sz="4400" b="1">
                <a:solidFill>
                  <a:srgbClr val="006F73"/>
                </a:solidFill>
                <a:latin typeface="TradeGothic LT" panose="02000503020000020004" pitchFamily="2" charset="0"/>
              </a:rPr>
              <a:t>WHAT ARE THE SOLUTIONS?</a:t>
            </a:r>
          </a:p>
        </p:txBody>
      </p:sp>
    </p:spTree>
    <p:extLst>
      <p:ext uri="{BB962C8B-B14F-4D97-AF65-F5344CB8AC3E}">
        <p14:creationId xmlns:p14="http://schemas.microsoft.com/office/powerpoint/2010/main" val="116496644"/>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Thème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4065</TotalTime>
  <Words>2545</Words>
  <Application>Microsoft Office PowerPoint</Application>
  <PresentationFormat>On-screen Show (4:3)</PresentationFormat>
  <Paragraphs>167</Paragraphs>
  <Slides>16</Slides>
  <Notes>16</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Gili Sans MT</vt:lpstr>
      <vt:lpstr>TradeGothic LT</vt:lpstr>
      <vt:lpstr>Thème Office</vt:lpstr>
      <vt:lpstr>THE REGENERATION ZONE</vt:lpstr>
      <vt:lpstr>WHAT DO WE  ALREADY KNOW ABOUT CLIMATE CHANGE? </vt:lpstr>
      <vt:lpstr>PowerPoint Presentation</vt:lpstr>
      <vt:lpstr>OCEAN DEAD ZONE  Oxford Dictionary definition</vt:lpstr>
      <vt:lpstr>PowerPoint Presentation</vt:lpstr>
      <vt:lpstr>PowerPoint Presentation</vt:lpstr>
      <vt:lpstr>PowerPoint Presentation</vt:lpstr>
      <vt:lpstr>WHAT ARE THE SOLUTIONS?</vt:lpstr>
      <vt:lpstr>PowerPoint Presentation</vt:lpstr>
      <vt:lpstr>EXAMPLES OF POSITIVE REGENERATION</vt:lpstr>
      <vt:lpstr>PowerPoint Presentation</vt:lpstr>
      <vt:lpstr>PowerPoint Presentation</vt:lpstr>
      <vt:lpstr>PowerPoint Presentation</vt:lpstr>
      <vt:lpstr>LET’S REGENERATE!</vt:lpstr>
      <vt:lpstr>IT ALL COMES BACK TO THE OCEAN!</vt:lpstr>
      <vt:lpstr>WHAT’S NEXT?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Caroline Dalcq</dc:creator>
  <cp:lastModifiedBy>Emily van de Geer</cp:lastModifiedBy>
  <cp:revision>73</cp:revision>
  <dcterms:created xsi:type="dcterms:W3CDTF">2019-03-21T13:11:41Z</dcterms:created>
  <dcterms:modified xsi:type="dcterms:W3CDTF">2021-02-03T17:25:34Z</dcterms:modified>
</cp:coreProperties>
</file>