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25"/>
  </p:notesMasterIdLst>
  <p:sldIdLst>
    <p:sldId id="260" r:id="rId2"/>
    <p:sldId id="264" r:id="rId3"/>
    <p:sldId id="276" r:id="rId4"/>
    <p:sldId id="280" r:id="rId5"/>
    <p:sldId id="285" r:id="rId6"/>
    <p:sldId id="271" r:id="rId7"/>
    <p:sldId id="317" r:id="rId8"/>
    <p:sldId id="296" r:id="rId9"/>
    <p:sldId id="319" r:id="rId10"/>
    <p:sldId id="321" r:id="rId11"/>
    <p:sldId id="322" r:id="rId12"/>
    <p:sldId id="292" r:id="rId13"/>
    <p:sldId id="318" r:id="rId14"/>
    <p:sldId id="291" r:id="rId15"/>
    <p:sldId id="309" r:id="rId16"/>
    <p:sldId id="328" r:id="rId17"/>
    <p:sldId id="308" r:id="rId18"/>
    <p:sldId id="324" r:id="rId19"/>
    <p:sldId id="325" r:id="rId20"/>
    <p:sldId id="335" r:id="rId21"/>
    <p:sldId id="329" r:id="rId22"/>
    <p:sldId id="334" r:id="rId23"/>
    <p:sldId id="278" r:id="rId2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BAC4"/>
    <a:srgbClr val="92D1D5"/>
    <a:srgbClr val="006F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066" autoAdjust="0"/>
    <p:restoredTop sz="62727" autoAdjust="0"/>
  </p:normalViewPr>
  <p:slideViewPr>
    <p:cSldViewPr snapToGrid="0" snapToObjects="1">
      <p:cViewPr varScale="1">
        <p:scale>
          <a:sx n="55" d="100"/>
          <a:sy n="55" d="100"/>
        </p:scale>
        <p:origin x="1992" y="3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C5BFB9-FF42-2641-82F6-74AE8E2FFEA2}" type="datetimeFigureOut">
              <a:rPr lang="fr-FR" smtClean="0"/>
              <a:t>03/02/2021</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fr-FR"/>
              <a:t>Modifier les styles du texte du masque
Deuxième niveau
Troisième niveau
Quatrième niveau
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D46414-1F73-884F-9EF8-53576E664818}" type="slidenum">
              <a:rPr lang="fr-FR" smtClean="0"/>
              <a:t>‹#›</a:t>
            </a:fld>
            <a:endParaRPr lang="fr-FR"/>
          </a:p>
        </p:txBody>
      </p:sp>
    </p:spTree>
    <p:extLst>
      <p:ext uri="{BB962C8B-B14F-4D97-AF65-F5344CB8AC3E}">
        <p14:creationId xmlns:p14="http://schemas.microsoft.com/office/powerpoint/2010/main" val="402248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theguardian.com/environment/2020/jul/01/water-firms-raw-sewage-england-river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sas.org.uk/wpcontent/uploads/SAS-Water-Quality-Report-Digital-v1.pdf"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sas.org.uk/map/"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xperience.arcgis.com/experience/e834e261b53740eba2fe6736e37bbc7b/"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theguardian.com/environment/2020/sep/17/rivers-in-england-fail-pollution-tests-due-to-sewage-and-chemical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mn-lt"/>
                <a:ea typeface="+mn-ea"/>
                <a:cs typeface="+mn-cs"/>
              </a:rPr>
              <a:t>It’s really important to create a safe space for this lesson where pupils are respected, feel comfortable to be open and honest and are kind to each other. The topic you are introducing might be very upsetting for some pupils: climate change is a frightening challenge we face and what’s happening on our doorstep, along our coastlines, is often unacceptable, so it’s important that pupils feel comfortable to ask questions, express themselves in the lesson and feel supported. </a:t>
            </a:r>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https://www.nrdc.org/stories/your-guide-talking-kids-all-ages-about-climate-change (copy</a:t>
            </a:r>
            <a:r>
              <a:rPr lang="en-GB" sz="1200" kern="1200" baseline="0" dirty="0" smtClean="0">
                <a:solidFill>
                  <a:schemeClr val="tx1"/>
                </a:solidFill>
                <a:effectLst/>
                <a:latin typeface="+mn-lt"/>
                <a:ea typeface="+mn-ea"/>
                <a:cs typeface="+mn-cs"/>
              </a:rPr>
              <a:t> and paste this link)</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Any questions? </a:t>
            </a:r>
            <a:endParaRPr lang="fr-FR" dirty="0"/>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Agricultural pollution solutions.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What happens in our rivers happens in the sea – many types of farming use pesticides and fertilisers, which lead to chemicals being washed into rivers and the sea when it rains.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This might seem out of our control, but we can have an effect by how we choose to shop, by getting educated and talking to other people about it, so everyone becomes more aware. If we buy food that isn’t sprayed with pesticides and insecticides and fertilisers, we can support positive regenerative farming, which is much better for the land and the environment. </a:t>
            </a:r>
          </a:p>
        </p:txBody>
      </p:sp>
      <p:sp>
        <p:nvSpPr>
          <p:cNvPr id="4" name="Slide Number Placeholder 3"/>
          <p:cNvSpPr>
            <a:spLocks noGrp="1"/>
          </p:cNvSpPr>
          <p:nvPr>
            <p:ph type="sldNum" sz="quarter" idx="10"/>
          </p:nvPr>
        </p:nvSpPr>
        <p:spPr/>
        <p:txBody>
          <a:bodyPr/>
          <a:lstStyle/>
          <a:p>
            <a:fld id="{84D46414-1F73-884F-9EF8-53576E664818}" type="slidenum">
              <a:rPr lang="fr-FR" smtClean="0"/>
              <a:t>10</a:t>
            </a:fld>
            <a:endParaRPr lang="fr-FR"/>
          </a:p>
        </p:txBody>
      </p:sp>
    </p:spTree>
    <p:extLst>
      <p:ext uri="{BB962C8B-B14F-4D97-AF65-F5344CB8AC3E}">
        <p14:creationId xmlns:p14="http://schemas.microsoft.com/office/powerpoint/2010/main" val="21113750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Plastic pollution.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Some loose plastic</a:t>
            </a:r>
            <a:r>
              <a:rPr lang="en-GB" sz="1200" kern="1200" baseline="0" dirty="0">
                <a:solidFill>
                  <a:schemeClr val="tx1"/>
                </a:solidFill>
                <a:effectLst/>
                <a:latin typeface="TradeGothic LT" panose="02000503020000020004" pitchFamily="2" charset="0"/>
                <a:ea typeface="+mn-ea"/>
                <a:cs typeface="+mn-cs"/>
              </a:rPr>
              <a:t> pollution</a:t>
            </a:r>
            <a:r>
              <a:rPr lang="en-GB" sz="1200" kern="1200" dirty="0">
                <a:solidFill>
                  <a:schemeClr val="tx1"/>
                </a:solidFill>
                <a:effectLst/>
                <a:latin typeface="TradeGothic LT" panose="02000503020000020004" pitchFamily="2" charset="0"/>
                <a:ea typeface="+mn-ea"/>
                <a:cs typeface="+mn-cs"/>
              </a:rPr>
              <a:t> gets caught in drains, but a lot of it gets into our waterways, where it will break up into lots of tiny pieces. These </a:t>
            </a:r>
            <a:r>
              <a:rPr lang="en-GB" sz="1200" kern="1200" dirty="0" err="1">
                <a:solidFill>
                  <a:schemeClr val="tx1"/>
                </a:solidFill>
                <a:effectLst/>
                <a:latin typeface="TradeGothic LT" panose="02000503020000020004" pitchFamily="2" charset="0"/>
                <a:ea typeface="+mn-ea"/>
                <a:cs typeface="+mn-cs"/>
              </a:rPr>
              <a:t>microplastics</a:t>
            </a:r>
            <a:r>
              <a:rPr lang="en-GB" sz="1200" kern="1200" dirty="0">
                <a:solidFill>
                  <a:schemeClr val="tx1"/>
                </a:solidFill>
                <a:effectLst/>
                <a:latin typeface="TradeGothic LT" panose="02000503020000020004" pitchFamily="2" charset="0"/>
                <a:ea typeface="+mn-ea"/>
                <a:cs typeface="+mn-cs"/>
              </a:rPr>
              <a:t> (smaller than 5mm diameter) soak up toxic chemicals in the water (being oil-based, they attract oil-based chemicals and pollutants) and can be ingested by animals.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If ingested by animals, they unleash their toxic payload into the body of the animal (the chemicals more readily bond with the fat cells in animal bodies than the plastic they hitched a ride with). </a:t>
            </a:r>
            <a:endParaRPr lang="en-US" dirty="0">
              <a:latin typeface="TradeGothic LT" panose="02000503020000020004" pitchFamily="2" charset="0"/>
            </a:endParaRPr>
          </a:p>
        </p:txBody>
      </p:sp>
      <p:sp>
        <p:nvSpPr>
          <p:cNvPr id="4" name="Slide Number Placeholder 3"/>
          <p:cNvSpPr>
            <a:spLocks noGrp="1"/>
          </p:cNvSpPr>
          <p:nvPr>
            <p:ph type="sldNum" sz="quarter" idx="10"/>
          </p:nvPr>
        </p:nvSpPr>
        <p:spPr/>
        <p:txBody>
          <a:bodyPr/>
          <a:lstStyle/>
          <a:p>
            <a:fld id="{84D46414-1F73-884F-9EF8-53576E664818}" type="slidenum">
              <a:rPr lang="fr-FR" smtClean="0"/>
              <a:t>11</a:t>
            </a:fld>
            <a:endParaRPr lang="fr-FR"/>
          </a:p>
        </p:txBody>
      </p:sp>
    </p:spTree>
    <p:extLst>
      <p:ext uri="{BB962C8B-B14F-4D97-AF65-F5344CB8AC3E}">
        <p14:creationId xmlns:p14="http://schemas.microsoft.com/office/powerpoint/2010/main" val="35715247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Plastic pollution solutions.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Some products have been banned (like cotton buds with plastic sticks) and now have to be made using non-plastic materials. This is one solution for our waste, but let’s think now about other kinds of man-made waste: straws/other litter, etc. How could we stop this stuff getting into our waterways? </a:t>
            </a:r>
          </a:p>
          <a:p>
            <a:endParaRPr lang="en-GB" sz="1200" kern="1200" dirty="0">
              <a:solidFill>
                <a:schemeClr val="tx1"/>
              </a:solidFill>
              <a:effectLst/>
              <a:latin typeface="TradeGothic LT" panose="02000503020000020004" pitchFamily="2"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TradeGothic LT" panose="02000503020000020004" pitchFamily="2" charset="0"/>
                <a:ea typeface="+mn-ea"/>
                <a:cs typeface="+mn-cs"/>
              </a:rPr>
              <a:t>CLASS DISCUSSION OPPORTUNITY:</a:t>
            </a:r>
            <a:r>
              <a:rPr lang="en-GB" sz="1200" b="1" kern="1200" baseline="0" dirty="0" smtClean="0">
                <a:solidFill>
                  <a:schemeClr val="tx1"/>
                </a:solidFill>
                <a:effectLst/>
                <a:latin typeface="TradeGothic LT" panose="02000503020000020004" pitchFamily="2" charset="0"/>
                <a:ea typeface="+mn-ea"/>
                <a:cs typeface="+mn-cs"/>
              </a:rPr>
              <a:t> </a:t>
            </a:r>
            <a:endParaRPr lang="en-GB" sz="1200" b="1" kern="1200" dirty="0" smtClean="0">
              <a:solidFill>
                <a:schemeClr val="tx1"/>
              </a:solidFill>
              <a:effectLst/>
              <a:latin typeface="TradeGothic LT" panose="02000503020000020004" pitchFamily="2" charset="0"/>
              <a:ea typeface="+mn-ea"/>
              <a:cs typeface="+mn-cs"/>
            </a:endParaRPr>
          </a:p>
          <a:p>
            <a:endParaRPr lang="en-GB" sz="1200" kern="1200" dirty="0" smtClean="0">
              <a:solidFill>
                <a:schemeClr val="tx1"/>
              </a:solidFill>
              <a:effectLst/>
              <a:latin typeface="TradeGothic LT" panose="02000503020000020004" pitchFamily="2" charset="0"/>
              <a:ea typeface="+mn-ea"/>
              <a:cs typeface="+mn-cs"/>
            </a:endParaRPr>
          </a:p>
          <a:p>
            <a:r>
              <a:rPr lang="en-GB" sz="1200" kern="1200" dirty="0" smtClean="0">
                <a:solidFill>
                  <a:schemeClr val="tx1"/>
                </a:solidFill>
                <a:effectLst/>
                <a:latin typeface="TradeGothic LT" panose="02000503020000020004" pitchFamily="2" charset="0"/>
                <a:ea typeface="+mn-ea"/>
                <a:cs typeface="+mn-cs"/>
              </a:rPr>
              <a:t>Easy </a:t>
            </a:r>
            <a:r>
              <a:rPr lang="en-GB" sz="1200" kern="1200" dirty="0">
                <a:solidFill>
                  <a:schemeClr val="tx1"/>
                </a:solidFill>
                <a:effectLst/>
                <a:latin typeface="TradeGothic LT" panose="02000503020000020004" pitchFamily="2" charset="0"/>
                <a:ea typeface="+mn-ea"/>
                <a:cs typeface="+mn-cs"/>
              </a:rPr>
              <a:t>ways to make a difference: </a:t>
            </a:r>
          </a:p>
          <a:p>
            <a:pPr marL="171450" lvl="0" indent="-171450">
              <a:buFont typeface="Arial"/>
              <a:buChar char="•"/>
            </a:pPr>
            <a:r>
              <a:rPr lang="en-GB" sz="1200" kern="1200" dirty="0">
                <a:solidFill>
                  <a:schemeClr val="tx1"/>
                </a:solidFill>
                <a:effectLst/>
                <a:latin typeface="TradeGothic LT" panose="02000503020000020004" pitchFamily="2" charset="0"/>
                <a:ea typeface="+mn-ea"/>
                <a:cs typeface="+mn-cs"/>
              </a:rPr>
              <a:t>make sure we don’t flush rubbish down the toilet – only flush, poo, paper and pee, to keep the sea plastic-free</a:t>
            </a:r>
          </a:p>
          <a:p>
            <a:pPr marL="171450" lvl="0" indent="-171450">
              <a:buFont typeface="Arial"/>
              <a:buChar char="•"/>
            </a:pPr>
            <a:r>
              <a:rPr lang="en-GB" sz="1200" kern="1200" dirty="0">
                <a:solidFill>
                  <a:schemeClr val="tx1"/>
                </a:solidFill>
                <a:effectLst/>
                <a:latin typeface="TradeGothic LT" panose="02000503020000020004" pitchFamily="2" charset="0"/>
                <a:ea typeface="+mn-ea"/>
                <a:cs typeface="+mn-cs"/>
              </a:rPr>
              <a:t>make sure we don’t drop plastic,</a:t>
            </a:r>
            <a:r>
              <a:rPr lang="en-GB" sz="1200" kern="1200" baseline="0" dirty="0">
                <a:solidFill>
                  <a:schemeClr val="tx1"/>
                </a:solidFill>
                <a:effectLst/>
                <a:latin typeface="TradeGothic LT" panose="02000503020000020004" pitchFamily="2" charset="0"/>
                <a:ea typeface="+mn-ea"/>
                <a:cs typeface="+mn-cs"/>
              </a:rPr>
              <a:t> creating pollution</a:t>
            </a:r>
            <a:endParaRPr lang="en-GB" sz="1200" kern="1200" dirty="0">
              <a:solidFill>
                <a:schemeClr val="tx1"/>
              </a:solidFill>
              <a:effectLst/>
              <a:latin typeface="TradeGothic LT" panose="02000503020000020004" pitchFamily="2" charset="0"/>
              <a:ea typeface="+mn-ea"/>
              <a:cs typeface="+mn-cs"/>
            </a:endParaRPr>
          </a:p>
          <a:p>
            <a:pPr marL="171450" lvl="0" indent="-171450">
              <a:buFont typeface="Arial"/>
              <a:buChar char="•"/>
            </a:pPr>
            <a:r>
              <a:rPr lang="en-GB" sz="1200" kern="1200" dirty="0">
                <a:solidFill>
                  <a:schemeClr val="tx1"/>
                </a:solidFill>
                <a:effectLst/>
                <a:latin typeface="TradeGothic LT" panose="02000503020000020004" pitchFamily="2" charset="0"/>
                <a:ea typeface="+mn-ea"/>
                <a:cs typeface="+mn-cs"/>
              </a:rPr>
              <a:t>try to create less litter – buy/use things that don’t have plastic packaging, that’s one way… </a:t>
            </a:r>
          </a:p>
          <a:p>
            <a:endParaRPr lang="en-US" baseline="0" dirty="0">
              <a:latin typeface="TradeGothic LT" panose="02000503020000020004" pitchFamily="2" charset="0"/>
            </a:endParaRPr>
          </a:p>
        </p:txBody>
      </p:sp>
      <p:sp>
        <p:nvSpPr>
          <p:cNvPr id="4" name="Slide Number Placeholder 3"/>
          <p:cNvSpPr>
            <a:spLocks noGrp="1"/>
          </p:cNvSpPr>
          <p:nvPr>
            <p:ph type="sldNum" sz="quarter" idx="10"/>
          </p:nvPr>
        </p:nvSpPr>
        <p:spPr/>
        <p:txBody>
          <a:bodyPr/>
          <a:lstStyle/>
          <a:p>
            <a:fld id="{84D46414-1F73-884F-9EF8-53576E664818}" type="slidenum">
              <a:rPr lang="fr-FR" smtClean="0"/>
              <a:t>12</a:t>
            </a:fld>
            <a:endParaRPr lang="fr-FR"/>
          </a:p>
        </p:txBody>
      </p:sp>
    </p:spTree>
    <p:extLst>
      <p:ext uri="{BB962C8B-B14F-4D97-AF65-F5344CB8AC3E}">
        <p14:creationId xmlns:p14="http://schemas.microsoft.com/office/powerpoint/2010/main" val="21113750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Water company pollution. </a:t>
            </a:r>
          </a:p>
          <a:p>
            <a:endParaRPr lang="en-GB" sz="1200" u="sng" kern="1200" dirty="0">
              <a:solidFill>
                <a:schemeClr val="tx1"/>
              </a:solidFill>
              <a:effectLst/>
              <a:latin typeface="TradeGothic LT" panose="02000503020000020004" pitchFamily="2" charset="0"/>
              <a:ea typeface="+mn-ea"/>
              <a:cs typeface="+mn-cs"/>
              <a:hlinkClick r:id="rId3"/>
            </a:endParaRPr>
          </a:p>
          <a:p>
            <a:r>
              <a:rPr lang="en-GB" sz="1200" u="sng" kern="1200" dirty="0">
                <a:solidFill>
                  <a:schemeClr val="tx1"/>
                </a:solidFill>
                <a:effectLst/>
                <a:latin typeface="TradeGothic LT" panose="02000503020000020004" pitchFamily="2" charset="0"/>
                <a:ea typeface="+mn-ea"/>
                <a:cs typeface="+mn-cs"/>
                <a:hlinkClick r:id="rId3"/>
              </a:rPr>
              <a:t>https://www.theguardian.com/environment/2020/jul/01/water-firms-raw-sewage-england-rivers</a:t>
            </a:r>
            <a:r>
              <a:rPr lang="en-GB" sz="1200" kern="1200" dirty="0">
                <a:solidFill>
                  <a:schemeClr val="tx1"/>
                </a:solidFill>
                <a:effectLst/>
                <a:latin typeface="TradeGothic LT" panose="02000503020000020004" pitchFamily="2" charset="0"/>
                <a:ea typeface="+mn-ea"/>
                <a:cs typeface="+mn-cs"/>
              </a:rPr>
              <a:t> </a:t>
            </a:r>
            <a:r>
              <a:rPr lang="en-GB" sz="1200" kern="1200" dirty="0" smtClean="0">
                <a:solidFill>
                  <a:schemeClr val="tx1"/>
                </a:solidFill>
                <a:effectLst/>
                <a:latin typeface="TradeGothic LT" panose="02000503020000020004" pitchFamily="2" charset="0"/>
                <a:ea typeface="+mn-ea"/>
                <a:cs typeface="+mn-cs"/>
              </a:rPr>
              <a:t>(copy and paste this link)</a:t>
            </a:r>
            <a:endParaRPr lang="en-GB" sz="1200" kern="1200" dirty="0">
              <a:solidFill>
                <a:schemeClr val="tx1"/>
              </a:solidFill>
              <a:effectLst/>
              <a:latin typeface="TradeGothic LT" panose="02000503020000020004" pitchFamily="2" charset="0"/>
              <a:ea typeface="+mn-ea"/>
              <a:cs typeface="+mn-cs"/>
            </a:endParaRP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Sewage is leaked into the natural environment when drains become too full and flood. This is allowed to happen, but is only supposed to happen during extreme weather incidents. It has been happening more frequently in recent years and we don’t think that’s acceptable.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Money needs to be invested in updating sewage treatment infrastructure so it doesn’t happen anymore. </a:t>
            </a:r>
          </a:p>
          <a:p>
            <a:endParaRPr lang="en-US" dirty="0">
              <a:latin typeface="TradeGothic LT" panose="02000503020000020004" pitchFamily="2" charset="0"/>
            </a:endParaRPr>
          </a:p>
        </p:txBody>
      </p:sp>
      <p:sp>
        <p:nvSpPr>
          <p:cNvPr id="4" name="Slide Number Placeholder 3"/>
          <p:cNvSpPr>
            <a:spLocks noGrp="1"/>
          </p:cNvSpPr>
          <p:nvPr>
            <p:ph type="sldNum" sz="quarter" idx="10"/>
          </p:nvPr>
        </p:nvSpPr>
        <p:spPr/>
        <p:txBody>
          <a:bodyPr/>
          <a:lstStyle/>
          <a:p>
            <a:fld id="{84D46414-1F73-884F-9EF8-53576E664818}" type="slidenum">
              <a:rPr lang="fr-FR" smtClean="0"/>
              <a:t>13</a:t>
            </a:fld>
            <a:endParaRPr lang="fr-FR"/>
          </a:p>
        </p:txBody>
      </p:sp>
    </p:spTree>
    <p:extLst>
      <p:ext uri="{BB962C8B-B14F-4D97-AF65-F5344CB8AC3E}">
        <p14:creationId xmlns:p14="http://schemas.microsoft.com/office/powerpoint/2010/main" val="40307710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Poo-</a:t>
            </a:r>
            <a:r>
              <a:rPr lang="en-GB" sz="1200" kern="1200" dirty="0" err="1">
                <a:solidFill>
                  <a:schemeClr val="tx1"/>
                </a:solidFill>
                <a:effectLst/>
                <a:latin typeface="TradeGothic LT" panose="02000503020000020004" pitchFamily="2" charset="0"/>
                <a:ea typeface="+mn-ea"/>
                <a:cs typeface="+mn-cs"/>
              </a:rPr>
              <a:t>llution</a:t>
            </a:r>
            <a:r>
              <a:rPr lang="en-GB" sz="1200" kern="1200" dirty="0">
                <a:solidFill>
                  <a:schemeClr val="tx1"/>
                </a:solidFill>
                <a:effectLst/>
                <a:latin typeface="TradeGothic LT" panose="02000503020000020004" pitchFamily="2" charset="0"/>
                <a:ea typeface="+mn-ea"/>
                <a:cs typeface="+mn-cs"/>
              </a:rPr>
              <a:t> solutions.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One of the main issues with water companies is that sewage is frequently pumped out into the sea: untreated sewage – yes, that’s right – INTO THE RIVERS AND SEA…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There needs to be better infrastructure so the sewage does not leak into the waterways, but there are also ingenious ideas on how we can use our poo in a more creative way… </a:t>
            </a:r>
            <a:endParaRPr lang="en-US" baseline="0" dirty="0">
              <a:latin typeface="TradeGothic LT" panose="02000503020000020004" pitchFamily="2" charset="0"/>
            </a:endParaRPr>
          </a:p>
        </p:txBody>
      </p:sp>
      <p:sp>
        <p:nvSpPr>
          <p:cNvPr id="4" name="Slide Number Placeholder 3"/>
          <p:cNvSpPr>
            <a:spLocks noGrp="1"/>
          </p:cNvSpPr>
          <p:nvPr>
            <p:ph type="sldNum" sz="quarter" idx="10"/>
          </p:nvPr>
        </p:nvSpPr>
        <p:spPr/>
        <p:txBody>
          <a:bodyPr/>
          <a:lstStyle/>
          <a:p>
            <a:fld id="{84D46414-1F73-884F-9EF8-53576E664818}" type="slidenum">
              <a:rPr lang="fr-FR" smtClean="0"/>
              <a:t>14</a:t>
            </a:fld>
            <a:endParaRPr lang="fr-FR"/>
          </a:p>
        </p:txBody>
      </p:sp>
    </p:spTree>
    <p:extLst>
      <p:ext uri="{BB962C8B-B14F-4D97-AF65-F5344CB8AC3E}">
        <p14:creationId xmlns:p14="http://schemas.microsoft.com/office/powerpoint/2010/main" val="2111375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Human Health Risks.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Every year, human health is affected by water quality (swimmers and surfers, etc.). 153 waterway users reported ill health as a direct result of them being in the UK waterways in one year.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Discuss the different illnesses with pupils. </a:t>
            </a:r>
          </a:p>
        </p:txBody>
      </p:sp>
      <p:sp>
        <p:nvSpPr>
          <p:cNvPr id="4" name="Slide Number Placeholder 3"/>
          <p:cNvSpPr>
            <a:spLocks noGrp="1"/>
          </p:cNvSpPr>
          <p:nvPr>
            <p:ph type="sldNum" sz="quarter" idx="10"/>
          </p:nvPr>
        </p:nvSpPr>
        <p:spPr/>
        <p:txBody>
          <a:bodyPr/>
          <a:lstStyle/>
          <a:p>
            <a:fld id="{84D46414-1F73-884F-9EF8-53576E664818}" type="slidenum">
              <a:rPr lang="fr-FR" smtClean="0"/>
              <a:t>15</a:t>
            </a:fld>
            <a:endParaRPr lang="fr-FR"/>
          </a:p>
        </p:txBody>
      </p:sp>
    </p:spTree>
    <p:extLst>
      <p:ext uri="{BB962C8B-B14F-4D97-AF65-F5344CB8AC3E}">
        <p14:creationId xmlns:p14="http://schemas.microsoft.com/office/powerpoint/2010/main" val="36635837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Human Health Risks.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Every year, human health is affected by water quality (swimmers and surfers, etc.). 153 waterway users reported ill health as a direct result of them being in the UK waterways in one year.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Discuss the different illnesses with pupils. </a:t>
            </a:r>
          </a:p>
        </p:txBody>
      </p:sp>
      <p:sp>
        <p:nvSpPr>
          <p:cNvPr id="4" name="Slide Number Placeholder 3"/>
          <p:cNvSpPr>
            <a:spLocks noGrp="1"/>
          </p:cNvSpPr>
          <p:nvPr>
            <p:ph type="sldNum" sz="quarter" idx="10"/>
          </p:nvPr>
        </p:nvSpPr>
        <p:spPr/>
        <p:txBody>
          <a:bodyPr/>
          <a:lstStyle/>
          <a:p>
            <a:fld id="{84D46414-1F73-884F-9EF8-53576E664818}" type="slidenum">
              <a:rPr lang="fr-FR" smtClean="0"/>
              <a:t>16</a:t>
            </a:fld>
            <a:endParaRPr lang="fr-FR"/>
          </a:p>
        </p:txBody>
      </p:sp>
    </p:spTree>
    <p:extLst>
      <p:ext uri="{BB962C8B-B14F-4D97-AF65-F5344CB8AC3E}">
        <p14:creationId xmlns:p14="http://schemas.microsoft.com/office/powerpoint/2010/main" val="21113750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Go with the Flow Waterway Investigation. </a:t>
            </a:r>
            <a:endParaRPr lang="en-US" dirty="0">
              <a:latin typeface="TradeGothic LT" panose="02000503020000020004" pitchFamily="2" charset="0"/>
            </a:endParaRPr>
          </a:p>
        </p:txBody>
      </p:sp>
      <p:sp>
        <p:nvSpPr>
          <p:cNvPr id="4" name="Slide Number Placeholder 3"/>
          <p:cNvSpPr>
            <a:spLocks noGrp="1"/>
          </p:cNvSpPr>
          <p:nvPr>
            <p:ph type="sldNum" sz="quarter" idx="10"/>
          </p:nvPr>
        </p:nvSpPr>
        <p:spPr/>
        <p:txBody>
          <a:bodyPr/>
          <a:lstStyle/>
          <a:p>
            <a:fld id="{84D46414-1F73-884F-9EF8-53576E664818}" type="slidenum">
              <a:rPr lang="fr-FR" smtClean="0"/>
              <a:t>17</a:t>
            </a:fld>
            <a:endParaRPr lang="fr-FR"/>
          </a:p>
        </p:txBody>
      </p:sp>
    </p:spTree>
    <p:extLst>
      <p:ext uri="{BB962C8B-B14F-4D97-AF65-F5344CB8AC3E}">
        <p14:creationId xmlns:p14="http://schemas.microsoft.com/office/powerpoint/2010/main" val="18041399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Use Google Maps or Google Earth. As a whole class, look at the school on a map on the interactive whiteboard, locating the nearest waterway(s). </a:t>
            </a:r>
            <a:endParaRPr lang="en-US" dirty="0">
              <a:latin typeface="TradeGothic LT" panose="02000503020000020004" pitchFamily="2" charset="0"/>
            </a:endParaRPr>
          </a:p>
        </p:txBody>
      </p:sp>
      <p:sp>
        <p:nvSpPr>
          <p:cNvPr id="4" name="Slide Number Placeholder 3"/>
          <p:cNvSpPr>
            <a:spLocks noGrp="1"/>
          </p:cNvSpPr>
          <p:nvPr>
            <p:ph type="sldNum" sz="quarter" idx="10"/>
          </p:nvPr>
        </p:nvSpPr>
        <p:spPr/>
        <p:txBody>
          <a:bodyPr/>
          <a:lstStyle/>
          <a:p>
            <a:fld id="{84D46414-1F73-884F-9EF8-53576E664818}" type="slidenum">
              <a:rPr lang="fr-FR" smtClean="0"/>
              <a:t>18</a:t>
            </a:fld>
            <a:endParaRPr lang="fr-FR"/>
          </a:p>
        </p:txBody>
      </p:sp>
    </p:spTree>
    <p:extLst>
      <p:ext uri="{BB962C8B-B14F-4D97-AF65-F5344CB8AC3E}">
        <p14:creationId xmlns:p14="http://schemas.microsoft.com/office/powerpoint/2010/main" val="9262635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Split the waterway(s) into sections to be investigated using Google Maps – use the satellite and map views.</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If creating a local waterways display, draw out the shape of the waterway over several large pieces of paper before the lesson, so that the paper sections of the waterway are ready for use by the groups in the lesson. Mark features on the edges of each piece of paper so pupils know where to focus their investigation (e.g. for the aerial photograph on slide 19, the edges would be the sewage works (left/west), the bowling club (top/north), the farmland (right/east) and the cricket club (bottom/south).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Put pupils in groups and assign a section of the waterway to each group. A suggestion for the groups could be: the first pupil leads on the computer, looking up the features on Google Maps; a second pupil draws the area onto the map, looking at the map for reference; the third and fourth pupils research what pollution the features might create in the waterway. Written notes on the potential pollution issues should be added to the map next to the feature label.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Stop the class a couple of times throughout the session to share what’s working well and celebrate examples of thorough, careful work. Give pupils a chance to look at other groups’ work (emphasising that this is a safe space where your own and others’ work is respected and celebrated).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If creating a class book/report, pupils can create their section of the map on a smaller scale, on a computer or hand-drawn and handwritten.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Give time warnings throughout the session. Ten minutes before the end of the activity, collate the pieces of paper to create the display – this is a great opportunity to have an informative display board. Photos might be taken of pupils next to their section of the display, as a way of assessment and celebration (following school photography/filming policies and excluding any pupils who are exempt from such activities). </a:t>
            </a:r>
          </a:p>
          <a:p>
            <a:endParaRPr lang="en-US" baseline="0" dirty="0">
              <a:latin typeface="TradeGothic LT" panose="02000503020000020004" pitchFamily="2" charset="0"/>
            </a:endParaRPr>
          </a:p>
        </p:txBody>
      </p:sp>
      <p:sp>
        <p:nvSpPr>
          <p:cNvPr id="4" name="Slide Number Placeholder 3"/>
          <p:cNvSpPr>
            <a:spLocks noGrp="1"/>
          </p:cNvSpPr>
          <p:nvPr>
            <p:ph type="sldNum" sz="quarter" idx="10"/>
          </p:nvPr>
        </p:nvSpPr>
        <p:spPr/>
        <p:txBody>
          <a:bodyPr/>
          <a:lstStyle/>
          <a:p>
            <a:fld id="{84D46414-1F73-884F-9EF8-53576E664818}" type="slidenum">
              <a:rPr lang="fr-FR" smtClean="0"/>
              <a:t>19</a:t>
            </a:fld>
            <a:endParaRPr lang="fr-FR"/>
          </a:p>
        </p:txBody>
      </p:sp>
    </p:spTree>
    <p:extLst>
      <p:ext uri="{BB962C8B-B14F-4D97-AF65-F5344CB8AC3E}">
        <p14:creationId xmlns:p14="http://schemas.microsoft.com/office/powerpoint/2010/main" val="2202717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TradeGothic LT" panose="02000503020000020004" pitchFamily="2" charset="0"/>
                <a:ea typeface="+mn-ea"/>
                <a:cs typeface="+mn-cs"/>
              </a:rPr>
              <a:t>Start with an informal understanding check in, hearing what pupils think water quality means in relation to our rivers, ocean and coastline.</a:t>
            </a:r>
            <a:r>
              <a:rPr lang="en-GB" dirty="0">
                <a:effectLst/>
                <a:latin typeface="TradeGothic LT" panose="02000503020000020004" pitchFamily="2" charset="0"/>
              </a:rPr>
              <a:t> </a:t>
            </a:r>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15000"/>
              </a:lnSpc>
            </a:pPr>
            <a:r>
              <a:rPr lang="en-GB" sz="800" kern="1200" dirty="0">
                <a:solidFill>
                  <a:schemeClr val="tx1"/>
                </a:solidFill>
                <a:effectLst/>
                <a:latin typeface="TradeGothic LT" panose="02000503020000020004" pitchFamily="2" charset="0"/>
                <a:ea typeface="+mn-ea"/>
                <a:cs typeface="+mn-cs"/>
              </a:rPr>
              <a:t>Go </a:t>
            </a:r>
            <a:r>
              <a:rPr lang="en-GB" sz="800" kern="1200" noProof="0" dirty="0">
                <a:solidFill>
                  <a:schemeClr val="tx1"/>
                </a:solidFill>
                <a:effectLst/>
                <a:latin typeface="TradeGothic LT" panose="02000503020000020004" pitchFamily="2" charset="0"/>
                <a:ea typeface="+mn-ea"/>
                <a:cs typeface="+mn-cs"/>
              </a:rPr>
              <a:t>with</a:t>
            </a:r>
            <a:r>
              <a:rPr lang="en-GB" sz="800" kern="1200" dirty="0">
                <a:solidFill>
                  <a:schemeClr val="tx1"/>
                </a:solidFill>
                <a:effectLst/>
                <a:latin typeface="TradeGothic LT" panose="02000503020000020004" pitchFamily="2" charset="0"/>
                <a:ea typeface="+mn-ea"/>
                <a:cs typeface="+mn-cs"/>
              </a:rPr>
              <a:t> the Flow Waterway Investigation Guidelines</a:t>
            </a:r>
            <a:r>
              <a:rPr lang="en-GB" sz="800" dirty="0">
                <a:effectLst/>
                <a:latin typeface="TradeGothic LT" panose="02000503020000020004" pitchFamily="2" charset="0"/>
              </a:rPr>
              <a:t> </a:t>
            </a:r>
          </a:p>
          <a:p>
            <a:pPr algn="l">
              <a:lnSpc>
                <a:spcPct val="115000"/>
              </a:lnSpc>
            </a:pPr>
            <a:endParaRPr lang="en-GB" sz="800" dirty="0">
              <a:effectLst/>
              <a:latin typeface="TradeGothic LT" panose="02000503020000020004" pitchFamily="2" charset="0"/>
              <a:ea typeface="Cambria"/>
              <a:cs typeface="Times New Roman"/>
            </a:endParaRPr>
          </a:p>
          <a:p>
            <a:pPr algn="l">
              <a:lnSpc>
                <a:spcPct val="115000"/>
              </a:lnSpc>
            </a:pPr>
            <a:r>
              <a:rPr lang="en-GB" sz="800" dirty="0">
                <a:effectLst/>
                <a:latin typeface="TradeGothic LT" panose="02000503020000020004" pitchFamily="2" charset="0"/>
                <a:ea typeface="Cambria"/>
                <a:cs typeface="Times New Roman"/>
              </a:rPr>
              <a:t>Discuss with pupils before they</a:t>
            </a:r>
            <a:r>
              <a:rPr lang="en-GB" sz="800" baseline="0" dirty="0">
                <a:effectLst/>
                <a:latin typeface="TradeGothic LT" panose="02000503020000020004" pitchFamily="2" charset="0"/>
                <a:ea typeface="Cambria"/>
                <a:cs typeface="Times New Roman"/>
              </a:rPr>
              <a:t> start their own investigation – example diagram on next slide. </a:t>
            </a:r>
            <a:endParaRPr lang="en-GB" sz="800" dirty="0">
              <a:latin typeface="TradeGothic LT" panose="02000503020000020004" pitchFamily="2" charset="0"/>
              <a:ea typeface="Cambria"/>
              <a:cs typeface="Times New Roman"/>
            </a:endParaRPr>
          </a:p>
        </p:txBody>
      </p:sp>
      <p:sp>
        <p:nvSpPr>
          <p:cNvPr id="4" name="Slide Number Placeholder 3"/>
          <p:cNvSpPr>
            <a:spLocks noGrp="1"/>
          </p:cNvSpPr>
          <p:nvPr>
            <p:ph type="sldNum" sz="quarter" idx="10"/>
          </p:nvPr>
        </p:nvSpPr>
        <p:spPr/>
        <p:txBody>
          <a:bodyPr/>
          <a:lstStyle/>
          <a:p>
            <a:fld id="{84D46414-1F73-884F-9EF8-53576E664818}" type="slidenum">
              <a:rPr lang="fr-FR" smtClean="0"/>
              <a:t>20</a:t>
            </a:fld>
            <a:endParaRPr lang="fr-FR"/>
          </a:p>
        </p:txBody>
      </p:sp>
    </p:spTree>
    <p:extLst>
      <p:ext uri="{BB962C8B-B14F-4D97-AF65-F5344CB8AC3E}">
        <p14:creationId xmlns:p14="http://schemas.microsoft.com/office/powerpoint/2010/main" val="11753809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TradeGothic LT" panose="02000503020000020004" pitchFamily="2" charset="0"/>
                <a:ea typeface="+mn-ea"/>
                <a:cs typeface="+mn-cs"/>
              </a:rPr>
              <a:t>Discuss</a:t>
            </a:r>
            <a:r>
              <a:rPr lang="en-GB" sz="1200" kern="1200" baseline="0" dirty="0" smtClean="0">
                <a:solidFill>
                  <a:schemeClr val="tx1"/>
                </a:solidFill>
                <a:effectLst/>
                <a:latin typeface="TradeGothic LT" panose="02000503020000020004" pitchFamily="2" charset="0"/>
                <a:ea typeface="+mn-ea"/>
                <a:cs typeface="+mn-cs"/>
              </a:rPr>
              <a:t> features of the example sketch, then pupils start their own investigation and sketches.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TradeGothic LT" panose="02000503020000020004" pitchFamily="2"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effectLst/>
                <a:latin typeface="TradeGothic LT" panose="02000503020000020004" pitchFamily="2" charset="0"/>
                <a:ea typeface="+mn-ea"/>
                <a:cs typeface="+mn-cs"/>
              </a:rPr>
              <a:t>Please emphasise that this sketch is a fictitious place and all problems are for the purpose of this sketch only.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TradeGothic LT" panose="02000503020000020004" pitchFamily="2"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TradeGothic LT" panose="02000503020000020004" pitchFamily="2" charset="0"/>
                <a:ea typeface="+mn-ea"/>
                <a:cs typeface="+mn-cs"/>
              </a:rPr>
              <a:t>Suggested </a:t>
            </a:r>
            <a:r>
              <a:rPr lang="en-GB" sz="1200" kern="1200" dirty="0">
                <a:solidFill>
                  <a:schemeClr val="tx1"/>
                </a:solidFill>
                <a:effectLst/>
                <a:latin typeface="TradeGothic LT" panose="02000503020000020004" pitchFamily="2" charset="0"/>
                <a:ea typeface="+mn-ea"/>
                <a:cs typeface="+mn-cs"/>
              </a:rPr>
              <a:t>break - part way through the investigation to continue in the next lesson, recapping on main elements of investigation and what to notice when walking around the local area, which</a:t>
            </a:r>
            <a:r>
              <a:rPr lang="en-GB" sz="1200" kern="1200" baseline="0" dirty="0">
                <a:solidFill>
                  <a:schemeClr val="tx1"/>
                </a:solidFill>
                <a:effectLst/>
                <a:latin typeface="TradeGothic LT" panose="02000503020000020004" pitchFamily="2" charset="0"/>
                <a:ea typeface="+mn-ea"/>
                <a:cs typeface="+mn-cs"/>
              </a:rPr>
              <a:t> might be useful</a:t>
            </a:r>
            <a:r>
              <a:rPr lang="en-GB" sz="1200" kern="1200" dirty="0">
                <a:solidFill>
                  <a:schemeClr val="tx1"/>
                </a:solidFill>
                <a:effectLst/>
                <a:latin typeface="TradeGothic LT" panose="02000503020000020004" pitchFamily="2" charset="0"/>
                <a:ea typeface="+mn-ea"/>
                <a:cs typeface="+mn-cs"/>
              </a:rPr>
              <a:t> to include in the investigation. </a:t>
            </a:r>
          </a:p>
          <a:p>
            <a:endParaRPr lang="fr-FR" baseline="0" dirty="0">
              <a:latin typeface="TradeGothic LT" panose="02000503020000020004" pitchFamily="2" charset="0"/>
            </a:endParaRPr>
          </a:p>
          <a:p>
            <a:endParaRPr lang="fr-FR" baseline="0"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21</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Plenary: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Each group presents their section of the waterway investigation to the rest of the class. This could be filmed (following school photography/filming policies and excluding any pupils who are exempt from such activities) to use for assessment or to share with other classes/as an assembly. All pupils should be given the chance to speak and be encouraged to do so, but if there are any pupils who have public speaking issues, they should be allowed to stay quiet, instead explaining their work to teaching staff as the teaching staff move around the classroom during the activity.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Discuss with class: </a:t>
            </a:r>
          </a:p>
          <a:p>
            <a:pPr marL="171450" lvl="0" indent="-171450">
              <a:buFont typeface="Arial"/>
              <a:buChar char="•"/>
            </a:pPr>
            <a:r>
              <a:rPr lang="en-GB" sz="1200" kern="1200" dirty="0">
                <a:solidFill>
                  <a:schemeClr val="tx1"/>
                </a:solidFill>
                <a:effectLst/>
                <a:latin typeface="TradeGothic LT" panose="02000503020000020004" pitchFamily="2" charset="0"/>
                <a:ea typeface="+mn-ea"/>
                <a:cs typeface="+mn-cs"/>
              </a:rPr>
              <a:t>What have you found out about the waterways close to the school or further up the waterways from the school?</a:t>
            </a:r>
          </a:p>
          <a:p>
            <a:pPr marL="171450" lvl="0" indent="-171450">
              <a:buFont typeface="Arial"/>
              <a:buChar char="•"/>
            </a:pPr>
            <a:r>
              <a:rPr lang="en-GB" sz="1200" kern="1200" dirty="0">
                <a:solidFill>
                  <a:schemeClr val="tx1"/>
                </a:solidFill>
                <a:effectLst/>
                <a:latin typeface="TradeGothic LT" panose="02000503020000020004" pitchFamily="2" charset="0"/>
                <a:ea typeface="+mn-ea"/>
                <a:cs typeface="+mn-cs"/>
              </a:rPr>
              <a:t>How do you feel about what you’ve found out? </a:t>
            </a:r>
          </a:p>
          <a:p>
            <a:pPr marL="171450" lvl="0" indent="-171450">
              <a:buFont typeface="Arial"/>
              <a:buChar char="•"/>
            </a:pPr>
            <a:r>
              <a:rPr lang="en-GB" sz="1200" kern="1200" dirty="0">
                <a:solidFill>
                  <a:schemeClr val="tx1"/>
                </a:solidFill>
                <a:effectLst/>
                <a:latin typeface="TradeGothic LT" panose="02000503020000020004" pitchFamily="2" charset="0"/>
                <a:ea typeface="+mn-ea"/>
                <a:cs typeface="+mn-cs"/>
              </a:rPr>
              <a:t>Has this lesson made you think differently about waterways and how you would treat or use them?</a:t>
            </a:r>
          </a:p>
          <a:p>
            <a:pPr marL="171450" lvl="0" indent="-171450">
              <a:buFont typeface="Arial"/>
              <a:buChar char="•"/>
            </a:pPr>
            <a:r>
              <a:rPr lang="en-GB" sz="1200" kern="1200" dirty="0">
                <a:solidFill>
                  <a:schemeClr val="tx1"/>
                </a:solidFill>
                <a:effectLst/>
                <a:latin typeface="TradeGothic LT" panose="02000503020000020004" pitchFamily="2" charset="0"/>
                <a:ea typeface="+mn-ea"/>
                <a:cs typeface="+mn-cs"/>
              </a:rPr>
              <a:t>What message would you like to pass on to someone who was interested in learning more about local waterways and land use? </a:t>
            </a:r>
          </a:p>
          <a:p>
            <a:pPr lvl="0"/>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Whatever gets washed, dumped, thrown, dropped into the waterways, gets to the ocean. The ocean produces more than half the oxygen that we breathe, so we need the ocean to be healthy to keep ourselves alive.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The greatest lesson to come from this is that children should feel empowered to make a difference and to be brave and tenacious in believing in a cause and taking action to improve the situation.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As a brilliant person, Margaret Mead, once said, ‘never doubt that a small group of thoughtful committed citizens can change the world, indeed it’s the only thing that ever has.’</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But it’s more than that. Our blue planet is 70% ocean and there are lots more waterways within our landmasses. We love water: to drink, to play in, to swim in, to look at, to surf in, to soak in, in the bath or to wash in, in the shower. By respecting and caring for our waterways, we respect and care for ourselves and others. The health of the ocean is inextricably linked to our health.</a:t>
            </a:r>
          </a:p>
          <a:p>
            <a:endParaRPr lang="fr-FR" baseline="0"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22</a:t>
            </a:fld>
            <a:endParaRPr lang="fr-FR"/>
          </a:p>
        </p:txBody>
      </p:sp>
    </p:spTree>
    <p:extLst>
      <p:ext uri="{BB962C8B-B14F-4D97-AF65-F5344CB8AC3E}">
        <p14:creationId xmlns:p14="http://schemas.microsoft.com/office/powerpoint/2010/main" val="26699873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lvl="0" indent="0">
              <a:buFont typeface="Arial"/>
              <a:buNone/>
            </a:pPr>
            <a:r>
              <a:rPr lang="en-GB" sz="1200" kern="1200" dirty="0" smtClean="0">
                <a:solidFill>
                  <a:schemeClr val="tx1"/>
                </a:solidFill>
                <a:effectLst/>
                <a:latin typeface="TradeGothic LT" panose="02000503020000020004" pitchFamily="2" charset="0"/>
                <a:ea typeface="+mn-ea"/>
                <a:cs typeface="+mn-cs"/>
              </a:rPr>
              <a:t>Follow</a:t>
            </a:r>
            <a:r>
              <a:rPr lang="en-GB" sz="1200" kern="1200" baseline="0" dirty="0" smtClean="0">
                <a:solidFill>
                  <a:schemeClr val="tx1"/>
                </a:solidFill>
                <a:effectLst/>
                <a:latin typeface="TradeGothic LT" panose="02000503020000020004" pitchFamily="2" charset="0"/>
                <a:ea typeface="+mn-ea"/>
                <a:cs typeface="+mn-cs"/>
              </a:rPr>
              <a:t> up Activities – discuss class ideas and these suggestions. </a:t>
            </a:r>
            <a:endParaRPr lang="en-GB" sz="1200" kern="1200" dirty="0">
              <a:solidFill>
                <a:schemeClr val="tx1"/>
              </a:solidFill>
              <a:effectLst/>
              <a:latin typeface="TradeGothic LT" panose="02000503020000020004" pitchFamily="2" charset="0"/>
              <a:ea typeface="+mn-ea"/>
              <a:cs typeface="+mn-cs"/>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23</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Water Quality definitions: The chemical composition of a water sample. The degree to which water is clean and whether it is suitable for drinking, making plants grow or for fish to live in, etc. (i.e. supporting life).</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Clean rivers, coastlines and seas are healthy habitats for plants and animals to grow and are not toxic and damaging if we swim in them!</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What we see in the image on the slide is untreated sewage being pumped into the sea. We need to investigate what’s going on with our waterways. The focus of this lesson is looking at the local waterways close to the school, investigating what potential pollution sources are entering the waterway that will probably therefore be washed out into the ocean. </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3</a:t>
            </a:fld>
            <a:endParaRPr lang="fr-FR"/>
          </a:p>
        </p:txBody>
      </p:sp>
    </p:spTree>
    <p:extLst>
      <p:ext uri="{BB962C8B-B14F-4D97-AF65-F5344CB8AC3E}">
        <p14:creationId xmlns:p14="http://schemas.microsoft.com/office/powerpoint/2010/main" val="2929535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Surfers Against Sewage published this 2020 Water Quality Report in November 2020 to highlight the issues surrounding water pollution issues around Great Britain’s coastline. A lot of the pollution we find along our coastlines comes from our rivers.</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 </a:t>
            </a:r>
            <a:r>
              <a:rPr lang="en-GB" sz="1200" u="sng" kern="1200" dirty="0">
                <a:solidFill>
                  <a:schemeClr val="tx1"/>
                </a:solidFill>
                <a:effectLst/>
                <a:latin typeface="TradeGothic LT" panose="02000503020000020004" pitchFamily="2" charset="0"/>
                <a:ea typeface="+mn-ea"/>
                <a:cs typeface="+mn-cs"/>
                <a:hlinkClick r:id="rId3"/>
              </a:rPr>
              <a:t>https://www.sas.org.uk/</a:t>
            </a:r>
            <a:r>
              <a:rPr lang="en-GB" sz="1200" u="sng" kern="1200" dirty="0" err="1">
                <a:solidFill>
                  <a:schemeClr val="tx1"/>
                </a:solidFill>
                <a:effectLst/>
                <a:latin typeface="TradeGothic LT" panose="02000503020000020004" pitchFamily="2" charset="0"/>
                <a:ea typeface="+mn-ea"/>
                <a:cs typeface="+mn-cs"/>
                <a:hlinkClick r:id="rId3"/>
              </a:rPr>
              <a:t>wp</a:t>
            </a:r>
            <a:r>
              <a:rPr lang="en-GB" sz="1200" u="sng" kern="1200" dirty="0">
                <a:solidFill>
                  <a:schemeClr val="tx1"/>
                </a:solidFill>
                <a:effectLst/>
                <a:latin typeface="TradeGothic LT" panose="02000503020000020004" pitchFamily="2" charset="0"/>
                <a:ea typeface="+mn-ea"/>
                <a:cs typeface="+mn-cs"/>
                <a:hlinkClick r:id="rId3"/>
              </a:rPr>
              <a:t>‑content/uploads/SAS-Water-Quality-Report-Digital-v1.pdf</a:t>
            </a:r>
            <a:r>
              <a:rPr lang="en-GB" sz="1200" kern="1200" dirty="0">
                <a:solidFill>
                  <a:schemeClr val="tx1"/>
                </a:solidFill>
                <a:effectLst/>
                <a:latin typeface="TradeGothic LT" panose="02000503020000020004" pitchFamily="2" charset="0"/>
                <a:ea typeface="+mn-ea"/>
                <a:cs typeface="+mn-cs"/>
              </a:rPr>
              <a:t> </a:t>
            </a:r>
            <a:r>
              <a:rPr lang="en-GB" sz="1200" kern="1200" dirty="0" smtClean="0">
                <a:solidFill>
                  <a:schemeClr val="tx1"/>
                </a:solidFill>
                <a:effectLst/>
                <a:latin typeface="TradeGothic LT" panose="02000503020000020004" pitchFamily="2" charset="0"/>
                <a:ea typeface="+mn-ea"/>
                <a:cs typeface="+mn-cs"/>
              </a:rPr>
              <a:t>(copy and paste this</a:t>
            </a:r>
            <a:r>
              <a:rPr lang="en-GB" sz="1200" kern="1200" baseline="0" dirty="0" smtClean="0">
                <a:solidFill>
                  <a:schemeClr val="tx1"/>
                </a:solidFill>
                <a:effectLst/>
                <a:latin typeface="TradeGothic LT" panose="02000503020000020004" pitchFamily="2" charset="0"/>
                <a:ea typeface="+mn-ea"/>
                <a:cs typeface="+mn-cs"/>
              </a:rPr>
              <a:t> link)</a:t>
            </a:r>
            <a:endParaRPr lang="en-US" baseline="0" dirty="0">
              <a:latin typeface="TradeGothic LT" panose="02000503020000020004" pitchFamily="2" charset="0"/>
            </a:endParaRPr>
          </a:p>
        </p:txBody>
      </p:sp>
      <p:sp>
        <p:nvSpPr>
          <p:cNvPr id="4" name="Slide Number Placeholder 3"/>
          <p:cNvSpPr>
            <a:spLocks noGrp="1"/>
          </p:cNvSpPr>
          <p:nvPr>
            <p:ph type="sldNum" sz="quarter" idx="10"/>
          </p:nvPr>
        </p:nvSpPr>
        <p:spPr/>
        <p:txBody>
          <a:bodyPr/>
          <a:lstStyle/>
          <a:p>
            <a:fld id="{84D46414-1F73-884F-9EF8-53576E664818}" type="slidenum">
              <a:rPr lang="fr-FR" smtClean="0"/>
              <a:t>4</a:t>
            </a:fld>
            <a:endParaRPr lang="fr-FR"/>
          </a:p>
        </p:txBody>
      </p:sp>
    </p:spTree>
    <p:extLst>
      <p:ext uri="{BB962C8B-B14F-4D97-AF65-F5344CB8AC3E}">
        <p14:creationId xmlns:p14="http://schemas.microsoft.com/office/powerpoint/2010/main" val="21113750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Read through these extracts from the water quality report with the class and discuss each one.</a:t>
            </a:r>
          </a:p>
          <a:p>
            <a:r>
              <a:rPr lang="en-GB" sz="1200" kern="1200" dirty="0">
                <a:solidFill>
                  <a:schemeClr val="tx1"/>
                </a:solidFill>
                <a:effectLst/>
                <a:latin typeface="TradeGothic LT" panose="02000503020000020004" pitchFamily="2" charset="0"/>
                <a:ea typeface="+mn-ea"/>
                <a:cs typeface="+mn-cs"/>
              </a:rPr>
              <a:t>A third of the bathing waters in the UK need some form of improvement – is this is a surprise to you? </a:t>
            </a:r>
          </a:p>
          <a:p>
            <a:r>
              <a:rPr lang="en-GB" sz="1200" kern="1200" dirty="0">
                <a:solidFill>
                  <a:schemeClr val="tx1"/>
                </a:solidFill>
                <a:effectLst/>
                <a:latin typeface="TradeGothic LT" panose="02000503020000020004" pitchFamily="2" charset="0"/>
                <a:ea typeface="+mn-ea"/>
                <a:cs typeface="+mn-cs"/>
              </a:rPr>
              <a:t>How many times more likely are surfers to be colonised by resistant bacteria compared to non‑surfers? Why is this? What’s happening to them? Where is that risk coming from? What is in the water? (a major contributor to this is sewage being discharged into rivers and the sea). How does it make you feel? </a:t>
            </a:r>
          </a:p>
          <a:p>
            <a:r>
              <a:rPr lang="en-GB" sz="1200" kern="1200" dirty="0">
                <a:solidFill>
                  <a:schemeClr val="tx1"/>
                </a:solidFill>
                <a:effectLst/>
                <a:latin typeface="TradeGothic LT" panose="02000503020000020004" pitchFamily="2" charset="0"/>
                <a:ea typeface="+mn-ea"/>
                <a:cs typeface="+mn-cs"/>
              </a:rPr>
              <a:t>(It’s likely that pupils want that to change).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This lesson is about empowering pupils to create change. </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5</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Interactive coastline water quality map.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Click on the link </a:t>
            </a:r>
            <a:r>
              <a:rPr lang="en-GB" sz="1200" u="sng" kern="1200" dirty="0">
                <a:solidFill>
                  <a:schemeClr val="tx1"/>
                </a:solidFill>
                <a:effectLst/>
                <a:latin typeface="TradeGothic LT" panose="02000503020000020004" pitchFamily="2" charset="0"/>
                <a:ea typeface="+mn-ea"/>
                <a:cs typeface="+mn-cs"/>
                <a:hlinkClick r:id="rId3"/>
              </a:rPr>
              <a:t>https://www.sas.org.uk/map</a:t>
            </a:r>
            <a:r>
              <a:rPr lang="en-GB" sz="1200" u="sng" kern="1200" dirty="0" smtClean="0">
                <a:solidFill>
                  <a:schemeClr val="tx1"/>
                </a:solidFill>
                <a:effectLst/>
                <a:latin typeface="TradeGothic LT" panose="02000503020000020004" pitchFamily="2" charset="0"/>
                <a:ea typeface="+mn-ea"/>
                <a:cs typeface="+mn-cs"/>
                <a:hlinkClick r:id="rId3"/>
              </a:rPr>
              <a:t>/</a:t>
            </a:r>
            <a:r>
              <a:rPr lang="en-GB" sz="1200" kern="1200" dirty="0" smtClean="0">
                <a:solidFill>
                  <a:schemeClr val="tx1"/>
                </a:solidFill>
                <a:effectLst/>
                <a:latin typeface="TradeGothic LT" panose="02000503020000020004" pitchFamily="2" charset="0"/>
                <a:ea typeface="+mn-ea"/>
                <a:cs typeface="+mn-cs"/>
              </a:rPr>
              <a:t>, (copy and paste this link) </a:t>
            </a:r>
            <a:r>
              <a:rPr lang="en-GB" sz="1200" kern="1200" dirty="0">
                <a:solidFill>
                  <a:schemeClr val="tx1"/>
                </a:solidFill>
                <a:effectLst/>
                <a:latin typeface="TradeGothic LT" panose="02000503020000020004" pitchFamily="2" charset="0"/>
                <a:ea typeface="+mn-ea"/>
                <a:cs typeface="+mn-cs"/>
              </a:rPr>
              <a:t>zoom in and display the current water quality status for your nearest stretch of coastline.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This is a ‘</a:t>
            </a:r>
            <a:r>
              <a:rPr lang="en-GB" sz="1200" kern="1200" dirty="0" err="1">
                <a:solidFill>
                  <a:schemeClr val="tx1"/>
                </a:solidFill>
                <a:effectLst/>
                <a:latin typeface="TradeGothic LT" panose="02000503020000020004" pitchFamily="2" charset="0"/>
                <a:ea typeface="+mn-ea"/>
                <a:cs typeface="+mn-cs"/>
              </a:rPr>
              <a:t>lite</a:t>
            </a:r>
            <a:r>
              <a:rPr lang="en-GB" sz="1200" kern="1200" dirty="0">
                <a:solidFill>
                  <a:schemeClr val="tx1"/>
                </a:solidFill>
                <a:effectLst/>
                <a:latin typeface="TradeGothic LT" panose="02000503020000020004" pitchFamily="2" charset="0"/>
                <a:ea typeface="+mn-ea"/>
                <a:cs typeface="+mn-cs"/>
              </a:rPr>
              <a:t>’ version of the Safer Seas Service app, which gives real-time information about CSOs (combined sewage overflows), pollution incidents and pollution forecasts at over 350 locations around the UK coastline (as well as tide and surf condition information). </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There isn’t a service like this for rivers. </a:t>
            </a:r>
          </a:p>
          <a:p>
            <a:endParaRPr lang="fr-FR" dirty="0">
              <a:latin typeface="TradeGothic LT" panose="02000503020000020004" pitchFamily="2" charset="0"/>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6</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Interactive river sewage pollution map: </a:t>
            </a:r>
            <a:r>
              <a:rPr lang="en-GB" sz="1200" u="sng" kern="1200" dirty="0">
                <a:solidFill>
                  <a:schemeClr val="tx1"/>
                </a:solidFill>
                <a:effectLst/>
                <a:latin typeface="TradeGothic LT" panose="02000503020000020004" pitchFamily="2" charset="0"/>
                <a:ea typeface="+mn-ea"/>
                <a:cs typeface="+mn-cs"/>
                <a:hlinkClick r:id="rId3"/>
              </a:rPr>
              <a:t>https://experience.arcgis.com/experience/e834e261b53740eba2fe6736e37bbc7b/</a:t>
            </a:r>
            <a:r>
              <a:rPr lang="en-GB" sz="1200" kern="1200" dirty="0">
                <a:solidFill>
                  <a:schemeClr val="tx1"/>
                </a:solidFill>
                <a:effectLst/>
                <a:latin typeface="TradeGothic LT" panose="02000503020000020004" pitchFamily="2" charset="0"/>
                <a:ea typeface="+mn-ea"/>
                <a:cs typeface="+mn-cs"/>
              </a:rPr>
              <a:t> </a:t>
            </a:r>
            <a:r>
              <a:rPr lang="en-GB" sz="1200" kern="1200" dirty="0" smtClean="0">
                <a:solidFill>
                  <a:schemeClr val="tx1"/>
                </a:solidFill>
                <a:effectLst/>
                <a:latin typeface="TradeGothic LT" panose="02000503020000020004" pitchFamily="2" charset="0"/>
                <a:ea typeface="+mn-ea"/>
                <a:cs typeface="+mn-cs"/>
              </a:rPr>
              <a:t>(copy and paste this link)</a:t>
            </a:r>
            <a:endParaRPr lang="en-GB" sz="1200" kern="1200" dirty="0">
              <a:solidFill>
                <a:schemeClr val="tx1"/>
              </a:solidFill>
              <a:effectLst/>
              <a:latin typeface="TradeGothic LT" panose="02000503020000020004" pitchFamily="2" charset="0"/>
              <a:ea typeface="+mn-ea"/>
              <a:cs typeface="+mn-cs"/>
            </a:endParaRP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This Rivers Trust map shows where the sewerage network discharges into rivers. </a:t>
            </a:r>
            <a:r>
              <a:rPr lang="en-GB" sz="1200" b="1" kern="1200" dirty="0">
                <a:solidFill>
                  <a:schemeClr val="tx1"/>
                </a:solidFill>
                <a:effectLst/>
                <a:latin typeface="TradeGothic LT" panose="02000503020000020004" pitchFamily="2" charset="0"/>
                <a:ea typeface="+mn-ea"/>
                <a:cs typeface="+mn-cs"/>
              </a:rPr>
              <a:t>We should all avoid entering the water immediately downstream of these discharges, especially after it has been raining.</a:t>
            </a:r>
            <a:r>
              <a:rPr lang="en-GB" sz="1200" kern="1200" dirty="0">
                <a:solidFill>
                  <a:schemeClr val="tx1"/>
                </a:solidFill>
                <a:effectLst/>
                <a:latin typeface="TradeGothic LT" panose="02000503020000020004" pitchFamily="2" charset="0"/>
                <a:ea typeface="+mn-ea"/>
                <a:cs typeface="+mn-cs"/>
              </a:rPr>
              <a:t> </a:t>
            </a:r>
          </a:p>
        </p:txBody>
      </p:sp>
      <p:sp>
        <p:nvSpPr>
          <p:cNvPr id="4" name="Slide Number Placeholder 3"/>
          <p:cNvSpPr>
            <a:spLocks noGrp="1"/>
          </p:cNvSpPr>
          <p:nvPr>
            <p:ph type="sldNum" sz="quarter" idx="10"/>
          </p:nvPr>
        </p:nvSpPr>
        <p:spPr/>
        <p:txBody>
          <a:bodyPr/>
          <a:lstStyle/>
          <a:p>
            <a:fld id="{84D46414-1F73-884F-9EF8-53576E664818}" type="slidenum">
              <a:rPr lang="fr-FR" smtClean="0"/>
              <a:t>7</a:t>
            </a:fld>
            <a:endParaRPr lang="fr-FR"/>
          </a:p>
        </p:txBody>
      </p:sp>
    </p:spTree>
    <p:extLst>
      <p:ext uri="{BB962C8B-B14F-4D97-AF65-F5344CB8AC3E}">
        <p14:creationId xmlns:p14="http://schemas.microsoft.com/office/powerpoint/2010/main" val="4278656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Highlights of the SAS 2020 Water Quality report: sources of marine </a:t>
            </a:r>
            <a:r>
              <a:rPr lang="en-GB" sz="1200" kern="1200" baseline="0" dirty="0">
                <a:solidFill>
                  <a:schemeClr val="tx1"/>
                </a:solidFill>
                <a:effectLst/>
                <a:latin typeface="TradeGothic LT" panose="02000503020000020004" pitchFamily="2" charset="0"/>
                <a:ea typeface="+mn-ea"/>
                <a:cs typeface="+mn-cs"/>
              </a:rPr>
              <a:t>pollution</a:t>
            </a:r>
            <a:r>
              <a:rPr lang="en-GB" sz="1200" kern="1200" dirty="0">
                <a:solidFill>
                  <a:schemeClr val="tx1"/>
                </a:solidFill>
                <a:effectLst/>
                <a:latin typeface="TradeGothic LT" panose="02000503020000020004" pitchFamily="2" charset="0"/>
                <a:ea typeface="+mn-ea"/>
                <a:cs typeface="+mn-cs"/>
              </a:rPr>
              <a:t>, but much of this pollution is also in our rivers and other waterways.</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Which do we have direct control over? Which do we have indirect control over? How can we affect these various impacts on water quality?</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Let’s look at the main issues that impact water quality: Agricultural and rural land management; the water industry – sewage and flushed rubbish (including wet wipes, cotton buds, period waste etc.); plastic pollution; factories and infrastructure</a:t>
            </a:r>
            <a:r>
              <a:rPr lang="en-GB" sz="1200" kern="1200" dirty="0" smtClean="0">
                <a:solidFill>
                  <a:schemeClr val="tx1"/>
                </a:solidFill>
                <a:effectLst/>
                <a:latin typeface="TradeGothic LT" panose="02000503020000020004" pitchFamily="2" charset="0"/>
                <a:ea typeface="+mn-ea"/>
                <a:cs typeface="+mn-cs"/>
              </a:rPr>
              <a:t>.</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Let’s investigate potential pollution issues in the school’s local area and prepare information on that to educate others (this might be within the classroom, the wider school via a display board or assembly, or the wider community via various media projects – see suggested follow up activities). </a:t>
            </a:r>
          </a:p>
        </p:txBody>
      </p:sp>
      <p:sp>
        <p:nvSpPr>
          <p:cNvPr id="4" name="Slide Number Placeholder 3"/>
          <p:cNvSpPr>
            <a:spLocks noGrp="1"/>
          </p:cNvSpPr>
          <p:nvPr>
            <p:ph type="sldNum" sz="quarter" idx="10"/>
          </p:nvPr>
        </p:nvSpPr>
        <p:spPr/>
        <p:txBody>
          <a:bodyPr/>
          <a:lstStyle/>
          <a:p>
            <a:fld id="{84D46414-1F73-884F-9EF8-53576E664818}" type="slidenum">
              <a:rPr lang="fr-FR" smtClean="0"/>
              <a:t>8</a:t>
            </a:fld>
            <a:endParaRPr lang="fr-FR"/>
          </a:p>
        </p:txBody>
      </p:sp>
    </p:spTree>
    <p:extLst>
      <p:ext uri="{BB962C8B-B14F-4D97-AF65-F5344CB8AC3E}">
        <p14:creationId xmlns:p14="http://schemas.microsoft.com/office/powerpoint/2010/main" val="21113750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TradeGothic LT" panose="02000503020000020004" pitchFamily="2" charset="0"/>
                <a:ea typeface="+mn-ea"/>
                <a:cs typeface="+mn-cs"/>
              </a:rPr>
              <a:t>Agricultural pollution. When pesticides, herbicides, fertilisers and other chemicals are sprayed on agricultural/farm land, these chemicals wash into local drains/rivers/the sea when it rains. It’s called run-off: the chemicals run off the land in the rain and enter our waterways.  </a:t>
            </a:r>
          </a:p>
          <a:p>
            <a:endParaRPr lang="en-GB" sz="1200" kern="1200" dirty="0">
              <a:solidFill>
                <a:schemeClr val="tx1"/>
              </a:solidFill>
              <a:effectLst/>
              <a:latin typeface="TradeGothic LT" panose="02000503020000020004" pitchFamily="2" charset="0"/>
              <a:ea typeface="+mn-ea"/>
              <a:cs typeface="+mn-cs"/>
            </a:endParaRPr>
          </a:p>
          <a:p>
            <a:r>
              <a:rPr lang="en-GB" sz="1200" u="sng" kern="1200" dirty="0">
                <a:solidFill>
                  <a:schemeClr val="tx1"/>
                </a:solidFill>
                <a:effectLst/>
                <a:latin typeface="TradeGothic LT" panose="02000503020000020004" pitchFamily="2" charset="0"/>
                <a:ea typeface="+mn-ea"/>
                <a:cs typeface="+mn-cs"/>
                <a:hlinkClick r:id="rId3"/>
              </a:rPr>
              <a:t>https://www.theguardian.com/environment/2020/sep/17/rivers-in-england-fail-pollution-tests-due-to-sewage-and-chemicals</a:t>
            </a:r>
            <a:r>
              <a:rPr lang="en-GB" sz="1200" kern="1200" dirty="0">
                <a:solidFill>
                  <a:schemeClr val="tx1"/>
                </a:solidFill>
                <a:effectLst/>
                <a:latin typeface="TradeGothic LT" panose="02000503020000020004" pitchFamily="2" charset="0"/>
                <a:ea typeface="+mn-ea"/>
                <a:cs typeface="+mn-cs"/>
              </a:rPr>
              <a:t> </a:t>
            </a:r>
            <a:r>
              <a:rPr lang="en-GB" sz="1200" kern="1200" dirty="0" smtClean="0">
                <a:solidFill>
                  <a:schemeClr val="tx1"/>
                </a:solidFill>
                <a:effectLst/>
                <a:latin typeface="TradeGothic LT" panose="02000503020000020004" pitchFamily="2" charset="0"/>
                <a:ea typeface="+mn-ea"/>
                <a:cs typeface="+mn-cs"/>
              </a:rPr>
              <a:t>(copy and paste this</a:t>
            </a:r>
            <a:r>
              <a:rPr lang="en-GB" sz="1200" kern="1200" baseline="0" dirty="0" smtClean="0">
                <a:solidFill>
                  <a:schemeClr val="tx1"/>
                </a:solidFill>
                <a:effectLst/>
                <a:latin typeface="TradeGothic LT" panose="02000503020000020004" pitchFamily="2" charset="0"/>
                <a:ea typeface="+mn-ea"/>
                <a:cs typeface="+mn-cs"/>
              </a:rPr>
              <a:t> link)</a:t>
            </a:r>
            <a:endParaRPr lang="en-GB" sz="1200" kern="1200" dirty="0">
              <a:solidFill>
                <a:schemeClr val="tx1"/>
              </a:solidFill>
              <a:effectLst/>
              <a:latin typeface="TradeGothic LT" panose="02000503020000020004" pitchFamily="2" charset="0"/>
              <a:ea typeface="+mn-ea"/>
              <a:cs typeface="+mn-cs"/>
            </a:endParaRPr>
          </a:p>
          <a:p>
            <a:endParaRPr lang="en-GB" sz="1200" kern="1200" dirty="0">
              <a:solidFill>
                <a:schemeClr val="tx1"/>
              </a:solidFill>
              <a:effectLst/>
              <a:latin typeface="TradeGothic LT" panose="02000503020000020004" pitchFamily="2" charset="0"/>
              <a:ea typeface="+mn-ea"/>
              <a:cs typeface="+mn-cs"/>
            </a:endParaRPr>
          </a:p>
          <a:p>
            <a:r>
              <a:rPr lang="en-GB" sz="1200" kern="1200" dirty="0" smtClean="0">
                <a:solidFill>
                  <a:schemeClr val="tx1"/>
                </a:solidFill>
                <a:effectLst/>
                <a:latin typeface="TradeGothic LT" panose="02000503020000020004" pitchFamily="2" charset="0"/>
                <a:ea typeface="+mn-ea"/>
                <a:cs typeface="+mn-cs"/>
              </a:rPr>
              <a:t>Figures released by the Environment Agency show </a:t>
            </a:r>
            <a:r>
              <a:rPr lang="en-GB" sz="1200" kern="1200" dirty="0">
                <a:solidFill>
                  <a:schemeClr val="tx1"/>
                </a:solidFill>
                <a:effectLst/>
                <a:latin typeface="TradeGothic LT" panose="02000503020000020004" pitchFamily="2" charset="0"/>
                <a:ea typeface="+mn-ea"/>
                <a:cs typeface="+mn-cs"/>
              </a:rPr>
              <a:t>that, for the first time, no river in England has achieved ‘good’ chemical status, suggesting pollution from sewage discharge, chemicals and agriculture are having a huge impact on river quality. In 2016, 97% of rivers were judged to have ‘good’ chemical status, though the standard of tests used this time was tougher.</a:t>
            </a:r>
          </a:p>
          <a:p>
            <a:endParaRPr lang="en-GB" sz="1200" kern="1200" dirty="0">
              <a:solidFill>
                <a:schemeClr val="tx1"/>
              </a:solidFill>
              <a:effectLst/>
              <a:latin typeface="TradeGothic LT" panose="02000503020000020004" pitchFamily="2" charset="0"/>
              <a:ea typeface="+mn-ea"/>
              <a:cs typeface="+mn-cs"/>
            </a:endParaRPr>
          </a:p>
          <a:p>
            <a:r>
              <a:rPr lang="en-GB" sz="1200" kern="1200" dirty="0">
                <a:solidFill>
                  <a:schemeClr val="tx1"/>
                </a:solidFill>
                <a:effectLst/>
                <a:latin typeface="TradeGothic LT" panose="02000503020000020004" pitchFamily="2" charset="0"/>
                <a:ea typeface="+mn-ea"/>
                <a:cs typeface="+mn-cs"/>
              </a:rPr>
              <a:t>There has been no improvement in the state of English rivers since 2016 when the last data was published, despite government promises that by 2027, 75% of English rivers would be rated ‘good’. The data shows only 16% of waterways – rivers, lakes and streams – are classed as being in ecological good health, the same as in 2016.</a:t>
            </a:r>
          </a:p>
          <a:p>
            <a:endParaRPr lang="en-US" dirty="0">
              <a:latin typeface="TradeGothic LT" panose="02000503020000020004" pitchFamily="2" charset="0"/>
            </a:endParaRPr>
          </a:p>
        </p:txBody>
      </p:sp>
      <p:sp>
        <p:nvSpPr>
          <p:cNvPr id="4" name="Slide Number Placeholder 3"/>
          <p:cNvSpPr>
            <a:spLocks noGrp="1"/>
          </p:cNvSpPr>
          <p:nvPr>
            <p:ph type="sldNum" sz="quarter" idx="10"/>
          </p:nvPr>
        </p:nvSpPr>
        <p:spPr/>
        <p:txBody>
          <a:bodyPr/>
          <a:lstStyle/>
          <a:p>
            <a:fld id="{84D46414-1F73-884F-9EF8-53576E664818}" type="slidenum">
              <a:rPr lang="fr-FR" smtClean="0"/>
              <a:t>9</a:t>
            </a:fld>
            <a:endParaRPr lang="fr-FR"/>
          </a:p>
        </p:txBody>
      </p:sp>
    </p:spTree>
    <p:extLst>
      <p:ext uri="{BB962C8B-B14F-4D97-AF65-F5344CB8AC3E}">
        <p14:creationId xmlns:p14="http://schemas.microsoft.com/office/powerpoint/2010/main" val="1260308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400090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2266418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1685118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228275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357454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Modifier les styles du texte du masque
Deuxième niveau
Troisième niveau
Quatrième niveau
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Modifier les styles du texte du masque
Deuxième niveau
Troisième niveau
Quatrième niveau
Cinquième niveau</a:t>
            </a:r>
            <a:endParaRPr lang="en-US" dirty="0"/>
          </a:p>
        </p:txBody>
      </p:sp>
      <p:sp>
        <p:nvSpPr>
          <p:cNvPr id="5" name="Date Placeholder 4"/>
          <p:cNvSpPr>
            <a:spLocks noGrp="1"/>
          </p:cNvSpPr>
          <p:nvPr>
            <p:ph type="dt" sz="half" idx="10"/>
          </p:nvPr>
        </p:nvSpPr>
        <p:spPr/>
        <p:txBody>
          <a:bodyPr/>
          <a:lstStyle/>
          <a:p>
            <a:fld id="{83ACE5F3-BE65-E64F-9406-89766069286B}" type="datetimeFigureOut">
              <a:rPr lang="fr-FR" smtClean="0"/>
              <a:t>03/02/2021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3519590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
Deuxième niveau
Troisième niveau
Quatrième niveau
Cinquième niveau</a:t>
            </a:r>
            <a:endParaRPr lang="en-US" dirty="0"/>
          </a:p>
        </p:txBody>
      </p:sp>
      <p:sp>
        <p:nvSpPr>
          <p:cNvPr id="4" name="Content Placeholder 3"/>
          <p:cNvSpPr>
            <a:spLocks noGrp="1"/>
          </p:cNvSpPr>
          <p:nvPr>
            <p:ph sz="half" idx="2"/>
          </p:nvPr>
        </p:nvSpPr>
        <p:spPr>
          <a:xfrm>
            <a:off x="629842" y="2505075"/>
            <a:ext cx="3868340" cy="3684588"/>
          </a:xfrm>
        </p:spPr>
        <p:txBody>
          <a:bodyPr/>
          <a:lstStyle/>
          <a:p>
            <a:pPr lvl="0"/>
            <a:r>
              <a:rPr lang="fr-FR"/>
              <a:t>Modifier les styles du texte du masque
Deuxième niveau
Troisième niveau
Quatrième niveau
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
Deuxième niveau
Troisième niveau
Quatrième niveau
Cinquième niveau</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fr-FR"/>
              <a:t>Modifier les styles du texte du masque
Deuxième niveau
Troisième niveau
Quatrième niveau
Cinquième niveau</a:t>
            </a:r>
            <a:endParaRPr lang="en-US" dirty="0"/>
          </a:p>
        </p:txBody>
      </p:sp>
      <p:sp>
        <p:nvSpPr>
          <p:cNvPr id="7" name="Date Placeholder 6"/>
          <p:cNvSpPr>
            <a:spLocks noGrp="1"/>
          </p:cNvSpPr>
          <p:nvPr>
            <p:ph type="dt" sz="half" idx="10"/>
          </p:nvPr>
        </p:nvSpPr>
        <p:spPr/>
        <p:txBody>
          <a:bodyPr/>
          <a:lstStyle/>
          <a:p>
            <a:fld id="{83ACE5F3-BE65-E64F-9406-89766069286B}" type="datetimeFigureOut">
              <a:rPr lang="fr-FR" smtClean="0"/>
              <a:t>03/02/2021</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3650183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83ACE5F3-BE65-E64F-9406-89766069286B}" type="datetimeFigureOut">
              <a:rPr lang="fr-FR" smtClean="0"/>
              <a:t>03/02/2021</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2699157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ACE5F3-BE65-E64F-9406-89766069286B}" type="datetimeFigureOut">
              <a:rPr lang="fr-FR" smtClean="0"/>
              <a:t>03/02/2021</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675767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
Deuxième niveau
Troisième niveau
Quatrième niveau
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
Deuxième niveau
Troisième niveau
Quatrième niveau
Cinquième niveau</a:t>
            </a:r>
            <a:endParaRPr lang="en-US" dirty="0"/>
          </a:p>
        </p:txBody>
      </p:sp>
      <p:sp>
        <p:nvSpPr>
          <p:cNvPr id="5" name="Date Placeholder 4"/>
          <p:cNvSpPr>
            <a:spLocks noGrp="1"/>
          </p:cNvSpPr>
          <p:nvPr>
            <p:ph type="dt" sz="half" idx="10"/>
          </p:nvPr>
        </p:nvSpPr>
        <p:spPr/>
        <p:txBody>
          <a:bodyPr/>
          <a:lstStyle/>
          <a:p>
            <a:fld id="{83ACE5F3-BE65-E64F-9406-89766069286B}" type="datetimeFigureOut">
              <a:rPr lang="fr-FR" smtClean="0"/>
              <a:t>03/02/2021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2155391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
Deuxième niveau
Troisième niveau
Quatrième niveau
Cinquième niveau</a:t>
            </a:r>
            <a:endParaRPr lang="en-US" dirty="0"/>
          </a:p>
        </p:txBody>
      </p:sp>
      <p:sp>
        <p:nvSpPr>
          <p:cNvPr id="5" name="Date Placeholder 4"/>
          <p:cNvSpPr>
            <a:spLocks noGrp="1"/>
          </p:cNvSpPr>
          <p:nvPr>
            <p:ph type="dt" sz="half" idx="10"/>
          </p:nvPr>
        </p:nvSpPr>
        <p:spPr/>
        <p:txBody>
          <a:bodyPr/>
          <a:lstStyle/>
          <a:p>
            <a:fld id="{83ACE5F3-BE65-E64F-9406-89766069286B}" type="datetimeFigureOut">
              <a:rPr lang="fr-FR" smtClean="0"/>
              <a:t>03/02/2021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3155042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ACE5F3-BE65-E64F-9406-89766069286B}" type="datetimeFigureOut">
              <a:rPr lang="fr-FR" smtClean="0"/>
              <a:t>03/02/2021</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F9F6F9-25AD-B546-BD83-271E72D81A94}" type="slidenum">
              <a:rPr lang="fr-FR" smtClean="0"/>
              <a:t>‹#›</a:t>
            </a:fld>
            <a:endParaRPr lang="fr-FR"/>
          </a:p>
        </p:txBody>
      </p:sp>
    </p:spTree>
    <p:extLst>
      <p:ext uri="{BB962C8B-B14F-4D97-AF65-F5344CB8AC3E}">
        <p14:creationId xmlns:p14="http://schemas.microsoft.com/office/powerpoint/2010/main" val="304498628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emf"/><Relationship Id="rId5" Type="http://schemas.openxmlformats.org/officeDocument/2006/relationships/oleObject" Target="file:///\\Users\libthemermaid\Desktop\fun%2520jobs\SH\SAS\SAS%2520Water%2520Quality%2520-%2520KS3%2520-%2520Geography%2520Go%2520with%2520the%2520flow\Macintosh%2520HD:Users:libthemermaid:Desktop:fun%2520jobs:SH:SAS:SAS%2520Water%2520Quality%2520-%2520KS2%2520-%2520Maths%2520-%2520Pipe%2520up%2520for%2520the%2520ocean:Water%2520Quality%2520KS2%2520maths%2520Pipe%2520up%2520for%2520the%2520ocean%2520lesson%2520plan.docx!OLE_LINK1"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google.co.uk/maps/"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9.jp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23.xml.rels><?xml version="1.0" encoding="UTF-8" standalone="yes"?>
<Relationships xmlns="http://schemas.openxmlformats.org/package/2006/relationships"><Relationship Id="rId8" Type="http://schemas.openxmlformats.org/officeDocument/2006/relationships/hyperlink" Target="https://experience.arcgis.com/experience/e834e261b53740eba2fe6736e37bbc7b/" TargetMode="External"/><Relationship Id="rId3" Type="http://schemas.openxmlformats.org/officeDocument/2006/relationships/notesSlide" Target="../notesSlides/notesSlide23.xml"/><Relationship Id="rId7" Type="http://schemas.openxmlformats.org/officeDocument/2006/relationships/hyperlink" Target="https://www.sas.org.uk/map/" TargetMode="External"/><Relationship Id="rId12"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hyperlink" Target="https://www.sas.org.uk/our-work/beach-cleans/organise-beach-clean/" TargetMode="External"/><Relationship Id="rId11" Type="http://schemas.openxmlformats.org/officeDocument/2006/relationships/oleObject" Target="file:///\\Users\libthemermaid\Desktop\fun%2520jobs\SH\SAS\SAS%2520Water%2520Quality%2520-%2520KS3%2520-%2520Geography%2520Go%2520with%2520the%2520flow\Macintosh%2520HD:Users:libthemermaid:Desktop:fun%2520jobs:SH:SAS:SAS%2520Water%2520Quality%2520-%2520KS2%2520-%2520Maths%2520-%2520Pipe%2520up%2520for%2520the%2520ocean:Water%2520Quality%2520KS2%2520maths%2520Pipe%2520up%2520for%2520the%2520ocean%2520lesson%2520plan.docx!OLE_LINK1" TargetMode="External"/><Relationship Id="rId5" Type="http://schemas.openxmlformats.org/officeDocument/2006/relationships/hyperlink" Target="https://www.mentalfloss.com/article/546495/things-you-can-do-help-keep-oceans-clean" TargetMode="External"/><Relationship Id="rId10" Type="http://schemas.openxmlformats.org/officeDocument/2006/relationships/hyperlink" Target="https://www.sas.org.uk/plastic-free-schools/" TargetMode="External"/><Relationship Id="rId4" Type="http://schemas.openxmlformats.org/officeDocument/2006/relationships/image" Target="../media/image2.png"/><Relationship Id="rId9" Type="http://schemas.openxmlformats.org/officeDocument/2006/relationships/hyperlink" Target="https://www.sas.org.uk/safer-seas-servic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hyperlink" Target="https://sas.org.uk/map" TargetMode="Externa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experience.arcgis.com/experience/e834e261b53740eba2fe6736e37bbc7b/" TargetMode="Externa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itre 1">
            <a:extLst>
              <a:ext uri="{FF2B5EF4-FFF2-40B4-BE49-F238E27FC236}">
                <a16:creationId xmlns:a16="http://schemas.microsoft.com/office/drawing/2014/main" id="{3E5302FB-6422-C84D-B7CE-E51F93547940}"/>
              </a:ext>
            </a:extLst>
          </p:cNvPr>
          <p:cNvSpPr>
            <a:spLocks noGrp="1"/>
          </p:cNvSpPr>
          <p:nvPr>
            <p:ph type="ctrTitle"/>
          </p:nvPr>
        </p:nvSpPr>
        <p:spPr>
          <a:xfrm>
            <a:off x="0" y="1144728"/>
            <a:ext cx="9144000" cy="1522272"/>
          </a:xfrm>
        </p:spPr>
        <p:txBody>
          <a:bodyPr>
            <a:normAutofit/>
          </a:bodyPr>
          <a:lstStyle/>
          <a:p>
            <a:r>
              <a:rPr lang="fr-FR" b="1" dirty="0">
                <a:solidFill>
                  <a:srgbClr val="006F73"/>
                </a:solidFill>
                <a:latin typeface="TradeGothic LT" panose="02000503020000020004" pitchFamily="2" charset="0"/>
              </a:rPr>
              <a:t>GO WITH THE FLOW</a:t>
            </a:r>
          </a:p>
        </p:txBody>
      </p:sp>
      <p:sp>
        <p:nvSpPr>
          <p:cNvPr id="13"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1143000" y="2939837"/>
            <a:ext cx="6858000" cy="1655762"/>
          </a:xfrm>
        </p:spPr>
        <p:txBody>
          <a:bodyPr>
            <a:normAutofit/>
          </a:bodyPr>
          <a:lstStyle/>
          <a:p>
            <a:r>
              <a:rPr lang="en-GB" sz="3600" dirty="0">
                <a:solidFill>
                  <a:srgbClr val="39BAC4"/>
                </a:solidFill>
                <a:latin typeface="TradeGothic LT" panose="02000503020000020004" pitchFamily="2" charset="0"/>
                <a:ea typeface="+mj-ea"/>
                <a:cs typeface="+mj-cs"/>
              </a:rPr>
              <a:t>What’s in our back yard?</a:t>
            </a:r>
            <a:endParaRPr lang="fr-FR" sz="3600" dirty="0">
              <a:solidFill>
                <a:srgbClr val="39BAC4"/>
              </a:solidFill>
              <a:latin typeface="TradeGothic LT" panose="02000503020000020004" pitchFamily="2" charset="0"/>
              <a:ea typeface="+mj-ea"/>
              <a:cs typeface="+mj-cs"/>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3520370529"/>
              </p:ext>
            </p:extLst>
          </p:nvPr>
        </p:nvGraphicFramePr>
        <p:xfrm>
          <a:off x="2514600" y="4464894"/>
          <a:ext cx="5486400" cy="1016000"/>
        </p:xfrm>
        <a:graphic>
          <a:graphicData uri="http://schemas.openxmlformats.org/presentationml/2006/ole">
            <mc:AlternateContent xmlns:mc="http://schemas.openxmlformats.org/markup-compatibility/2006">
              <mc:Choice xmlns:v="urn:schemas-microsoft-com:vml" Requires="v">
                <p:oleObj spid="_x0000_s1092" name="Document" r:id="rId5" imgW="5486400" imgH="1016000" progId="Word.Document.12">
                  <p:link updateAutomatic="1"/>
                </p:oleObj>
              </mc:Choice>
              <mc:Fallback>
                <p:oleObj name="Document" r:id="rId5" imgW="5486400" imgH="1016000" progId="Word.Document.12">
                  <p:link updateAutomatic="1"/>
                  <p:pic>
                    <p:nvPicPr>
                      <p:cNvPr id="0" name=""/>
                      <p:cNvPicPr/>
                      <p:nvPr/>
                    </p:nvPicPr>
                    <p:blipFill>
                      <a:blip r:embed="rId6"/>
                      <a:stretch>
                        <a:fillRect/>
                      </a:stretch>
                    </p:blipFill>
                    <p:spPr>
                      <a:xfrm>
                        <a:off x="2514600" y="4464894"/>
                        <a:ext cx="5486400" cy="1016000"/>
                      </a:xfrm>
                      <a:prstGeom prst="rect">
                        <a:avLst/>
                      </a:prstGeom>
                    </p:spPr>
                  </p:pic>
                </p:oleObj>
              </mc:Fallback>
            </mc:AlternateContent>
          </a:graphicData>
        </a:graphic>
      </p:graphicFrame>
    </p:spTree>
    <p:extLst>
      <p:ext uri="{BB962C8B-B14F-4D97-AF65-F5344CB8AC3E}">
        <p14:creationId xmlns:p14="http://schemas.microsoft.com/office/powerpoint/2010/main" val="41467764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5302FB-6422-C84D-B7CE-E51F93547940}"/>
              </a:ext>
            </a:extLst>
          </p:cNvPr>
          <p:cNvSpPr txBox="1">
            <a:spLocks/>
          </p:cNvSpPr>
          <p:nvPr/>
        </p:nvSpPr>
        <p:spPr>
          <a:xfrm>
            <a:off x="127000" y="156281"/>
            <a:ext cx="8861778" cy="85319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b="1" dirty="0">
                <a:solidFill>
                  <a:srgbClr val="006F73"/>
                </a:solidFill>
                <a:latin typeface="TradeGothic LT" panose="02000503020000020004" pitchFamily="2" charset="0"/>
              </a:rPr>
              <a:t>POLLUTION SOLUTIONS</a:t>
            </a:r>
          </a:p>
        </p:txBody>
      </p:sp>
      <p:sp>
        <p:nvSpPr>
          <p:cNvPr id="3" name="Sous-titre 2">
            <a:extLst>
              <a:ext uri="{FF2B5EF4-FFF2-40B4-BE49-F238E27FC236}">
                <a16:creationId xmlns:a16="http://schemas.microsoft.com/office/drawing/2014/main" id="{0D8DFC8E-41F9-0D4A-B976-EAD5656FF796}"/>
              </a:ext>
            </a:extLst>
          </p:cNvPr>
          <p:cNvSpPr txBox="1">
            <a:spLocks/>
          </p:cNvSpPr>
          <p:nvPr/>
        </p:nvSpPr>
        <p:spPr>
          <a:xfrm>
            <a:off x="639434" y="809068"/>
            <a:ext cx="7844753" cy="6454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3200" dirty="0" err="1">
                <a:solidFill>
                  <a:srgbClr val="39BAC4"/>
                </a:solidFill>
                <a:latin typeface="TradeGothic LT" panose="02000503020000020004" pitchFamily="2" charset="0"/>
                <a:ea typeface="+mj-ea"/>
                <a:cs typeface="+mj-cs"/>
              </a:rPr>
              <a:t>Farming</a:t>
            </a:r>
            <a:r>
              <a:rPr lang="fr-FR" sz="3200" dirty="0">
                <a:solidFill>
                  <a:srgbClr val="39BAC4"/>
                </a:solidFill>
                <a:latin typeface="TradeGothic LT" panose="02000503020000020004" pitchFamily="2" charset="0"/>
                <a:ea typeface="+mj-ea"/>
                <a:cs typeface="+mj-cs"/>
              </a:rPr>
              <a:t> </a:t>
            </a:r>
            <a:r>
              <a:rPr lang="fr-FR" sz="3200" dirty="0" err="1">
                <a:solidFill>
                  <a:srgbClr val="39BAC4"/>
                </a:solidFill>
                <a:latin typeface="TradeGothic LT" panose="02000503020000020004" pitchFamily="2" charset="0"/>
                <a:ea typeface="+mj-ea"/>
                <a:cs typeface="+mj-cs"/>
              </a:rPr>
              <a:t>without</a:t>
            </a:r>
            <a:r>
              <a:rPr lang="fr-FR" sz="3200" dirty="0">
                <a:solidFill>
                  <a:srgbClr val="39BAC4"/>
                </a:solidFill>
                <a:latin typeface="TradeGothic LT" panose="02000503020000020004" pitchFamily="2" charset="0"/>
                <a:ea typeface="+mj-ea"/>
                <a:cs typeface="+mj-cs"/>
              </a:rPr>
              <a:t> </a:t>
            </a:r>
            <a:r>
              <a:rPr lang="fr-FR" sz="3200" dirty="0" err="1">
                <a:solidFill>
                  <a:srgbClr val="39BAC4"/>
                </a:solidFill>
                <a:latin typeface="TradeGothic LT" panose="02000503020000020004" pitchFamily="2" charset="0"/>
                <a:ea typeface="+mj-ea"/>
                <a:cs typeface="+mj-cs"/>
              </a:rPr>
              <a:t>chemicals</a:t>
            </a:r>
            <a:r>
              <a:rPr lang="fr-FR" sz="3200" dirty="0">
                <a:solidFill>
                  <a:srgbClr val="39BAC4"/>
                </a:solidFill>
                <a:latin typeface="TradeGothic LT" panose="02000503020000020004" pitchFamily="2" charset="0"/>
                <a:ea typeface="+mj-ea"/>
                <a:cs typeface="+mj-cs"/>
              </a:rPr>
              <a:t> </a:t>
            </a:r>
            <a:r>
              <a:rPr lang="fr-FR" sz="3200" dirty="0" err="1">
                <a:solidFill>
                  <a:srgbClr val="39BAC4"/>
                </a:solidFill>
                <a:latin typeface="TradeGothic LT" panose="02000503020000020004" pitchFamily="2" charset="0"/>
                <a:ea typeface="+mj-ea"/>
                <a:cs typeface="+mj-cs"/>
              </a:rPr>
              <a:t>is</a:t>
            </a:r>
            <a:r>
              <a:rPr lang="fr-FR" sz="3200" dirty="0">
                <a:solidFill>
                  <a:srgbClr val="39BAC4"/>
                </a:solidFill>
                <a:latin typeface="TradeGothic LT" panose="02000503020000020004" pitchFamily="2" charset="0"/>
                <a:ea typeface="+mj-ea"/>
                <a:cs typeface="+mj-cs"/>
              </a:rPr>
              <a:t> possible</a:t>
            </a:r>
            <a:r>
              <a:rPr lang="en-US" sz="3200" dirty="0">
                <a:solidFill>
                  <a:srgbClr val="39BAC4"/>
                </a:solidFill>
                <a:latin typeface="TradeGothic LT" panose="02000503020000020004" pitchFamily="2" charset="0"/>
                <a:ea typeface="+mj-ea"/>
                <a:cs typeface="+mj-cs"/>
              </a:rPr>
              <a:t>… </a:t>
            </a:r>
            <a:endParaRPr lang="fr-FR" sz="3200" dirty="0">
              <a:solidFill>
                <a:srgbClr val="39BAC4"/>
              </a:solidFill>
              <a:latin typeface="TradeGothic LT" panose="02000503020000020004" pitchFamily="2" charset="0"/>
              <a:ea typeface="+mj-ea"/>
              <a:cs typeface="+mj-cs"/>
            </a:endParaRPr>
          </a:p>
        </p:txBody>
      </p:sp>
      <p:pic>
        <p:nvPicPr>
          <p:cNvPr id="11" name="Picture 10" descr="Yisrael Family Farm from Kiss the Ground websit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6702" y="4146405"/>
            <a:ext cx="2502505" cy="2678608"/>
          </a:xfrm>
          <a:prstGeom prst="rect">
            <a:avLst/>
          </a:prstGeom>
        </p:spPr>
      </p:pic>
      <p:sp>
        <p:nvSpPr>
          <p:cNvPr id="12" name="Rectangle 11"/>
          <p:cNvSpPr/>
          <p:nvPr/>
        </p:nvSpPr>
        <p:spPr>
          <a:xfrm>
            <a:off x="1152383" y="6613873"/>
            <a:ext cx="2110578" cy="246221"/>
          </a:xfrm>
          <a:prstGeom prst="rect">
            <a:avLst/>
          </a:prstGeom>
        </p:spPr>
        <p:txBody>
          <a:bodyPr wrap="none">
            <a:spAutoFit/>
          </a:bodyPr>
          <a:lstStyle/>
          <a:p>
            <a:r>
              <a:rPr lang="en-US" sz="1000" i="1" dirty="0">
                <a:latin typeface="Sans Gill MT"/>
                <a:cs typeface="Sans Gill MT"/>
              </a:rPr>
              <a:t>Source: </a:t>
            </a:r>
            <a:r>
              <a:rPr lang="en-US" sz="1000" i="1" dirty="0" err="1">
                <a:latin typeface="Sans Gill MT"/>
                <a:cs typeface="Sans Gill MT"/>
              </a:rPr>
              <a:t>kissthegroundmovie.com</a:t>
            </a:r>
            <a:endParaRPr lang="en-US" sz="1000" i="1" dirty="0">
              <a:latin typeface="Sans Gill MT"/>
              <a:cs typeface="Sans Gill MT"/>
            </a:endParaRPr>
          </a:p>
        </p:txBody>
      </p:sp>
      <p:pic>
        <p:nvPicPr>
          <p:cNvPr id="13" name="Picture 12" descr="Organic Compound.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64631" y="1445804"/>
            <a:ext cx="5019956" cy="2577113"/>
          </a:xfrm>
          <a:prstGeom prst="rect">
            <a:avLst/>
          </a:prstGeom>
        </p:spPr>
      </p:pic>
      <p:sp>
        <p:nvSpPr>
          <p:cNvPr id="14" name="Rectangle 13"/>
          <p:cNvSpPr/>
          <p:nvPr/>
        </p:nvSpPr>
        <p:spPr>
          <a:xfrm>
            <a:off x="5380396" y="4023294"/>
            <a:ext cx="1804191" cy="246221"/>
          </a:xfrm>
          <a:prstGeom prst="rect">
            <a:avLst/>
          </a:prstGeom>
        </p:spPr>
        <p:txBody>
          <a:bodyPr wrap="none">
            <a:spAutoFit/>
          </a:bodyPr>
          <a:lstStyle/>
          <a:p>
            <a:r>
              <a:rPr lang="en-US" sz="1000" i="1" dirty="0">
                <a:latin typeface="Sans Gill MT"/>
                <a:cs typeface="Sans Gill MT"/>
              </a:rPr>
              <a:t>Source: Organic Compound</a:t>
            </a:r>
          </a:p>
        </p:txBody>
      </p:sp>
      <p:pic>
        <p:nvPicPr>
          <p:cNvPr id="16" name="Picture 15" descr="Screen Shot 2020-12-09 at 11.42.31.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104593" y="4408260"/>
            <a:ext cx="5821105" cy="1958503"/>
          </a:xfrm>
          <a:prstGeom prst="rect">
            <a:avLst/>
          </a:prstGeom>
        </p:spPr>
      </p:pic>
    </p:spTree>
    <p:extLst>
      <p:ext uri="{BB962C8B-B14F-4D97-AF65-F5344CB8AC3E}">
        <p14:creationId xmlns:p14="http://schemas.microsoft.com/office/powerpoint/2010/main" val="15599713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3E5302FB-6422-C84D-B7CE-E51F93547940}"/>
              </a:ext>
            </a:extLst>
          </p:cNvPr>
          <p:cNvSpPr txBox="1">
            <a:spLocks/>
          </p:cNvSpPr>
          <p:nvPr/>
        </p:nvSpPr>
        <p:spPr>
          <a:xfrm>
            <a:off x="0" y="0"/>
            <a:ext cx="9144000" cy="1453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fr-FR" sz="3600" b="1" dirty="0">
              <a:solidFill>
                <a:srgbClr val="006F73"/>
              </a:solidFill>
              <a:latin typeface="TradeGothic LT" panose="02000503020000020004" pitchFamily="2" charset="0"/>
            </a:endParaRPr>
          </a:p>
          <a:p>
            <a:pPr algn="ctr"/>
            <a:r>
              <a:rPr lang="fr-FR" sz="3600" b="1" dirty="0">
                <a:solidFill>
                  <a:srgbClr val="006F73"/>
                </a:solidFill>
                <a:latin typeface="TradeGothic LT" panose="02000503020000020004" pitchFamily="2" charset="0"/>
              </a:rPr>
              <a:t>LET’S LOOK AT PLASTIC POLLUTION</a:t>
            </a:r>
          </a:p>
        </p:txBody>
      </p:sp>
      <p:pic>
        <p:nvPicPr>
          <p:cNvPr id="7" name="Picture 6" descr="Screen Shot 2020-12-10 at 21.12.51.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46641" y="4242909"/>
            <a:ext cx="6327295" cy="2424954"/>
          </a:xfrm>
          <a:prstGeom prst="rect">
            <a:avLst/>
          </a:prstGeom>
        </p:spPr>
      </p:pic>
      <p:pic>
        <p:nvPicPr>
          <p:cNvPr id="8" name="Picture 7" descr="Screen Shot 2020-12-10 at 21.14.15.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46642" y="1536701"/>
            <a:ext cx="6327295" cy="2606208"/>
          </a:xfrm>
          <a:prstGeom prst="rect">
            <a:avLst/>
          </a:prstGeom>
        </p:spPr>
      </p:pic>
    </p:spTree>
    <p:extLst>
      <p:ext uri="{BB962C8B-B14F-4D97-AF65-F5344CB8AC3E}">
        <p14:creationId xmlns:p14="http://schemas.microsoft.com/office/powerpoint/2010/main" val="30750973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5302FB-6422-C84D-B7CE-E51F93547940}"/>
              </a:ext>
            </a:extLst>
          </p:cNvPr>
          <p:cNvSpPr txBox="1">
            <a:spLocks/>
          </p:cNvSpPr>
          <p:nvPr/>
        </p:nvSpPr>
        <p:spPr>
          <a:xfrm>
            <a:off x="127000" y="156281"/>
            <a:ext cx="8861778" cy="85319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b="1" dirty="0">
                <a:solidFill>
                  <a:srgbClr val="006F73"/>
                </a:solidFill>
                <a:latin typeface="TradeGothic LT" panose="02000503020000020004" pitchFamily="2" charset="0"/>
              </a:rPr>
              <a:t>POLLUTION SOLUTIONS</a:t>
            </a:r>
          </a:p>
        </p:txBody>
      </p:sp>
      <p:sp>
        <p:nvSpPr>
          <p:cNvPr id="3" name="Sous-titre 2">
            <a:extLst>
              <a:ext uri="{FF2B5EF4-FFF2-40B4-BE49-F238E27FC236}">
                <a16:creationId xmlns:a16="http://schemas.microsoft.com/office/drawing/2014/main" id="{0D8DFC8E-41F9-0D4A-B976-EAD5656FF796}"/>
              </a:ext>
            </a:extLst>
          </p:cNvPr>
          <p:cNvSpPr txBox="1">
            <a:spLocks/>
          </p:cNvSpPr>
          <p:nvPr/>
        </p:nvSpPr>
        <p:spPr>
          <a:xfrm>
            <a:off x="639434" y="996575"/>
            <a:ext cx="7844753" cy="645406"/>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200" dirty="0" smtClean="0">
                <a:solidFill>
                  <a:srgbClr val="39BAC4"/>
                </a:solidFill>
                <a:latin typeface="TradeGothic LT" panose="02000503020000020004" pitchFamily="2" charset="0"/>
                <a:ea typeface="+mj-ea"/>
                <a:cs typeface="+mj-cs"/>
              </a:rPr>
              <a:t>5.9% of beach rubbish has been flushed down the loo!</a:t>
            </a:r>
            <a:endParaRPr lang="en-GB" sz="3200" dirty="0">
              <a:solidFill>
                <a:srgbClr val="39BAC4"/>
              </a:solidFill>
              <a:latin typeface="TradeGothic LT" panose="02000503020000020004" pitchFamily="2" charset="0"/>
              <a:ea typeface="+mj-ea"/>
              <a:cs typeface="+mj-cs"/>
            </a:endParaRPr>
          </a:p>
        </p:txBody>
      </p:sp>
      <p:pic>
        <p:nvPicPr>
          <p:cNvPr id="4" name="Picture 3" descr="Cotton-buds.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57613" y="1622307"/>
            <a:ext cx="2633611" cy="1974138"/>
          </a:xfrm>
          <a:prstGeom prst="rect">
            <a:avLst/>
          </a:prstGeom>
        </p:spPr>
      </p:pic>
      <p:pic>
        <p:nvPicPr>
          <p:cNvPr id="5" name="Picture 4" descr="newspaper article ban plastic cotton bud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7000" y="1621633"/>
            <a:ext cx="3019777" cy="5057598"/>
          </a:xfrm>
          <a:prstGeom prst="rect">
            <a:avLst/>
          </a:prstGeom>
        </p:spPr>
      </p:pic>
      <p:pic>
        <p:nvPicPr>
          <p:cNvPr id="6" name="Picture 5" descr="newspaper article ban plastic straws.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358444" y="3596445"/>
            <a:ext cx="5432780" cy="3082786"/>
          </a:xfrm>
          <a:prstGeom prst="rect">
            <a:avLst/>
          </a:prstGeom>
        </p:spPr>
      </p:pic>
      <p:sp>
        <p:nvSpPr>
          <p:cNvPr id="7" name="Sous-titre 2">
            <a:extLst>
              <a:ext uri="{FF2B5EF4-FFF2-40B4-BE49-F238E27FC236}">
                <a16:creationId xmlns:a16="http://schemas.microsoft.com/office/drawing/2014/main" id="{0D8DFC8E-41F9-0D4A-B976-EAD5656FF796}"/>
              </a:ext>
            </a:extLst>
          </p:cNvPr>
          <p:cNvSpPr txBox="1">
            <a:spLocks/>
          </p:cNvSpPr>
          <p:nvPr/>
        </p:nvSpPr>
        <p:spPr>
          <a:xfrm>
            <a:off x="3615017" y="2261777"/>
            <a:ext cx="2326484" cy="94207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200" dirty="0" smtClean="0">
                <a:solidFill>
                  <a:srgbClr val="39BAC4"/>
                </a:solidFill>
                <a:latin typeface="TradeGothic LT" panose="02000503020000020004" pitchFamily="2" charset="0"/>
                <a:ea typeface="+mj-ea"/>
                <a:cs typeface="+mj-cs"/>
              </a:rPr>
              <a:t>…things like cotton buds!</a:t>
            </a:r>
            <a:endParaRPr lang="en-GB" sz="3200" dirty="0">
              <a:solidFill>
                <a:srgbClr val="39BAC4"/>
              </a:solidFill>
              <a:latin typeface="TradeGothic LT" panose="02000503020000020004" pitchFamily="2" charset="0"/>
              <a:ea typeface="+mj-ea"/>
              <a:cs typeface="+mj-cs"/>
            </a:endParaRPr>
          </a:p>
        </p:txBody>
      </p:sp>
    </p:spTree>
    <p:extLst>
      <p:ext uri="{BB962C8B-B14F-4D97-AF65-F5344CB8AC3E}">
        <p14:creationId xmlns:p14="http://schemas.microsoft.com/office/powerpoint/2010/main" val="21780286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20-12-10 at 16.28.18.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08701" y="1118962"/>
            <a:ext cx="6429754" cy="5739038"/>
          </a:xfrm>
          <a:prstGeom prst="rect">
            <a:avLst/>
          </a:prstGeom>
        </p:spPr>
      </p:pic>
      <p:pic>
        <p:nvPicPr>
          <p:cNvPr id="3" name="Picture 2" descr="Screen Shot 2020-12-10 at 17.04.17.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9714193">
            <a:off x="29857" y="1025420"/>
            <a:ext cx="1834029" cy="630560"/>
          </a:xfrm>
          <a:prstGeom prst="rect">
            <a:avLst/>
          </a:prstGeom>
        </p:spPr>
      </p:pic>
      <p:sp>
        <p:nvSpPr>
          <p:cNvPr id="4" name="Titre 1">
            <a:extLst>
              <a:ext uri="{FF2B5EF4-FFF2-40B4-BE49-F238E27FC236}">
                <a16:creationId xmlns:a16="http://schemas.microsoft.com/office/drawing/2014/main" id="{3E5302FB-6422-C84D-B7CE-E51F93547940}"/>
              </a:ext>
            </a:extLst>
          </p:cNvPr>
          <p:cNvSpPr txBox="1">
            <a:spLocks/>
          </p:cNvSpPr>
          <p:nvPr/>
        </p:nvSpPr>
        <p:spPr>
          <a:xfrm>
            <a:off x="0" y="-168227"/>
            <a:ext cx="9144000" cy="97500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fr-FR" sz="3600" b="1" dirty="0">
              <a:solidFill>
                <a:srgbClr val="006F73"/>
              </a:solidFill>
              <a:latin typeface="TradeGothic LT" panose="02000503020000020004" pitchFamily="2" charset="0"/>
            </a:endParaRPr>
          </a:p>
          <a:p>
            <a:pPr algn="ctr"/>
            <a:r>
              <a:rPr lang="fr-FR" sz="3000" b="1" dirty="0">
                <a:solidFill>
                  <a:srgbClr val="006F73"/>
                </a:solidFill>
                <a:latin typeface="TradeGothic LT" panose="02000503020000020004" pitchFamily="2" charset="0"/>
              </a:rPr>
              <a:t>LET’S LOOK AT WATER COMPANY POLLUTION</a:t>
            </a:r>
          </a:p>
        </p:txBody>
      </p:sp>
    </p:spTree>
    <p:extLst>
      <p:ext uri="{BB962C8B-B14F-4D97-AF65-F5344CB8AC3E}">
        <p14:creationId xmlns:p14="http://schemas.microsoft.com/office/powerpoint/2010/main" val="9646642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ZoneTexte 5">
            <a:extLst>
              <a:ext uri="{FF2B5EF4-FFF2-40B4-BE49-F238E27FC236}">
                <a16:creationId xmlns:a16="http://schemas.microsoft.com/office/drawing/2014/main" id="{C8292EC3-74A5-C24E-BC8E-554F75273C58}"/>
              </a:ext>
            </a:extLst>
          </p:cNvPr>
          <p:cNvSpPr txBox="1"/>
          <p:nvPr/>
        </p:nvSpPr>
        <p:spPr>
          <a:xfrm>
            <a:off x="6966839" y="4433688"/>
            <a:ext cx="1788366" cy="369332"/>
          </a:xfrm>
          <a:prstGeom prst="rect">
            <a:avLst/>
          </a:prstGeom>
          <a:solidFill>
            <a:srgbClr val="92D1D5"/>
          </a:solidFill>
        </p:spPr>
        <p:txBody>
          <a:bodyPr wrap="square" lIns="936000" rtlCol="0">
            <a:spAutoFit/>
          </a:bodyPr>
          <a:lstStyle/>
          <a:p>
            <a:endParaRPr lang="en-GB" dirty="0">
              <a:latin typeface="TradeGothic LT" panose="02000503020000020004" pitchFamily="2" charset="0"/>
            </a:endParaRPr>
          </a:p>
        </p:txBody>
      </p:sp>
      <p:sp>
        <p:nvSpPr>
          <p:cNvPr id="2" name="Titre 1">
            <a:extLst>
              <a:ext uri="{FF2B5EF4-FFF2-40B4-BE49-F238E27FC236}">
                <a16:creationId xmlns:a16="http://schemas.microsoft.com/office/drawing/2014/main" id="{3E5302FB-6422-C84D-B7CE-E51F93547940}"/>
              </a:ext>
            </a:extLst>
          </p:cNvPr>
          <p:cNvSpPr txBox="1">
            <a:spLocks/>
          </p:cNvSpPr>
          <p:nvPr/>
        </p:nvSpPr>
        <p:spPr>
          <a:xfrm>
            <a:off x="127000" y="156281"/>
            <a:ext cx="8861778" cy="85319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dirty="0" smtClean="0">
                <a:solidFill>
                  <a:srgbClr val="006F73"/>
                </a:solidFill>
                <a:latin typeface="TradeGothic LT" panose="02000503020000020004" pitchFamily="2" charset="0"/>
              </a:rPr>
              <a:t>POO-LLUTION SOLUTIONS</a:t>
            </a:r>
            <a:endParaRPr lang="en-GB" b="1" dirty="0">
              <a:solidFill>
                <a:srgbClr val="006F73"/>
              </a:solidFill>
              <a:latin typeface="TradeGothic LT" panose="02000503020000020004" pitchFamily="2" charset="0"/>
            </a:endParaRPr>
          </a:p>
        </p:txBody>
      </p:sp>
      <p:sp>
        <p:nvSpPr>
          <p:cNvPr id="3" name="Sous-titre 2">
            <a:extLst>
              <a:ext uri="{FF2B5EF4-FFF2-40B4-BE49-F238E27FC236}">
                <a16:creationId xmlns:a16="http://schemas.microsoft.com/office/drawing/2014/main" id="{0D8DFC8E-41F9-0D4A-B976-EAD5656FF796}"/>
              </a:ext>
            </a:extLst>
          </p:cNvPr>
          <p:cNvSpPr txBox="1">
            <a:spLocks/>
          </p:cNvSpPr>
          <p:nvPr/>
        </p:nvSpPr>
        <p:spPr>
          <a:xfrm>
            <a:off x="4073301" y="1068225"/>
            <a:ext cx="4915477" cy="1295057"/>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smtClean="0">
                <a:solidFill>
                  <a:srgbClr val="39BAC4"/>
                </a:solidFill>
                <a:latin typeface="TradeGothic LT" panose="02000503020000020004" pitchFamily="2" charset="0"/>
                <a:ea typeface="+mj-ea"/>
                <a:cs typeface="+mj-cs"/>
              </a:rPr>
              <a:t>A LOT of sewage gets flushed into the British seas: </a:t>
            </a:r>
          </a:p>
          <a:p>
            <a:pPr marL="0" indent="0" algn="ctr">
              <a:buNone/>
            </a:pPr>
            <a:r>
              <a:rPr lang="en-GB" sz="2400" dirty="0" smtClean="0">
                <a:solidFill>
                  <a:srgbClr val="39BAC4"/>
                </a:solidFill>
                <a:latin typeface="TradeGothic LT" panose="02000503020000020004" pitchFamily="2" charset="0"/>
              </a:rPr>
              <a:t>October 2019–September 2020: 2,941 sewage overflow notifications were issued in the UK</a:t>
            </a:r>
          </a:p>
          <a:p>
            <a:pPr marL="0" indent="0" algn="ctr">
              <a:buNone/>
            </a:pPr>
            <a:endParaRPr lang="en-GB" sz="2400" dirty="0">
              <a:solidFill>
                <a:srgbClr val="39BAC4"/>
              </a:solidFill>
              <a:latin typeface="TradeGothic LT" panose="02000503020000020004" pitchFamily="2" charset="0"/>
              <a:ea typeface="+mj-ea"/>
              <a:cs typeface="+mj-cs"/>
            </a:endParaRPr>
          </a:p>
        </p:txBody>
      </p:sp>
      <p:pic>
        <p:nvPicPr>
          <p:cNvPr id="12" name="Picture 11" descr="Screen Shot 2020-12-02 at 16.21.01.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18904" y="2424429"/>
            <a:ext cx="4536301" cy="1885677"/>
          </a:xfrm>
          <a:prstGeom prst="rect">
            <a:avLst/>
          </a:prstGeom>
        </p:spPr>
      </p:pic>
      <p:pic>
        <p:nvPicPr>
          <p:cNvPr id="13" name="Picture 12" descr="Screen Shot 2020-12-02 at 16.13.26.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6999" y="4526301"/>
            <a:ext cx="6637391" cy="2251321"/>
          </a:xfrm>
          <a:prstGeom prst="rect">
            <a:avLst/>
          </a:prstGeom>
        </p:spPr>
      </p:pic>
      <p:sp>
        <p:nvSpPr>
          <p:cNvPr id="14" name="Sous-titre 2">
            <a:extLst>
              <a:ext uri="{FF2B5EF4-FFF2-40B4-BE49-F238E27FC236}">
                <a16:creationId xmlns:a16="http://schemas.microsoft.com/office/drawing/2014/main" id="{0D8DFC8E-41F9-0D4A-B976-EAD5656FF796}"/>
              </a:ext>
            </a:extLst>
          </p:cNvPr>
          <p:cNvSpPr txBox="1">
            <a:spLocks/>
          </p:cNvSpPr>
          <p:nvPr/>
        </p:nvSpPr>
        <p:spPr>
          <a:xfrm>
            <a:off x="7065570" y="4548466"/>
            <a:ext cx="1547417" cy="22296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dirty="0" smtClean="0">
                <a:latin typeface="TradeGothic LT" panose="02000503020000020004" pitchFamily="2" charset="0"/>
                <a:ea typeface="+mj-ea"/>
                <a:cs typeface="+mj-cs"/>
              </a:rPr>
              <a:t>NASA plans to use astronaut poo as fuel, food and even for radiation shields on future missions!</a:t>
            </a:r>
            <a:endParaRPr lang="en-GB" sz="1800" dirty="0">
              <a:latin typeface="TradeGothic LT" panose="02000503020000020004" pitchFamily="2" charset="0"/>
              <a:ea typeface="+mj-ea"/>
              <a:cs typeface="+mj-cs"/>
            </a:endParaRPr>
          </a:p>
        </p:txBody>
      </p:sp>
      <p:pic>
        <p:nvPicPr>
          <p:cNvPr id="15" name="Picture 14" descr="Screen Shot 2020-12-02 at 13.31.51.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33572" y="1009474"/>
            <a:ext cx="3751759" cy="2357794"/>
          </a:xfrm>
          <a:prstGeom prst="rect">
            <a:avLst/>
          </a:prstGeom>
        </p:spPr>
      </p:pic>
      <p:sp>
        <p:nvSpPr>
          <p:cNvPr id="16" name="Sous-titre 2">
            <a:extLst>
              <a:ext uri="{FF2B5EF4-FFF2-40B4-BE49-F238E27FC236}">
                <a16:creationId xmlns:a16="http://schemas.microsoft.com/office/drawing/2014/main" id="{0D8DFC8E-41F9-0D4A-B976-EAD5656FF796}"/>
              </a:ext>
            </a:extLst>
          </p:cNvPr>
          <p:cNvSpPr txBox="1">
            <a:spLocks/>
          </p:cNvSpPr>
          <p:nvPr/>
        </p:nvSpPr>
        <p:spPr>
          <a:xfrm>
            <a:off x="3985331" y="1877258"/>
            <a:ext cx="5158669" cy="16308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GB" sz="2400" dirty="0">
              <a:solidFill>
                <a:srgbClr val="39BAC4"/>
              </a:solidFill>
              <a:latin typeface="TradeGothic LT" panose="02000503020000020004" pitchFamily="2" charset="0"/>
              <a:ea typeface="+mj-ea"/>
              <a:cs typeface="+mj-cs"/>
            </a:endParaRPr>
          </a:p>
        </p:txBody>
      </p:sp>
      <p:sp>
        <p:nvSpPr>
          <p:cNvPr id="17" name="Sous-titre 2">
            <a:extLst>
              <a:ext uri="{FF2B5EF4-FFF2-40B4-BE49-F238E27FC236}">
                <a16:creationId xmlns:a16="http://schemas.microsoft.com/office/drawing/2014/main" id="{0D8DFC8E-41F9-0D4A-B976-EAD5656FF796}"/>
              </a:ext>
            </a:extLst>
          </p:cNvPr>
          <p:cNvSpPr txBox="1">
            <a:spLocks/>
          </p:cNvSpPr>
          <p:nvPr/>
        </p:nvSpPr>
        <p:spPr>
          <a:xfrm>
            <a:off x="126999" y="3371544"/>
            <a:ext cx="3946302" cy="11547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solidFill>
                  <a:srgbClr val="39BAC4"/>
                </a:solidFill>
                <a:latin typeface="TradeGothic LT" panose="02000503020000020004" pitchFamily="2" charset="0"/>
                <a:ea typeface="+mj-ea"/>
                <a:cs typeface="+mj-cs"/>
              </a:rPr>
              <a:t>Human poo has already been used to power cars and a bus in Bristol… would you drive a poo-powered car?! </a:t>
            </a:r>
            <a:endParaRPr lang="en-GB" sz="2000" dirty="0">
              <a:solidFill>
                <a:srgbClr val="39BAC4"/>
              </a:solidFill>
              <a:latin typeface="TradeGothic LT" panose="02000503020000020004" pitchFamily="2" charset="0"/>
              <a:ea typeface="+mj-ea"/>
              <a:cs typeface="+mj-cs"/>
            </a:endParaRPr>
          </a:p>
        </p:txBody>
      </p:sp>
    </p:spTree>
    <p:extLst>
      <p:ext uri="{BB962C8B-B14F-4D97-AF65-F5344CB8AC3E}">
        <p14:creationId xmlns:p14="http://schemas.microsoft.com/office/powerpoint/2010/main" val="34291347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descr="fig 12 - number of health reports by region and incident hostspots.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2300" y="0"/>
            <a:ext cx="7889358" cy="6858000"/>
          </a:xfrm>
          <a:prstGeom prst="rect">
            <a:avLst/>
          </a:prstGeom>
        </p:spPr>
      </p:pic>
    </p:spTree>
    <p:extLst>
      <p:ext uri="{BB962C8B-B14F-4D97-AF65-F5344CB8AC3E}">
        <p14:creationId xmlns:p14="http://schemas.microsoft.com/office/powerpoint/2010/main" val="37884676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7EC527-6D8F-5F4E-A9C5-663BEBFFDBEE}"/>
              </a:ext>
            </a:extLst>
          </p:cNvPr>
          <p:cNvSpPr/>
          <p:nvPr/>
        </p:nvSpPr>
        <p:spPr>
          <a:xfrm>
            <a:off x="6653048" y="0"/>
            <a:ext cx="2490952" cy="13558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re 1">
            <a:extLst>
              <a:ext uri="{FF2B5EF4-FFF2-40B4-BE49-F238E27FC236}">
                <a16:creationId xmlns:a16="http://schemas.microsoft.com/office/drawing/2014/main" id="{3E5302FB-6422-C84D-B7CE-E51F93547940}"/>
              </a:ext>
            </a:extLst>
          </p:cNvPr>
          <p:cNvSpPr txBox="1">
            <a:spLocks/>
          </p:cNvSpPr>
          <p:nvPr/>
        </p:nvSpPr>
        <p:spPr>
          <a:xfrm>
            <a:off x="685800" y="1122363"/>
            <a:ext cx="7772400" cy="11495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fr-FR" b="1" dirty="0">
              <a:solidFill>
                <a:srgbClr val="006F73"/>
              </a:solidFill>
              <a:latin typeface="TradeGothic LT" panose="02000503020000020004" pitchFamily="2" charset="0"/>
            </a:endParaRPr>
          </a:p>
        </p:txBody>
      </p:sp>
      <p:sp>
        <p:nvSpPr>
          <p:cNvPr id="9" name="Titre 1">
            <a:extLst>
              <a:ext uri="{FF2B5EF4-FFF2-40B4-BE49-F238E27FC236}">
                <a16:creationId xmlns:a16="http://schemas.microsoft.com/office/drawing/2014/main" id="{3E5302FB-6422-C84D-B7CE-E51F93547940}"/>
              </a:ext>
            </a:extLst>
          </p:cNvPr>
          <p:cNvSpPr txBox="1">
            <a:spLocks/>
          </p:cNvSpPr>
          <p:nvPr/>
        </p:nvSpPr>
        <p:spPr>
          <a:xfrm>
            <a:off x="282259" y="1569968"/>
            <a:ext cx="2536770" cy="27570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fr-FR" sz="2800" b="1" dirty="0">
              <a:solidFill>
                <a:srgbClr val="006F73"/>
              </a:solidFill>
              <a:latin typeface="TradeGothic LT" panose="02000503020000020004" pitchFamily="2" charset="0"/>
            </a:endParaRPr>
          </a:p>
          <a:p>
            <a:pPr algn="ctr"/>
            <a:r>
              <a:rPr lang="fr-FR" sz="2800" b="1" dirty="0">
                <a:solidFill>
                  <a:srgbClr val="006F73"/>
                </a:solidFill>
                <a:latin typeface="TradeGothic LT" panose="02000503020000020004" pitchFamily="2" charset="0"/>
              </a:rPr>
              <a:t>THIS POLLUTION IS MAKING WATERWAY USERS SICK</a:t>
            </a:r>
          </a:p>
        </p:txBody>
      </p:sp>
      <p:pic>
        <p:nvPicPr>
          <p:cNvPr id="7" name="Picture 6" descr="Screen Shot 2020-12-10 at 11.50.59.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19029" y="173911"/>
            <a:ext cx="5860420" cy="3719276"/>
          </a:xfrm>
          <a:prstGeom prst="rect">
            <a:avLst/>
          </a:prstGeom>
        </p:spPr>
      </p:pic>
      <p:pic>
        <p:nvPicPr>
          <p:cNvPr id="10" name="Picture 9" descr="Screen Shot 2020-12-10 at 11.51.28.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819029" y="4081319"/>
            <a:ext cx="5646095" cy="2631437"/>
          </a:xfrm>
          <a:prstGeom prst="rect">
            <a:avLst/>
          </a:prstGeom>
        </p:spPr>
      </p:pic>
    </p:spTree>
    <p:extLst>
      <p:ext uri="{BB962C8B-B14F-4D97-AF65-F5344CB8AC3E}">
        <p14:creationId xmlns:p14="http://schemas.microsoft.com/office/powerpoint/2010/main" val="40181842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46300" y="2596"/>
            <a:ext cx="4848301" cy="6852808"/>
          </a:xfrm>
          <a:prstGeom prst="rect">
            <a:avLst/>
          </a:prstGeom>
        </p:spPr>
      </p:pic>
      <p:sp>
        <p:nvSpPr>
          <p:cNvPr id="5" name="Titre 1">
            <a:extLst>
              <a:ext uri="{FF2B5EF4-FFF2-40B4-BE49-F238E27FC236}">
                <a16:creationId xmlns:a16="http://schemas.microsoft.com/office/drawing/2014/main" id="{3E5302FB-6422-C84D-B7CE-E51F93547940}"/>
              </a:ext>
            </a:extLst>
          </p:cNvPr>
          <p:cNvSpPr txBox="1">
            <a:spLocks/>
          </p:cNvSpPr>
          <p:nvPr/>
        </p:nvSpPr>
        <p:spPr>
          <a:xfrm>
            <a:off x="2279394" y="1839995"/>
            <a:ext cx="4591728" cy="31263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b="1" dirty="0">
                <a:solidFill>
                  <a:srgbClr val="006F73"/>
                </a:solidFill>
                <a:latin typeface="TradeGothic LT" panose="02000503020000020004" pitchFamily="2" charset="0"/>
              </a:rPr>
              <a:t>GO WITH THE FLOW WATERWAY</a:t>
            </a:r>
          </a:p>
          <a:p>
            <a:pPr algn="ctr"/>
            <a:r>
              <a:rPr lang="en-GB" sz="4000" b="1" dirty="0">
                <a:solidFill>
                  <a:srgbClr val="006F73"/>
                </a:solidFill>
                <a:latin typeface="TradeGothic LT" panose="02000503020000020004" pitchFamily="2" charset="0"/>
              </a:rPr>
              <a:t>INVESTIGATION</a:t>
            </a:r>
            <a:endParaRPr lang="fr-FR" sz="4000" b="1" dirty="0">
              <a:solidFill>
                <a:srgbClr val="006F73"/>
              </a:solidFill>
              <a:latin typeface="TradeGothic LT" panose="02000503020000020004" pitchFamily="2" charset="0"/>
            </a:endParaRPr>
          </a:p>
        </p:txBody>
      </p:sp>
    </p:spTree>
    <p:extLst>
      <p:ext uri="{BB962C8B-B14F-4D97-AF65-F5344CB8AC3E}">
        <p14:creationId xmlns:p14="http://schemas.microsoft.com/office/powerpoint/2010/main" val="31397803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51887" y="2821980"/>
            <a:ext cx="184666" cy="369332"/>
          </a:xfrm>
          <a:prstGeom prst="rect">
            <a:avLst/>
          </a:prstGeom>
          <a:noFill/>
        </p:spPr>
        <p:txBody>
          <a:bodyPr wrap="none" rtlCol="0">
            <a:spAutoFit/>
          </a:bodyPr>
          <a:lstStyle/>
          <a:p>
            <a:endParaRPr lang="en-US" dirty="0"/>
          </a:p>
        </p:txBody>
      </p:sp>
      <p:sp>
        <p:nvSpPr>
          <p:cNvPr id="3" name="Titre 1">
            <a:extLst>
              <a:ext uri="{FF2B5EF4-FFF2-40B4-BE49-F238E27FC236}">
                <a16:creationId xmlns:a16="http://schemas.microsoft.com/office/drawing/2014/main" id="{3E5302FB-6422-C84D-B7CE-E51F93547940}"/>
              </a:ext>
            </a:extLst>
          </p:cNvPr>
          <p:cNvSpPr txBox="1">
            <a:spLocks/>
          </p:cNvSpPr>
          <p:nvPr/>
        </p:nvSpPr>
        <p:spPr>
          <a:xfrm>
            <a:off x="0" y="156281"/>
            <a:ext cx="9144000" cy="85319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dirty="0">
                <a:solidFill>
                  <a:srgbClr val="006F73"/>
                </a:solidFill>
                <a:latin typeface="TradeGothic LT" panose="02000503020000020004" pitchFamily="2" charset="0"/>
              </a:rPr>
              <a:t>GO WITH THE FLOW WATERWAY INVESTIGATION</a:t>
            </a:r>
            <a:endParaRPr lang="fr-FR" sz="2400" b="1" dirty="0">
              <a:solidFill>
                <a:srgbClr val="006F73"/>
              </a:solidFill>
              <a:latin typeface="TradeGothic LT" panose="02000503020000020004" pitchFamily="2" charset="0"/>
            </a:endParaRPr>
          </a:p>
        </p:txBody>
      </p:sp>
      <p:sp>
        <p:nvSpPr>
          <p:cNvPr id="4" name="TextBox 3"/>
          <p:cNvSpPr txBox="1"/>
          <p:nvPr/>
        </p:nvSpPr>
        <p:spPr>
          <a:xfrm>
            <a:off x="1034948" y="824808"/>
            <a:ext cx="6756401" cy="369332"/>
          </a:xfrm>
          <a:prstGeom prst="rect">
            <a:avLst/>
          </a:prstGeom>
          <a:noFill/>
        </p:spPr>
        <p:txBody>
          <a:bodyPr wrap="none" rtlCol="0">
            <a:spAutoFit/>
          </a:bodyPr>
          <a:lstStyle/>
          <a:p>
            <a:r>
              <a:rPr lang="en-US" dirty="0">
                <a:latin typeface="TradeGothic LT" panose="02000503020000020004" pitchFamily="2" charset="0"/>
                <a:hlinkClick r:id="rId3"/>
              </a:rPr>
              <a:t>Use Google Maps to locate your school and find the nearest waterway</a:t>
            </a:r>
            <a:endParaRPr lang="en-US" dirty="0">
              <a:latin typeface="TradeGothic LT" panose="02000503020000020004" pitchFamily="2" charset="0"/>
            </a:endParaRPr>
          </a:p>
        </p:txBody>
      </p:sp>
      <p:pic>
        <p:nvPicPr>
          <p:cNvPr id="5" name="Picture 4" descr="Screen Shot 2020-12-10 at 19.30.02.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1321841"/>
            <a:ext cx="9144000" cy="5408579"/>
          </a:xfrm>
          <a:prstGeom prst="rect">
            <a:avLst/>
          </a:prstGeom>
        </p:spPr>
      </p:pic>
    </p:spTree>
    <p:extLst>
      <p:ext uri="{BB962C8B-B14F-4D97-AF65-F5344CB8AC3E}">
        <p14:creationId xmlns:p14="http://schemas.microsoft.com/office/powerpoint/2010/main" val="14449130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5302FB-6422-C84D-B7CE-E51F93547940}"/>
              </a:ext>
            </a:extLst>
          </p:cNvPr>
          <p:cNvSpPr txBox="1">
            <a:spLocks/>
          </p:cNvSpPr>
          <p:nvPr/>
        </p:nvSpPr>
        <p:spPr>
          <a:xfrm>
            <a:off x="127000" y="156281"/>
            <a:ext cx="8861778" cy="85319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fr-FR" b="1" dirty="0">
              <a:solidFill>
                <a:srgbClr val="006F73"/>
              </a:solidFill>
              <a:latin typeface="TradeGothic LT" panose="02000503020000020004" pitchFamily="2" charset="0"/>
            </a:endParaRPr>
          </a:p>
        </p:txBody>
      </p:sp>
      <p:pic>
        <p:nvPicPr>
          <p:cNvPr id="3" name="Picture 2" descr="Screen Shot 2020-12-10 at 19.32.47.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7000" y="1009474"/>
            <a:ext cx="8861778" cy="5126648"/>
          </a:xfrm>
          <a:prstGeom prst="rect">
            <a:avLst/>
          </a:prstGeom>
        </p:spPr>
      </p:pic>
      <p:sp>
        <p:nvSpPr>
          <p:cNvPr id="4" name="TextBox 3"/>
          <p:cNvSpPr txBox="1"/>
          <p:nvPr/>
        </p:nvSpPr>
        <p:spPr>
          <a:xfrm>
            <a:off x="1034947" y="6227469"/>
            <a:ext cx="1537600" cy="369332"/>
          </a:xfrm>
          <a:prstGeom prst="rect">
            <a:avLst/>
          </a:prstGeom>
          <a:noFill/>
        </p:spPr>
        <p:txBody>
          <a:bodyPr wrap="none" rtlCol="0">
            <a:spAutoFit/>
          </a:bodyPr>
          <a:lstStyle/>
          <a:p>
            <a:r>
              <a:rPr lang="en-US" dirty="0">
                <a:latin typeface="TradeGothic LT" panose="02000503020000020004" pitchFamily="2" charset="0"/>
              </a:rPr>
              <a:t>sewage works</a:t>
            </a:r>
          </a:p>
        </p:txBody>
      </p:sp>
      <p:sp>
        <p:nvSpPr>
          <p:cNvPr id="5" name="TextBox 4"/>
          <p:cNvSpPr txBox="1"/>
          <p:nvPr/>
        </p:nvSpPr>
        <p:spPr>
          <a:xfrm>
            <a:off x="3587527" y="6269254"/>
            <a:ext cx="1370888" cy="369332"/>
          </a:xfrm>
          <a:prstGeom prst="rect">
            <a:avLst/>
          </a:prstGeom>
          <a:noFill/>
        </p:spPr>
        <p:txBody>
          <a:bodyPr wrap="none" rtlCol="0">
            <a:spAutoFit/>
          </a:bodyPr>
          <a:lstStyle/>
          <a:p>
            <a:r>
              <a:rPr lang="en-US" dirty="0">
                <a:latin typeface="TradeGothic LT" panose="02000503020000020004" pitchFamily="2" charset="0"/>
              </a:rPr>
              <a:t>cricket club</a:t>
            </a:r>
          </a:p>
        </p:txBody>
      </p:sp>
      <p:sp>
        <p:nvSpPr>
          <p:cNvPr id="6" name="TextBox 5"/>
          <p:cNvSpPr txBox="1"/>
          <p:nvPr/>
        </p:nvSpPr>
        <p:spPr>
          <a:xfrm>
            <a:off x="7409286" y="6242272"/>
            <a:ext cx="1082348" cy="369332"/>
          </a:xfrm>
          <a:prstGeom prst="rect">
            <a:avLst/>
          </a:prstGeom>
          <a:noFill/>
        </p:spPr>
        <p:txBody>
          <a:bodyPr wrap="none" rtlCol="0">
            <a:spAutoFit/>
          </a:bodyPr>
          <a:lstStyle/>
          <a:p>
            <a:r>
              <a:rPr lang="en-US" dirty="0">
                <a:latin typeface="TradeGothic LT" panose="02000503020000020004" pitchFamily="2" charset="0"/>
              </a:rPr>
              <a:t>farmland</a:t>
            </a:r>
          </a:p>
        </p:txBody>
      </p:sp>
      <p:sp>
        <p:nvSpPr>
          <p:cNvPr id="8" name="Up Arrow 7"/>
          <p:cNvSpPr/>
          <p:nvPr/>
        </p:nvSpPr>
        <p:spPr>
          <a:xfrm>
            <a:off x="729167" y="2798464"/>
            <a:ext cx="305780" cy="371738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Up Arrow 8"/>
          <p:cNvSpPr/>
          <p:nvPr/>
        </p:nvSpPr>
        <p:spPr>
          <a:xfrm flipH="1">
            <a:off x="4843284" y="5765057"/>
            <a:ext cx="190325" cy="762928"/>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Up Arrow 9"/>
          <p:cNvSpPr/>
          <p:nvPr/>
        </p:nvSpPr>
        <p:spPr>
          <a:xfrm flipH="1">
            <a:off x="8639250" y="4704131"/>
            <a:ext cx="312154" cy="1823854"/>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27001" y="334476"/>
            <a:ext cx="8861777" cy="523220"/>
          </a:xfrm>
          <a:prstGeom prst="rect">
            <a:avLst/>
          </a:prstGeom>
        </p:spPr>
        <p:txBody>
          <a:bodyPr wrap="square">
            <a:spAutoFit/>
          </a:bodyPr>
          <a:lstStyle/>
          <a:p>
            <a:pPr algn="ctr"/>
            <a:r>
              <a:rPr lang="fr-FR" sz="2800" b="1" dirty="0">
                <a:solidFill>
                  <a:srgbClr val="006F73"/>
                </a:solidFill>
                <a:latin typeface="TradeGothic LT" panose="02000503020000020004" pitchFamily="2" charset="0"/>
              </a:rPr>
              <a:t>POTENTIAL WATERWAY POLLUTION SOURCES</a:t>
            </a:r>
          </a:p>
        </p:txBody>
      </p:sp>
      <p:sp>
        <p:nvSpPr>
          <p:cNvPr id="12" name="Up Arrow 11"/>
          <p:cNvSpPr/>
          <p:nvPr/>
        </p:nvSpPr>
        <p:spPr>
          <a:xfrm flipH="1">
            <a:off x="6139121" y="4551550"/>
            <a:ext cx="210713" cy="1690722"/>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226195" y="6232669"/>
            <a:ext cx="1935145" cy="369332"/>
          </a:xfrm>
          <a:prstGeom prst="rect">
            <a:avLst/>
          </a:prstGeom>
        </p:spPr>
        <p:txBody>
          <a:bodyPr wrap="none">
            <a:spAutoFit/>
          </a:bodyPr>
          <a:lstStyle/>
          <a:p>
            <a:r>
              <a:rPr lang="en-US" dirty="0">
                <a:latin typeface="TradeGothic LT" panose="02000503020000020004" pitchFamily="2" charset="0"/>
              </a:rPr>
              <a:t>riverside footpath</a:t>
            </a:r>
          </a:p>
        </p:txBody>
      </p:sp>
    </p:spTree>
    <p:extLst>
      <p:ext uri="{BB962C8B-B14F-4D97-AF65-F5344CB8AC3E}">
        <p14:creationId xmlns:p14="http://schemas.microsoft.com/office/powerpoint/2010/main" val="5142197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5302FB-6422-C84D-B7CE-E51F93547940}"/>
              </a:ext>
            </a:extLst>
          </p:cNvPr>
          <p:cNvSpPr>
            <a:spLocks noGrp="1"/>
          </p:cNvSpPr>
          <p:nvPr>
            <p:ph type="ctrTitle"/>
          </p:nvPr>
        </p:nvSpPr>
        <p:spPr>
          <a:xfrm>
            <a:off x="685800" y="1122363"/>
            <a:ext cx="7772400" cy="1657733"/>
          </a:xfrm>
        </p:spPr>
        <p:txBody>
          <a:bodyPr/>
          <a:lstStyle/>
          <a:p>
            <a:r>
              <a:rPr lang="fr-FR" b="1" dirty="0">
                <a:solidFill>
                  <a:srgbClr val="006F73"/>
                </a:solidFill>
                <a:latin typeface="TradeGothic LT" panose="02000503020000020004" pitchFamily="2" charset="0"/>
              </a:rPr>
              <a:t>WATER QUALITY</a:t>
            </a:r>
          </a:p>
        </p:txBody>
      </p:sp>
      <p:sp>
        <p:nvSpPr>
          <p:cNvPr id="3"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1143000" y="3275978"/>
            <a:ext cx="6858000" cy="1655762"/>
          </a:xfrm>
        </p:spPr>
        <p:txBody>
          <a:bodyPr>
            <a:normAutofit/>
          </a:bodyPr>
          <a:lstStyle/>
          <a:p>
            <a:r>
              <a:rPr lang="en-GB" sz="3600" dirty="0" smtClean="0">
                <a:solidFill>
                  <a:srgbClr val="39BAC4"/>
                </a:solidFill>
                <a:latin typeface="TradeGothic LT" panose="02000503020000020004" pitchFamily="2" charset="0"/>
                <a:ea typeface="+mj-ea"/>
                <a:cs typeface="+mj-cs"/>
              </a:rPr>
              <a:t>What does water quality mean?</a:t>
            </a:r>
          </a:p>
          <a:p>
            <a:r>
              <a:rPr lang="en-GB" sz="3600" dirty="0" smtClean="0">
                <a:solidFill>
                  <a:srgbClr val="39BAC4"/>
                </a:solidFill>
                <a:latin typeface="TradeGothic LT" panose="02000503020000020004" pitchFamily="2" charset="0"/>
                <a:ea typeface="+mj-ea"/>
                <a:cs typeface="+mj-cs"/>
              </a:rPr>
              <a:t>(think about our rivers and seas) </a:t>
            </a:r>
            <a:endParaRPr lang="en-GB" sz="3600" dirty="0">
              <a:solidFill>
                <a:srgbClr val="39BAC4"/>
              </a:solidFill>
              <a:latin typeface="TradeGothic LT" panose="02000503020000020004" pitchFamily="2" charset="0"/>
              <a:ea typeface="+mj-ea"/>
              <a:cs typeface="+mj-cs"/>
            </a:endParaRPr>
          </a:p>
        </p:txBody>
      </p:sp>
    </p:spTree>
    <p:extLst>
      <p:ext uri="{BB962C8B-B14F-4D97-AF65-F5344CB8AC3E}">
        <p14:creationId xmlns:p14="http://schemas.microsoft.com/office/powerpoint/2010/main" val="28816664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61" y="202531"/>
            <a:ext cx="9137077" cy="6464401"/>
          </a:xfrm>
          <a:prstGeom prst="rect">
            <a:avLst/>
          </a:prstGeom>
        </p:spPr>
      </p:pic>
      <p:sp>
        <p:nvSpPr>
          <p:cNvPr id="5" name="Text Box 7"/>
          <p:cNvSpPr txBox="1"/>
          <p:nvPr/>
        </p:nvSpPr>
        <p:spPr>
          <a:xfrm>
            <a:off x="2660805" y="571267"/>
            <a:ext cx="4348615" cy="118373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pPr>
            <a:r>
              <a:rPr lang="en-GB" sz="2000" b="1" u="sng" dirty="0">
                <a:effectLst/>
                <a:ea typeface="Cambria"/>
                <a:cs typeface="Times New Roman"/>
              </a:rPr>
              <a:t>GO WITH THE FLOW </a:t>
            </a:r>
          </a:p>
          <a:p>
            <a:pPr algn="ctr">
              <a:lnSpc>
                <a:spcPct val="115000"/>
              </a:lnSpc>
            </a:pPr>
            <a:r>
              <a:rPr lang="en-GB" sz="2000" b="1" u="sng" dirty="0">
                <a:effectLst/>
                <a:ea typeface="Cambria"/>
                <a:cs typeface="Times New Roman"/>
              </a:rPr>
              <a:t>WATERWAY INVESTIGATION</a:t>
            </a:r>
          </a:p>
          <a:p>
            <a:pPr algn="ctr">
              <a:lnSpc>
                <a:spcPct val="115000"/>
              </a:lnSpc>
            </a:pPr>
            <a:r>
              <a:rPr lang="en-GB" sz="2000" b="1" u="sng" dirty="0">
                <a:ea typeface="Cambria"/>
                <a:cs typeface="Times New Roman"/>
              </a:rPr>
              <a:t>GUIDELINES</a:t>
            </a:r>
            <a:endParaRPr lang="en-GB" sz="1100" dirty="0">
              <a:effectLst/>
              <a:ea typeface="Cambria"/>
              <a:cs typeface="Times New Roman"/>
            </a:endParaRPr>
          </a:p>
        </p:txBody>
      </p:sp>
      <p:sp>
        <p:nvSpPr>
          <p:cNvPr id="6" name="Text Box 9"/>
          <p:cNvSpPr txBox="1"/>
          <p:nvPr/>
        </p:nvSpPr>
        <p:spPr>
          <a:xfrm>
            <a:off x="1246643" y="1838550"/>
            <a:ext cx="7747728" cy="371134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285750" indent="-285750">
              <a:lnSpc>
                <a:spcPct val="115000"/>
              </a:lnSpc>
              <a:buFont typeface="Arial"/>
              <a:buChar char="•"/>
            </a:pPr>
            <a:r>
              <a:rPr lang="en-GB" dirty="0" smtClean="0">
                <a:effectLst/>
                <a:latin typeface="TradeGothic LT" panose="02000503020000020004" pitchFamily="2" charset="0"/>
                <a:ea typeface="Cambria"/>
                <a:cs typeface="Times New Roman"/>
              </a:rPr>
              <a:t>Zoom in on your investigation area using Google Maps – use both map and satellite views, clicking on various features to learn what they are. </a:t>
            </a:r>
            <a:endParaRPr lang="en-GB" dirty="0" smtClean="0">
              <a:latin typeface="TradeGothic LT" panose="02000503020000020004" pitchFamily="2" charset="0"/>
              <a:ea typeface="Cambria"/>
              <a:cs typeface="Times New Roman"/>
            </a:endParaRPr>
          </a:p>
          <a:p>
            <a:pPr marL="285750" indent="-285750">
              <a:lnSpc>
                <a:spcPct val="115000"/>
              </a:lnSpc>
              <a:buFont typeface="Arial"/>
              <a:buChar char="•"/>
            </a:pPr>
            <a:r>
              <a:rPr lang="en-GB" dirty="0" smtClean="0">
                <a:effectLst/>
                <a:latin typeface="TradeGothic LT" panose="02000503020000020004" pitchFamily="2" charset="0"/>
                <a:ea typeface="Cambria"/>
                <a:cs typeface="Times New Roman"/>
              </a:rPr>
              <a:t>Label the features in the correct place on your paper/map. </a:t>
            </a:r>
          </a:p>
          <a:p>
            <a:pPr marL="285750" indent="-285750">
              <a:lnSpc>
                <a:spcPct val="115000"/>
              </a:lnSpc>
              <a:buFont typeface="Arial"/>
              <a:buChar char="•"/>
            </a:pPr>
            <a:r>
              <a:rPr lang="en-GB" dirty="0" smtClean="0">
                <a:latin typeface="TradeGothic LT" panose="02000503020000020004" pitchFamily="2" charset="0"/>
                <a:ea typeface="Cambria"/>
                <a:cs typeface="Times New Roman"/>
              </a:rPr>
              <a:t>Research the features, including whether that feature is responsible for any processes that affect the local waterway, e.g. using chemicals/liquids that might end up in the waterway, releasing sewage into the waterway, litter bins near the waterway that might overflow, etc.</a:t>
            </a:r>
          </a:p>
          <a:p>
            <a:pPr marL="285750" indent="-285750">
              <a:lnSpc>
                <a:spcPct val="115000"/>
              </a:lnSpc>
              <a:buFont typeface="Arial"/>
              <a:buChar char="•"/>
            </a:pPr>
            <a:r>
              <a:rPr lang="en-GB" dirty="0" smtClean="0">
                <a:latin typeface="TradeGothic LT" panose="02000503020000020004" pitchFamily="2" charset="0"/>
                <a:ea typeface="Cambria"/>
                <a:cs typeface="Times New Roman"/>
              </a:rPr>
              <a:t>Add fact boxes to the features, detailing any potential pollution risks and suggesting pollution solutions to keep the waterways healthy. </a:t>
            </a:r>
            <a:endParaRPr lang="en-GB" dirty="0">
              <a:latin typeface="TradeGothic LT" panose="02000503020000020004" pitchFamily="2" charset="0"/>
              <a:ea typeface="Cambria"/>
              <a:cs typeface="Times New Roman"/>
            </a:endParaRPr>
          </a:p>
        </p:txBody>
      </p:sp>
    </p:spTree>
    <p:extLst>
      <p:ext uri="{BB962C8B-B14F-4D97-AF65-F5344CB8AC3E}">
        <p14:creationId xmlns:p14="http://schemas.microsoft.com/office/powerpoint/2010/main" val="6528816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2304340" y="551650"/>
            <a:ext cx="4880375" cy="430887"/>
          </a:xfrm>
          <a:prstGeom prst="rect">
            <a:avLst/>
          </a:prstGeom>
        </p:spPr>
        <p:txBody>
          <a:bodyPr wrap="none">
            <a:spAutoFit/>
          </a:bodyPr>
          <a:lstStyle/>
          <a:p>
            <a:r>
              <a:rPr lang="fr-FR" sz="2200" b="1" dirty="0">
                <a:solidFill>
                  <a:srgbClr val="39BAC4"/>
                </a:solidFill>
                <a:latin typeface="TradeGothic LT" panose="02000503020000020004" pitchFamily="2" charset="0"/>
              </a:rPr>
              <a:t>EXAMPLE INVESTIGATION DIAGRAM</a:t>
            </a:r>
            <a:endParaRPr lang="en-GB" sz="2200" dirty="0">
              <a:solidFill>
                <a:srgbClr val="39BAC4"/>
              </a:solidFill>
            </a:endParaRPr>
          </a:p>
        </p:txBody>
      </p:sp>
      <p:pic>
        <p:nvPicPr>
          <p:cNvPr id="6" name="Picture 5" descr="Diagram, schematic&#10;&#10;Description automatically generated">
            <a:extLst>
              <a:ext uri="{FF2B5EF4-FFF2-40B4-BE49-F238E27FC236}">
                <a16:creationId xmlns:a16="http://schemas.microsoft.com/office/drawing/2014/main" id="{FB985145-F46D-5A4D-9C9E-0307AF333934}"/>
              </a:ext>
            </a:extLst>
          </p:cNvPr>
          <p:cNvPicPr>
            <a:picLocks noChangeAspect="1"/>
          </p:cNvPicPr>
          <p:nvPr/>
        </p:nvPicPr>
        <p:blipFill>
          <a:blip r:embed="rId4"/>
          <a:stretch>
            <a:fillRect/>
          </a:stretch>
        </p:blipFill>
        <p:spPr>
          <a:xfrm>
            <a:off x="-7539" y="1165175"/>
            <a:ext cx="9144000" cy="5692825"/>
          </a:xfrm>
          <a:prstGeom prst="rect">
            <a:avLst/>
          </a:prstGeom>
        </p:spPr>
      </p:pic>
      <p:sp>
        <p:nvSpPr>
          <p:cNvPr id="2" name="Rectangle 1"/>
          <p:cNvSpPr/>
          <p:nvPr/>
        </p:nvSpPr>
        <p:spPr>
          <a:xfrm>
            <a:off x="3036714" y="6550223"/>
            <a:ext cx="6099747" cy="307777"/>
          </a:xfrm>
          <a:prstGeom prst="rect">
            <a:avLst/>
          </a:prstGeom>
        </p:spPr>
        <p:txBody>
          <a:bodyPr wrap="none">
            <a:spAutoFit/>
          </a:bodyPr>
          <a:lstStyle/>
          <a:p>
            <a:r>
              <a:rPr lang="en-GB" sz="1400" b="1" i="1" dirty="0" smtClean="0">
                <a:latin typeface="TradeGothic LT" panose="02000503020000020004" pitchFamily="2" charset="0"/>
              </a:rPr>
              <a:t>*Fictitious place, problems and solutions for the purpose of sketch example</a:t>
            </a:r>
            <a:endParaRPr lang="en-GB" sz="1400" i="1" dirty="0"/>
          </a:p>
        </p:txBody>
      </p:sp>
    </p:spTree>
    <p:extLst>
      <p:ext uri="{BB962C8B-B14F-4D97-AF65-F5344CB8AC3E}">
        <p14:creationId xmlns:p14="http://schemas.microsoft.com/office/powerpoint/2010/main" val="32657808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sun-over-ocean.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199341"/>
            <a:ext cx="9144000" cy="5828951"/>
          </a:xfrm>
          <a:prstGeom prst="rect">
            <a:avLst/>
          </a:prstGeom>
        </p:spPr>
      </p:pic>
      <p:sp>
        <p:nvSpPr>
          <p:cNvPr id="9" name="Titre 1">
            <a:extLst>
              <a:ext uri="{FF2B5EF4-FFF2-40B4-BE49-F238E27FC236}">
                <a16:creationId xmlns:a16="http://schemas.microsoft.com/office/drawing/2014/main" id="{3E5302FB-6422-C84D-B7CE-E51F93547940}"/>
              </a:ext>
            </a:extLst>
          </p:cNvPr>
          <p:cNvSpPr>
            <a:spLocks noGrp="1"/>
          </p:cNvSpPr>
          <p:nvPr>
            <p:ph type="ctrTitle"/>
          </p:nvPr>
        </p:nvSpPr>
        <p:spPr>
          <a:xfrm>
            <a:off x="0" y="1592693"/>
            <a:ext cx="9144000" cy="2387600"/>
          </a:xfrm>
        </p:spPr>
        <p:txBody>
          <a:bodyPr>
            <a:normAutofit/>
          </a:bodyPr>
          <a:lstStyle/>
          <a:p>
            <a:r>
              <a:rPr lang="fr-FR" b="1" dirty="0">
                <a:solidFill>
                  <a:schemeClr val="bg1"/>
                </a:solidFill>
                <a:latin typeface="TradeGothic LT" panose="02000503020000020004" pitchFamily="2" charset="0"/>
              </a:rPr>
              <a:t>IT ALL COMES BACK TO THE OCEAN!</a:t>
            </a:r>
          </a:p>
        </p:txBody>
      </p:sp>
    </p:spTree>
    <p:extLst>
      <p:ext uri="{BB962C8B-B14F-4D97-AF65-F5344CB8AC3E}">
        <p14:creationId xmlns:p14="http://schemas.microsoft.com/office/powerpoint/2010/main" val="41032276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itre 1">
            <a:extLst>
              <a:ext uri="{FF2B5EF4-FFF2-40B4-BE49-F238E27FC236}">
                <a16:creationId xmlns:a16="http://schemas.microsoft.com/office/drawing/2014/main" id="{3E5302FB-6422-C84D-B7CE-E51F93547940}"/>
              </a:ext>
            </a:extLst>
          </p:cNvPr>
          <p:cNvSpPr>
            <a:spLocks noGrp="1"/>
          </p:cNvSpPr>
          <p:nvPr>
            <p:ph type="ctrTitle"/>
          </p:nvPr>
        </p:nvSpPr>
        <p:spPr>
          <a:xfrm>
            <a:off x="685800" y="718856"/>
            <a:ext cx="7772400" cy="853023"/>
          </a:xfrm>
        </p:spPr>
        <p:txBody>
          <a:bodyPr>
            <a:normAutofit/>
          </a:bodyPr>
          <a:lstStyle/>
          <a:p>
            <a:r>
              <a:rPr lang="fr-FR" sz="4000" b="1" dirty="0">
                <a:solidFill>
                  <a:srgbClr val="006F73"/>
                </a:solidFill>
                <a:latin typeface="TradeGothic LT" panose="02000503020000020004" pitchFamily="2" charset="0"/>
              </a:rPr>
              <a:t>WHAT’S NEXT?</a:t>
            </a:r>
          </a:p>
        </p:txBody>
      </p:sp>
      <p:sp>
        <p:nvSpPr>
          <p:cNvPr id="13"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342900" y="1572992"/>
            <a:ext cx="8458199" cy="3190339"/>
          </a:xfrm>
        </p:spPr>
        <p:txBody>
          <a:bodyPr>
            <a:normAutofit/>
          </a:bodyPr>
          <a:lstStyle/>
          <a:p>
            <a:pPr marL="342900" lvl="0" indent="-342900" algn="l">
              <a:buFont typeface="Arial"/>
              <a:buChar char="•"/>
            </a:pPr>
            <a:r>
              <a:rPr lang="en-GB" sz="2000" dirty="0" smtClean="0">
                <a:latin typeface="TradeGothic LT" panose="02000503020000020004" pitchFamily="2" charset="0"/>
              </a:rPr>
              <a:t>From lawn care to what you eat, </a:t>
            </a:r>
            <a:r>
              <a:rPr lang="en-GB" sz="2000" u="sng" dirty="0" smtClean="0">
                <a:latin typeface="TradeGothic LT" panose="02000503020000020004" pitchFamily="2" charset="0"/>
                <a:hlinkClick r:id="rId5"/>
              </a:rPr>
              <a:t>find out how you can help!</a:t>
            </a:r>
            <a:endParaRPr lang="en-GB" sz="2000" dirty="0" smtClean="0">
              <a:latin typeface="TradeGothic LT" panose="02000503020000020004" pitchFamily="2" charset="0"/>
            </a:endParaRPr>
          </a:p>
          <a:p>
            <a:pPr marL="342900" lvl="0" indent="-342900" algn="l">
              <a:buFont typeface="Arial"/>
              <a:buChar char="•"/>
            </a:pPr>
            <a:r>
              <a:rPr lang="en-GB" sz="2000" dirty="0" smtClean="0">
                <a:latin typeface="TradeGothic LT" panose="02000503020000020004" pitchFamily="2" charset="0"/>
              </a:rPr>
              <a:t>Organise a local waterway(s) clean up (within safety guidelines as set out by your school) – </a:t>
            </a:r>
            <a:r>
              <a:rPr lang="en-GB" sz="2000" u="sng" dirty="0" smtClean="0">
                <a:latin typeface="TradeGothic LT" panose="02000503020000020004" pitchFamily="2" charset="0"/>
                <a:hlinkClick r:id="rId6"/>
              </a:rPr>
              <a:t>top tips here</a:t>
            </a:r>
            <a:endParaRPr lang="en-GB" sz="2000" dirty="0" smtClean="0">
              <a:latin typeface="TradeGothic LT" panose="02000503020000020004" pitchFamily="2" charset="0"/>
            </a:endParaRPr>
          </a:p>
          <a:p>
            <a:pPr marL="342900" lvl="0" indent="-342900" algn="l">
              <a:buFont typeface="Arial"/>
              <a:buChar char="•"/>
            </a:pPr>
            <a:r>
              <a:rPr lang="en-GB" sz="2000" dirty="0" smtClean="0">
                <a:latin typeface="TradeGothic LT" panose="02000503020000020004" pitchFamily="2" charset="0"/>
              </a:rPr>
              <a:t>Check the water status using the </a:t>
            </a:r>
            <a:r>
              <a:rPr lang="en-GB" sz="2000" u="sng" dirty="0" smtClean="0">
                <a:latin typeface="TradeGothic LT" panose="02000503020000020004" pitchFamily="2" charset="0"/>
                <a:hlinkClick r:id="rId7"/>
              </a:rPr>
              <a:t>Surfers Against Sewage beach map</a:t>
            </a:r>
            <a:r>
              <a:rPr lang="en-GB" sz="2000" dirty="0" smtClean="0">
                <a:latin typeface="TradeGothic LT" panose="02000503020000020004" pitchFamily="2" charset="0"/>
              </a:rPr>
              <a:t> or </a:t>
            </a:r>
            <a:r>
              <a:rPr lang="en-GB" sz="2000" u="sng" dirty="0" smtClean="0">
                <a:latin typeface="TradeGothic LT" panose="02000503020000020004" pitchFamily="2" charset="0"/>
                <a:hlinkClick r:id="rId8"/>
              </a:rPr>
              <a:t>The Rivers Trust rivers map </a:t>
            </a:r>
            <a:r>
              <a:rPr lang="en-GB" sz="2000" dirty="0" smtClean="0">
                <a:latin typeface="TradeGothic LT" panose="02000503020000020004" pitchFamily="2" charset="0"/>
              </a:rPr>
              <a:t>next time you visit a beach or river</a:t>
            </a:r>
          </a:p>
          <a:p>
            <a:pPr marL="342900" indent="-342900" algn="l">
              <a:buFont typeface="Arial"/>
              <a:buChar char="•"/>
            </a:pPr>
            <a:r>
              <a:rPr lang="en-GB" sz="2000" dirty="0">
                <a:latin typeface="TradeGothic LT" panose="02000503020000020004" pitchFamily="2" charset="0"/>
                <a:ea typeface="Oswald"/>
                <a:cs typeface="Oswald"/>
                <a:sym typeface="Oswald"/>
              </a:rPr>
              <a:t>Check out the </a:t>
            </a:r>
            <a:r>
              <a:rPr lang="en-GB" sz="2000" dirty="0">
                <a:latin typeface="TradeGothic LT" panose="02000503020000020004" pitchFamily="2" charset="0"/>
                <a:ea typeface="Oswald"/>
                <a:cs typeface="Oswald"/>
                <a:sym typeface="Oswald"/>
                <a:hlinkClick r:id="rId9"/>
              </a:rPr>
              <a:t>Safer Seas Service app!</a:t>
            </a:r>
            <a:endParaRPr lang="en-GB" sz="2000" dirty="0">
              <a:latin typeface="TradeGothic LT" panose="02000503020000020004" pitchFamily="2" charset="0"/>
              <a:ea typeface="Oswald"/>
              <a:cs typeface="Oswald"/>
              <a:sym typeface="Oswald"/>
            </a:endParaRPr>
          </a:p>
          <a:p>
            <a:pPr marL="342900" lvl="0" indent="-342900" algn="l">
              <a:buFont typeface="Arial"/>
              <a:buChar char="•"/>
            </a:pPr>
            <a:r>
              <a:rPr lang="en-GB" sz="2000" dirty="0" smtClean="0">
                <a:latin typeface="TradeGothic LT" panose="02000503020000020004" pitchFamily="2" charset="0"/>
              </a:rPr>
              <a:t>Explore another one of our wonderful Surfers Against Sewage lessons and become a </a:t>
            </a:r>
            <a:r>
              <a:rPr lang="en-GB" sz="2000" u="sng" dirty="0" smtClean="0">
                <a:latin typeface="TradeGothic LT" panose="02000503020000020004" pitchFamily="2" charset="0"/>
                <a:hlinkClick r:id="rId10"/>
              </a:rPr>
              <a:t>Plastic Free School</a:t>
            </a:r>
            <a:r>
              <a:rPr lang="en-GB" sz="2000" dirty="0">
                <a:latin typeface="TradeGothic LT" panose="02000503020000020004" pitchFamily="2" charset="0"/>
              </a:rPr>
              <a:t>.</a:t>
            </a:r>
            <a:endParaRPr lang="en-GB" sz="3600" dirty="0">
              <a:solidFill>
                <a:srgbClr val="39BAC4"/>
              </a:solidFill>
              <a:latin typeface="TradeGothic LT" panose="02000503020000020004" pitchFamily="2" charset="0"/>
              <a:ea typeface="+mj-ea"/>
              <a:cs typeface="+mj-cs"/>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538277509"/>
              </p:ext>
            </p:extLst>
          </p:nvPr>
        </p:nvGraphicFramePr>
        <p:xfrm>
          <a:off x="2417864" y="4636504"/>
          <a:ext cx="5486400" cy="1016000"/>
        </p:xfrm>
        <a:graphic>
          <a:graphicData uri="http://schemas.openxmlformats.org/presentationml/2006/ole">
            <mc:AlternateContent xmlns:mc="http://schemas.openxmlformats.org/markup-compatibility/2006">
              <mc:Choice xmlns:v="urn:schemas-microsoft-com:vml" Requires="v">
                <p:oleObj spid="_x0000_s2116" name="Document" r:id="rId11" imgW="5486400" imgH="1016000" progId="Word.Document.12">
                  <p:link updateAutomatic="1"/>
                </p:oleObj>
              </mc:Choice>
              <mc:Fallback>
                <p:oleObj name="Document" r:id="rId11" imgW="5486400" imgH="1016000" progId="Word.Document.12">
                  <p:link updateAutomatic="1"/>
                  <p:pic>
                    <p:nvPicPr>
                      <p:cNvPr id="0" name=""/>
                      <p:cNvPicPr/>
                      <p:nvPr/>
                    </p:nvPicPr>
                    <p:blipFill>
                      <a:blip r:embed="rId12"/>
                      <a:stretch>
                        <a:fillRect/>
                      </a:stretch>
                    </p:blipFill>
                    <p:spPr>
                      <a:xfrm>
                        <a:off x="2417864" y="4636504"/>
                        <a:ext cx="5486400" cy="1016000"/>
                      </a:xfrm>
                      <a:prstGeom prst="rect">
                        <a:avLst/>
                      </a:prstGeom>
                    </p:spPr>
                  </p:pic>
                </p:oleObj>
              </mc:Fallback>
            </mc:AlternateContent>
          </a:graphicData>
        </a:graphic>
      </p:graphicFrame>
    </p:spTree>
    <p:extLst>
      <p:ext uri="{BB962C8B-B14F-4D97-AF65-F5344CB8AC3E}">
        <p14:creationId xmlns:p14="http://schemas.microsoft.com/office/powerpoint/2010/main" val="22197707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descr="Screen Shot 2020-12-02 at 13.31.51.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1198178"/>
            <a:ext cx="9144000" cy="5659821"/>
          </a:xfrm>
          <a:prstGeom prst="rect">
            <a:avLst/>
          </a:prstGeom>
        </p:spPr>
      </p:pic>
      <p:sp>
        <p:nvSpPr>
          <p:cNvPr id="3" name="Titre 1">
            <a:extLst>
              <a:ext uri="{FF2B5EF4-FFF2-40B4-BE49-F238E27FC236}">
                <a16:creationId xmlns:a16="http://schemas.microsoft.com/office/drawing/2014/main" id="{3E5302FB-6422-C84D-B7CE-E51F93547940}"/>
              </a:ext>
            </a:extLst>
          </p:cNvPr>
          <p:cNvSpPr>
            <a:spLocks noGrp="1"/>
          </p:cNvSpPr>
          <p:nvPr>
            <p:ph type="ctrTitle"/>
          </p:nvPr>
        </p:nvSpPr>
        <p:spPr>
          <a:xfrm>
            <a:off x="685800" y="1198178"/>
            <a:ext cx="7772400" cy="1349339"/>
          </a:xfrm>
        </p:spPr>
        <p:txBody>
          <a:bodyPr>
            <a:normAutofit fontScale="90000"/>
          </a:bodyPr>
          <a:lstStyle/>
          <a:p>
            <a:r>
              <a:rPr lang="fr-FR" sz="4000" b="1" dirty="0">
                <a:solidFill>
                  <a:srgbClr val="006F73"/>
                </a:solidFill>
                <a:latin typeface="TradeGothic LT" panose="02000503020000020004" pitchFamily="2" charset="0"/>
              </a:rPr>
              <a:t>WATER QUALITY</a:t>
            </a:r>
            <a:br>
              <a:rPr lang="fr-FR" sz="4000" b="1" dirty="0">
                <a:solidFill>
                  <a:srgbClr val="006F73"/>
                </a:solidFill>
                <a:latin typeface="TradeGothic LT" panose="02000503020000020004" pitchFamily="2" charset="0"/>
              </a:rPr>
            </a:br>
            <a:r>
              <a:rPr lang="fr-FR" sz="4000" b="1" dirty="0">
                <a:latin typeface="TradeGothic LT" panose="02000503020000020004" pitchFamily="2" charset="0"/>
              </a:rPr>
              <a:t/>
            </a:r>
            <a:br>
              <a:rPr lang="fr-FR" sz="4000" b="1" dirty="0">
                <a:latin typeface="TradeGothic LT" panose="02000503020000020004" pitchFamily="2" charset="0"/>
              </a:rPr>
            </a:br>
            <a:r>
              <a:rPr lang="fr-FR" sz="2200" b="1" dirty="0">
                <a:solidFill>
                  <a:srgbClr val="FFFFFF"/>
                </a:solidFill>
                <a:latin typeface="TradeGothic LT" panose="02000503020000020004" pitchFamily="2" charset="0"/>
              </a:rPr>
              <a:t>Oxford Reference and Collins </a:t>
            </a:r>
            <a:r>
              <a:rPr lang="fr-FR" sz="2200" b="1" dirty="0" err="1">
                <a:solidFill>
                  <a:srgbClr val="FFFFFF"/>
                </a:solidFill>
                <a:latin typeface="TradeGothic LT" panose="02000503020000020004" pitchFamily="2" charset="0"/>
              </a:rPr>
              <a:t>Dictionary</a:t>
            </a:r>
            <a:r>
              <a:rPr lang="fr-FR" sz="2200" b="1" dirty="0">
                <a:solidFill>
                  <a:srgbClr val="FFFFFF"/>
                </a:solidFill>
                <a:latin typeface="TradeGothic LT" panose="02000503020000020004" pitchFamily="2" charset="0"/>
              </a:rPr>
              <a:t> </a:t>
            </a:r>
            <a:r>
              <a:rPr lang="fr-FR" sz="2200" b="1" dirty="0" err="1">
                <a:solidFill>
                  <a:srgbClr val="FFFFFF"/>
                </a:solidFill>
                <a:latin typeface="TradeGothic LT" panose="02000503020000020004" pitchFamily="2" charset="0"/>
              </a:rPr>
              <a:t>definitions</a:t>
            </a:r>
            <a:r>
              <a:rPr lang="fr-FR" b="1" dirty="0">
                <a:latin typeface="TradeGothic LT" panose="02000503020000020004" pitchFamily="2" charset="0"/>
              </a:rPr>
              <a:t/>
            </a:r>
            <a:br>
              <a:rPr lang="fr-FR" b="1" dirty="0">
                <a:latin typeface="TradeGothic LT" panose="02000503020000020004" pitchFamily="2" charset="0"/>
              </a:rPr>
            </a:br>
            <a:endParaRPr lang="fr-FR" b="1" dirty="0">
              <a:latin typeface="TradeGothic LT" panose="02000503020000020004" pitchFamily="2" charset="0"/>
            </a:endParaRPr>
          </a:p>
        </p:txBody>
      </p:sp>
      <p:sp>
        <p:nvSpPr>
          <p:cNvPr id="4"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2191109" y="2076631"/>
            <a:ext cx="5974453" cy="2388305"/>
          </a:xfrm>
        </p:spPr>
        <p:txBody>
          <a:bodyPr>
            <a:normAutofit fontScale="32500" lnSpcReduction="20000"/>
          </a:bodyPr>
          <a:lstStyle/>
          <a:p>
            <a:r>
              <a:rPr lang="en-GB" sz="7400" dirty="0" smtClean="0">
                <a:solidFill>
                  <a:schemeClr val="bg1"/>
                </a:solidFill>
                <a:latin typeface="TradeGothic LT" panose="02000503020000020004" pitchFamily="2" charset="0"/>
                <a:ea typeface="+mj-ea"/>
                <a:cs typeface="+mj-cs"/>
              </a:rPr>
              <a:t>The chemical composition of a water sample</a:t>
            </a:r>
          </a:p>
          <a:p>
            <a:endParaRPr lang="en-GB" sz="7400" dirty="0" smtClean="0">
              <a:solidFill>
                <a:schemeClr val="bg1"/>
              </a:solidFill>
              <a:latin typeface="TradeGothic LT" panose="02000503020000020004" pitchFamily="2" charset="0"/>
              <a:ea typeface="+mj-ea"/>
              <a:cs typeface="+mj-cs"/>
            </a:endParaRPr>
          </a:p>
          <a:p>
            <a:r>
              <a:rPr lang="en-GB" sz="7400" dirty="0" smtClean="0">
                <a:solidFill>
                  <a:schemeClr val="bg1"/>
                </a:solidFill>
                <a:latin typeface="TradeGothic LT" panose="02000503020000020004" pitchFamily="2" charset="0"/>
                <a:ea typeface="+mj-ea"/>
                <a:cs typeface="+mj-cs"/>
              </a:rPr>
              <a:t>The degree to which water is clean and whether it is suitable for drinking, making plants grow or for fish to live in, etc. (i.e. supporting life)</a:t>
            </a:r>
          </a:p>
          <a:p>
            <a:endParaRPr lang="en-GB" sz="3600" dirty="0" smtClean="0">
              <a:solidFill>
                <a:schemeClr val="bg1"/>
              </a:solidFill>
              <a:latin typeface="TradeGothic LT" panose="02000503020000020004" pitchFamily="2" charset="0"/>
              <a:ea typeface="+mj-ea"/>
              <a:cs typeface="+mj-cs"/>
            </a:endParaRPr>
          </a:p>
          <a:p>
            <a:endParaRPr lang="en-GB" sz="3600" dirty="0">
              <a:solidFill>
                <a:schemeClr val="bg1"/>
              </a:solidFill>
              <a:latin typeface="TradeGothic LT" panose="02000503020000020004" pitchFamily="2" charset="0"/>
              <a:ea typeface="+mj-ea"/>
              <a:cs typeface="+mj-cs"/>
            </a:endParaRPr>
          </a:p>
        </p:txBody>
      </p:sp>
    </p:spTree>
    <p:extLst>
      <p:ext uri="{BB962C8B-B14F-4D97-AF65-F5344CB8AC3E}">
        <p14:creationId xmlns:p14="http://schemas.microsoft.com/office/powerpoint/2010/main" val="20768107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20-12-02 at 14.33.40.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44500"/>
            <a:ext cx="9144000" cy="5967167"/>
          </a:xfrm>
          <a:prstGeom prst="rect">
            <a:avLst/>
          </a:prstGeom>
        </p:spPr>
      </p:pic>
    </p:spTree>
    <p:extLst>
      <p:ext uri="{BB962C8B-B14F-4D97-AF65-F5344CB8AC3E}">
        <p14:creationId xmlns:p14="http://schemas.microsoft.com/office/powerpoint/2010/main" val="24162155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5302FB-6422-C84D-B7CE-E51F93547940}"/>
              </a:ext>
            </a:extLst>
          </p:cNvPr>
          <p:cNvSpPr txBox="1">
            <a:spLocks/>
          </p:cNvSpPr>
          <p:nvPr/>
        </p:nvSpPr>
        <p:spPr>
          <a:xfrm>
            <a:off x="0" y="1098844"/>
            <a:ext cx="9144000" cy="64162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200" b="1" dirty="0">
                <a:solidFill>
                  <a:srgbClr val="006F73"/>
                </a:solidFill>
                <a:latin typeface="TradeGothic LT" panose="02000503020000020004" pitchFamily="2" charset="0"/>
              </a:rPr>
              <a:t>EXTRACTS FROM THE REPORT</a:t>
            </a:r>
          </a:p>
        </p:txBody>
      </p:sp>
      <p:pic>
        <p:nvPicPr>
          <p:cNvPr id="3" name="Picture 2" descr="Screen Shot 2020-12-02 at 14.41.14.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1943061"/>
            <a:ext cx="4686300" cy="914400"/>
          </a:xfrm>
          <a:prstGeom prst="rect">
            <a:avLst/>
          </a:prstGeom>
        </p:spPr>
      </p:pic>
      <p:pic>
        <p:nvPicPr>
          <p:cNvPr id="4" name="Picture 3" descr="Screen Shot 2020-12-02 at 14.43.05.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686300" y="1968692"/>
            <a:ext cx="4315278" cy="1777537"/>
          </a:xfrm>
          <a:prstGeom prst="rect">
            <a:avLst/>
          </a:prstGeom>
        </p:spPr>
      </p:pic>
      <p:pic>
        <p:nvPicPr>
          <p:cNvPr id="5" name="Picture 4" descr="Screen Shot 2020-12-02 at 14.45.04.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02968" y="5048178"/>
            <a:ext cx="4102263" cy="1316892"/>
          </a:xfrm>
          <a:prstGeom prst="rect">
            <a:avLst/>
          </a:prstGeom>
        </p:spPr>
      </p:pic>
      <p:pic>
        <p:nvPicPr>
          <p:cNvPr id="6" name="Picture 5" descr="Screen Shot 2020-12-02 at 14.51.30.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28267" y="3076062"/>
            <a:ext cx="4276964" cy="1884926"/>
          </a:xfrm>
          <a:prstGeom prst="rect">
            <a:avLst/>
          </a:prstGeom>
        </p:spPr>
      </p:pic>
      <p:pic>
        <p:nvPicPr>
          <p:cNvPr id="7" name="Picture 6" descr="Screen Shot 2020-12-02 at 14.47.44.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32826" y="4018525"/>
            <a:ext cx="4468752" cy="2566135"/>
          </a:xfrm>
          <a:prstGeom prst="rect">
            <a:avLst/>
          </a:prstGeom>
        </p:spPr>
      </p:pic>
    </p:spTree>
    <p:extLst>
      <p:ext uri="{BB962C8B-B14F-4D97-AF65-F5344CB8AC3E}">
        <p14:creationId xmlns:p14="http://schemas.microsoft.com/office/powerpoint/2010/main" val="13995600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5302FB-6422-C84D-B7CE-E51F93547940}"/>
              </a:ext>
            </a:extLst>
          </p:cNvPr>
          <p:cNvSpPr txBox="1">
            <a:spLocks/>
          </p:cNvSpPr>
          <p:nvPr/>
        </p:nvSpPr>
        <p:spPr>
          <a:xfrm>
            <a:off x="0" y="970521"/>
            <a:ext cx="9031111" cy="74850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2800" b="1" dirty="0">
                <a:solidFill>
                  <a:srgbClr val="006F73"/>
                </a:solidFill>
                <a:latin typeface="TradeGothic LT" panose="02000503020000020004" pitchFamily="2" charset="0"/>
              </a:rPr>
              <a:t>INTERACTIVE COASTLINE WATER QUALITY MAP</a:t>
            </a:r>
          </a:p>
        </p:txBody>
      </p:sp>
      <p:pic>
        <p:nvPicPr>
          <p:cNvPr id="3" name="Picture 2" descr="Screen Shot 2020-12-02 at 13.34.23.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655801" y="1959989"/>
            <a:ext cx="5829731" cy="4075841"/>
          </a:xfrm>
          <a:prstGeom prst="rect">
            <a:avLst/>
          </a:prstGeom>
        </p:spPr>
      </p:pic>
      <p:sp>
        <p:nvSpPr>
          <p:cNvPr id="4" name="Sous-titre 2">
            <a:extLst>
              <a:ext uri="{FF2B5EF4-FFF2-40B4-BE49-F238E27FC236}">
                <a16:creationId xmlns:a16="http://schemas.microsoft.com/office/drawing/2014/main" id="{0D8DFC8E-41F9-0D4A-B976-EAD5656FF796}"/>
              </a:ext>
            </a:extLst>
          </p:cNvPr>
          <p:cNvSpPr txBox="1">
            <a:spLocks/>
          </p:cNvSpPr>
          <p:nvPr/>
        </p:nvSpPr>
        <p:spPr>
          <a:xfrm>
            <a:off x="1124555" y="1521469"/>
            <a:ext cx="6858000" cy="39633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solidFill>
                  <a:srgbClr val="FFFFFF"/>
                </a:solidFill>
                <a:latin typeface="TradeGothic LT" panose="02000503020000020004" pitchFamily="2" charset="0"/>
                <a:ea typeface="+mj-ea"/>
                <a:cs typeface="+mj-cs"/>
                <a:hlinkClick r:id="rId5"/>
              </a:rPr>
              <a:t>Look up your nearest coastline water quality status at sas.org.uk\map</a:t>
            </a:r>
            <a:endParaRPr lang="fr-FR" sz="2000" dirty="0">
              <a:solidFill>
                <a:srgbClr val="FFFFFF"/>
              </a:solidFill>
              <a:latin typeface="TradeGothic LT" panose="02000503020000020004" pitchFamily="2" charset="0"/>
              <a:ea typeface="+mj-ea"/>
              <a:cs typeface="+mj-cs"/>
            </a:endParaRPr>
          </a:p>
        </p:txBody>
      </p:sp>
      <p:sp>
        <p:nvSpPr>
          <p:cNvPr id="7"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0" y="6118283"/>
            <a:ext cx="9144000" cy="739717"/>
          </a:xfrm>
        </p:spPr>
        <p:txBody>
          <a:bodyPr>
            <a:normAutofit/>
          </a:bodyPr>
          <a:lstStyle/>
          <a:p>
            <a:r>
              <a:rPr lang="en-GB" dirty="0" smtClean="0">
                <a:solidFill>
                  <a:srgbClr val="39BAC4"/>
                </a:solidFill>
                <a:latin typeface="TradeGothic LT" panose="02000503020000020004" pitchFamily="2" charset="0"/>
                <a:ea typeface="+mj-ea"/>
                <a:cs typeface="+mj-cs"/>
              </a:rPr>
              <a:t>This map is the basis of the Safer Seas Service (SSS) app</a:t>
            </a:r>
            <a:endParaRPr lang="en-GB" dirty="0">
              <a:solidFill>
                <a:srgbClr val="39BAC4"/>
              </a:solidFill>
              <a:latin typeface="TradeGothic LT" panose="02000503020000020004" pitchFamily="2" charset="0"/>
              <a:ea typeface="+mj-ea"/>
              <a:cs typeface="+mj-cs"/>
            </a:endParaRPr>
          </a:p>
        </p:txBody>
      </p:sp>
    </p:spTree>
    <p:extLst>
      <p:ext uri="{BB962C8B-B14F-4D97-AF65-F5344CB8AC3E}">
        <p14:creationId xmlns:p14="http://schemas.microsoft.com/office/powerpoint/2010/main" val="34023274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20-12-10 at 16.32.45.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27093" y="1302601"/>
            <a:ext cx="6549351" cy="970845"/>
          </a:xfrm>
          <a:prstGeom prst="rect">
            <a:avLst/>
          </a:prstGeom>
        </p:spPr>
      </p:pic>
      <p:sp>
        <p:nvSpPr>
          <p:cNvPr id="5" name="Rectangle 4"/>
          <p:cNvSpPr/>
          <p:nvPr/>
        </p:nvSpPr>
        <p:spPr>
          <a:xfrm>
            <a:off x="1" y="216167"/>
            <a:ext cx="9143999" cy="523220"/>
          </a:xfrm>
          <a:prstGeom prst="rect">
            <a:avLst/>
          </a:prstGeom>
        </p:spPr>
        <p:txBody>
          <a:bodyPr wrap="square">
            <a:spAutoFit/>
          </a:bodyPr>
          <a:lstStyle/>
          <a:p>
            <a:pPr algn="ctr"/>
            <a:r>
              <a:rPr lang="fr-FR" sz="2800" b="1" dirty="0">
                <a:solidFill>
                  <a:srgbClr val="006F73"/>
                </a:solidFill>
                <a:latin typeface="TradeGothic LT" panose="02000503020000020004" pitchFamily="2" charset="0"/>
              </a:rPr>
              <a:t>INTERACTIVE RIVER SEWAGE POLLUTION MAP</a:t>
            </a:r>
          </a:p>
        </p:txBody>
      </p:sp>
      <p:pic>
        <p:nvPicPr>
          <p:cNvPr id="6" name="Picture 5" descr="Screen Shot 2020-12-10 at 16.32.33.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0443" y="2904358"/>
            <a:ext cx="3225800" cy="2629728"/>
          </a:xfrm>
          <a:prstGeom prst="rect">
            <a:avLst/>
          </a:prstGeom>
        </p:spPr>
      </p:pic>
      <p:pic>
        <p:nvPicPr>
          <p:cNvPr id="7" name="Picture 6" descr="Screen Shot 2020-12-10 at 16.32.19.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649132" y="2386335"/>
            <a:ext cx="4027311" cy="4348070"/>
          </a:xfrm>
          <a:prstGeom prst="rect">
            <a:avLst/>
          </a:prstGeom>
        </p:spPr>
      </p:pic>
      <p:sp>
        <p:nvSpPr>
          <p:cNvPr id="8" name="TextBox 7"/>
          <p:cNvSpPr txBox="1"/>
          <p:nvPr/>
        </p:nvSpPr>
        <p:spPr>
          <a:xfrm>
            <a:off x="522109" y="682451"/>
            <a:ext cx="7944557" cy="646331"/>
          </a:xfrm>
          <a:prstGeom prst="rect">
            <a:avLst/>
          </a:prstGeom>
          <a:noFill/>
        </p:spPr>
        <p:txBody>
          <a:bodyPr wrap="square" rtlCol="0">
            <a:spAutoFit/>
          </a:bodyPr>
          <a:lstStyle/>
          <a:p>
            <a:pPr algn="ctr"/>
            <a:r>
              <a:rPr lang="en-GB" dirty="0">
                <a:latin typeface="TradeGothic LT" panose="02000503020000020004" pitchFamily="2" charset="0"/>
                <a:hlinkClick r:id="rId6"/>
              </a:rPr>
              <a:t>Look up your nearest river water quality status at https://experience.arcgis.com/experience/e834e261b53740eba2fe6736e37bbc7b/</a:t>
            </a:r>
            <a:endParaRPr lang="en-US" dirty="0">
              <a:latin typeface="TradeGothic LT" panose="02000503020000020004" pitchFamily="2" charset="0"/>
            </a:endParaRPr>
          </a:p>
        </p:txBody>
      </p:sp>
    </p:spTree>
    <p:extLst>
      <p:ext uri="{BB962C8B-B14F-4D97-AF65-F5344CB8AC3E}">
        <p14:creationId xmlns:p14="http://schemas.microsoft.com/office/powerpoint/2010/main" val="17489445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3E5302FB-6422-C84D-B7CE-E51F93547940}"/>
              </a:ext>
            </a:extLst>
          </p:cNvPr>
          <p:cNvSpPr txBox="1">
            <a:spLocks/>
          </p:cNvSpPr>
          <p:nvPr/>
        </p:nvSpPr>
        <p:spPr>
          <a:xfrm>
            <a:off x="685800" y="1122363"/>
            <a:ext cx="7772400" cy="11495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fr-FR" b="1" dirty="0">
              <a:solidFill>
                <a:srgbClr val="006F73"/>
              </a:solidFill>
              <a:latin typeface="TradeGothic LT" panose="02000503020000020004" pitchFamily="2" charset="0"/>
            </a:endParaRPr>
          </a:p>
        </p:txBody>
      </p:sp>
      <p:sp>
        <p:nvSpPr>
          <p:cNvPr id="8" name="Titre 1">
            <a:extLst>
              <a:ext uri="{FF2B5EF4-FFF2-40B4-BE49-F238E27FC236}">
                <a16:creationId xmlns:a16="http://schemas.microsoft.com/office/drawing/2014/main" id="{3E5302FB-6422-C84D-B7CE-E51F93547940}"/>
              </a:ext>
            </a:extLst>
          </p:cNvPr>
          <p:cNvSpPr txBox="1">
            <a:spLocks/>
          </p:cNvSpPr>
          <p:nvPr/>
        </p:nvSpPr>
        <p:spPr>
          <a:xfrm>
            <a:off x="0" y="1122363"/>
            <a:ext cx="9267479" cy="666797"/>
          </a:xfrm>
          <a:prstGeom prst="rect">
            <a:avLst/>
          </a:prstGeom>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b="1" dirty="0">
                <a:solidFill>
                  <a:srgbClr val="006F73"/>
                </a:solidFill>
                <a:latin typeface="TradeGothic LT" panose="02000503020000020004" pitchFamily="2" charset="0"/>
              </a:rPr>
              <a:t>WHERE IS THE WATERWAY POLLUTION COMING FROM? </a:t>
            </a:r>
          </a:p>
        </p:txBody>
      </p:sp>
      <p:pic>
        <p:nvPicPr>
          <p:cNvPr id="9" name="Picture 8" descr="Landscape diagram draft 1.pdf"/>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1882819"/>
            <a:ext cx="9144002" cy="4975181"/>
          </a:xfrm>
          <a:prstGeom prst="rect">
            <a:avLst/>
          </a:prstGeom>
        </p:spPr>
      </p:pic>
    </p:spTree>
    <p:extLst>
      <p:ext uri="{BB962C8B-B14F-4D97-AF65-F5344CB8AC3E}">
        <p14:creationId xmlns:p14="http://schemas.microsoft.com/office/powerpoint/2010/main" val="41194843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20-12-09 at 11.12.13.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51302" y="185357"/>
            <a:ext cx="5192698" cy="3270122"/>
          </a:xfrm>
          <a:prstGeom prst="rect">
            <a:avLst/>
          </a:prstGeom>
        </p:spPr>
      </p:pic>
      <p:pic>
        <p:nvPicPr>
          <p:cNvPr id="2" name="Picture 1" descr="Screen Shot 2020-12-10 at 17.04.17.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7292" y="759363"/>
            <a:ext cx="2405750" cy="827124"/>
          </a:xfrm>
          <a:prstGeom prst="rect">
            <a:avLst/>
          </a:prstGeom>
        </p:spPr>
      </p:pic>
      <p:pic>
        <p:nvPicPr>
          <p:cNvPr id="3" name="Picture 2" descr="Screen Shot 2020-12-10 at 17.08.52.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1730048"/>
            <a:ext cx="5032696" cy="5127952"/>
          </a:xfrm>
          <a:prstGeom prst="rect">
            <a:avLst/>
          </a:prstGeom>
        </p:spPr>
      </p:pic>
      <p:sp>
        <p:nvSpPr>
          <p:cNvPr id="6" name="TextBox 5"/>
          <p:cNvSpPr txBox="1"/>
          <p:nvPr/>
        </p:nvSpPr>
        <p:spPr>
          <a:xfrm>
            <a:off x="7696609" y="3332368"/>
            <a:ext cx="1405006" cy="246221"/>
          </a:xfrm>
          <a:prstGeom prst="rect">
            <a:avLst/>
          </a:prstGeom>
          <a:noFill/>
        </p:spPr>
        <p:txBody>
          <a:bodyPr wrap="none" rtlCol="0">
            <a:spAutoFit/>
          </a:bodyPr>
          <a:lstStyle/>
          <a:p>
            <a:r>
              <a:rPr lang="en-US" sz="1000" i="1" dirty="0">
                <a:latin typeface="Sans Gill MT"/>
                <a:cs typeface="Sans Gill MT"/>
              </a:rPr>
              <a:t>Source: Ends Report</a:t>
            </a:r>
          </a:p>
        </p:txBody>
      </p:sp>
      <p:sp>
        <p:nvSpPr>
          <p:cNvPr id="7" name="Titre 1">
            <a:extLst>
              <a:ext uri="{FF2B5EF4-FFF2-40B4-BE49-F238E27FC236}">
                <a16:creationId xmlns:a16="http://schemas.microsoft.com/office/drawing/2014/main" id="{3E5302FB-6422-C84D-B7CE-E51F93547940}"/>
              </a:ext>
            </a:extLst>
          </p:cNvPr>
          <p:cNvSpPr txBox="1">
            <a:spLocks/>
          </p:cNvSpPr>
          <p:nvPr/>
        </p:nvSpPr>
        <p:spPr>
          <a:xfrm>
            <a:off x="4872471" y="3813754"/>
            <a:ext cx="4271529" cy="232405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fr-FR" sz="3600" b="1" dirty="0">
              <a:solidFill>
                <a:srgbClr val="006F73"/>
              </a:solidFill>
              <a:latin typeface="TradeGothic LT" panose="02000503020000020004" pitchFamily="2" charset="0"/>
            </a:endParaRPr>
          </a:p>
          <a:p>
            <a:pPr algn="ctr"/>
            <a:r>
              <a:rPr lang="fr-FR" sz="3600" b="1" dirty="0">
                <a:solidFill>
                  <a:srgbClr val="006F73"/>
                </a:solidFill>
                <a:latin typeface="TradeGothic LT" panose="02000503020000020004" pitchFamily="2" charset="0"/>
              </a:rPr>
              <a:t>LET’S LOOK AT AGRICULTURAL POLLUTION</a:t>
            </a:r>
          </a:p>
        </p:txBody>
      </p:sp>
    </p:spTree>
    <p:extLst>
      <p:ext uri="{BB962C8B-B14F-4D97-AF65-F5344CB8AC3E}">
        <p14:creationId xmlns:p14="http://schemas.microsoft.com/office/powerpoint/2010/main" val="296953100"/>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Thème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2907</TotalTime>
  <Words>2945</Words>
  <Application>Microsoft Office PowerPoint</Application>
  <PresentationFormat>On-screen Show (4:3)</PresentationFormat>
  <Paragraphs>210</Paragraphs>
  <Slides>23</Slides>
  <Notes>23</Notes>
  <HiddenSlides>0</HiddenSlides>
  <MMClips>0</MMClips>
  <ScaleCrop>false</ScaleCrop>
  <HeadingPairs>
    <vt:vector size="8" baseType="variant">
      <vt:variant>
        <vt:lpstr>Fonts Used</vt:lpstr>
      </vt:variant>
      <vt:variant>
        <vt:i4>8</vt:i4>
      </vt:variant>
      <vt:variant>
        <vt:lpstr>Theme</vt:lpstr>
      </vt:variant>
      <vt:variant>
        <vt:i4>1</vt:i4>
      </vt:variant>
      <vt:variant>
        <vt:lpstr>Links</vt:lpstr>
      </vt:variant>
      <vt:variant>
        <vt:i4>2</vt:i4>
      </vt:variant>
      <vt:variant>
        <vt:lpstr>Slide Titles</vt:lpstr>
      </vt:variant>
      <vt:variant>
        <vt:i4>23</vt:i4>
      </vt:variant>
    </vt:vector>
  </HeadingPairs>
  <TitlesOfParts>
    <vt:vector size="34" baseType="lpstr">
      <vt:lpstr>Arial</vt:lpstr>
      <vt:lpstr>Calibri</vt:lpstr>
      <vt:lpstr>Calibri Light</vt:lpstr>
      <vt:lpstr>Cambria</vt:lpstr>
      <vt:lpstr>Oswald</vt:lpstr>
      <vt:lpstr>Sans Gill MT</vt:lpstr>
      <vt:lpstr>Times New Roman</vt:lpstr>
      <vt:lpstr>TradeGothic LT</vt:lpstr>
      <vt:lpstr>Thème Office</vt:lpstr>
      <vt:lpstr>file:///\\Users\libthemermaid\Desktop\fun%2520jobs\SH\SAS\SAS%2520Water%2520Quality%2520-%2520KS3%2520-%2520Geography%2520Go%2520with%2520the%2520flow\Macintosh%2520HD:Users:libthemermaid:Desktop:fun%2520jobs:SH:SAS:SAS%2520Water%2520Quality%2520-%2520KS2%2520-%2520Maths%2520-%2520Pipe%2520up%2520for%2520the%2520ocean:Water%2520Quality%2520KS2%2520maths%2520Pipe%2520up%2520for%2520the%2520ocean%2520lesson%2520plan.docx!OLE_LINK1</vt:lpstr>
      <vt:lpstr>file:///\\Users\libthemermaid\Desktop\fun%2520jobs\SH\SAS\SAS%2520Water%2520Quality%2520-%2520KS3%2520-%2520Geography%2520Go%2520with%2520the%2520flow\Macintosh%2520HD:Users:libthemermaid:Desktop:fun%2520jobs:SH:SAS:SAS%2520Water%2520Quality%2520-%2520KS2%2520-%2520Maths%2520-%2520Pipe%2520up%2520for%2520the%2520ocean:Water%2520Quality%2520KS2%2520maths%2520Pipe%2520up%2520for%2520the%2520ocean%2520lesson%2520plan.docx!OLE_LINK1</vt:lpstr>
      <vt:lpstr>GO WITH THE FLOW</vt:lpstr>
      <vt:lpstr>WATER QUALITY</vt:lpstr>
      <vt:lpstr>WATER QUALITY  Oxford Reference and Collins Dictionary definitions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IT ALL COMES BACK TO THE OCEAN!</vt:lpstr>
      <vt:lpstr>WHAT’S NEXT?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Caroline Dalcq</dc:creator>
  <cp:lastModifiedBy>Emily van de Geer</cp:lastModifiedBy>
  <cp:revision>137</cp:revision>
  <dcterms:created xsi:type="dcterms:W3CDTF">2019-03-21T13:11:41Z</dcterms:created>
  <dcterms:modified xsi:type="dcterms:W3CDTF">2021-02-03T18:03:33Z</dcterms:modified>
</cp:coreProperties>
</file>