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Lst>
  <p:sldSz cx="9144000" cy="6858000" type="screen4x3"/>
  <p:notesSz cx="6858000" cy="9144000"/>
  <p:embeddedFontLst>
    <p:embeddedFont>
      <p:font typeface="Oswald" panose="020B0604020202020204" charset="0"/>
      <p:regular r:id="rId27"/>
      <p:bold r:id="rId28"/>
    </p:embeddedFont>
    <p:embeddedFont>
      <p:font typeface="Gill Sans" panose="020B0604020202020204" charset="0"/>
      <p:regular r:id="rId29"/>
      <p:bold r:id="rId30"/>
    </p:embeddedFont>
    <p:embeddedFont>
      <p:font typeface="Calibri" panose="020F0502020204030204" pitchFamily="34" charset="0"/>
      <p:regular r:id="rId31"/>
      <p:bold r:id="rId32"/>
      <p:italic r:id="rId33"/>
      <p:boldItalic r:id="rId34"/>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39" roundtripDataSignature="AMtx7mglBtqrHOA/y4fggKqpuwOy5ddU6A=="/>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66000" autoAdjust="0"/>
  </p:normalViewPr>
  <p:slideViewPr>
    <p:cSldViewPr snapToGrid="0">
      <p:cViewPr varScale="1">
        <p:scale>
          <a:sx n="58" d="100"/>
          <a:sy n="58" d="100"/>
        </p:scale>
        <p:origin x="2170" y="3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9" Type="http://customschemas.google.com/relationships/presentationmetadata" Target="metadata"/><Relationship Id="rId21" Type="http://schemas.openxmlformats.org/officeDocument/2006/relationships/slide" Target="slides/slide20.xml"/><Relationship Id="rId34" Type="http://schemas.openxmlformats.org/officeDocument/2006/relationships/font" Target="fonts/font8.fntdata"/><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fr-FR"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s://www.water.org.uk/advice-for-customers/find-your-supplier/"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ww.sas.org.uk/map/"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www.sas.org.uk/wp-content/uploads/SAS-Water-Quality-Report-Digital-v1.pdf"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noProof="0" dirty="0" smtClean="0">
                <a:solidFill>
                  <a:schemeClr val="dk1"/>
                </a:solidFill>
                <a:latin typeface="Oswald"/>
                <a:ea typeface="Oswald"/>
                <a:cs typeface="Oswald"/>
                <a:sym typeface="Oswald"/>
              </a:rPr>
              <a:t>It’s really important to create a safe space for this lesson where pupils are respected, feel comfortable to be open and honest and are kind to each other. The topic you are introducing might be very upsetting for some pupils: climate change is a frightening challenge we face and what’s happening on our doorstep, untreated sewage being pumped our along our coastlines, is unacceptable, so it’s important that pupils feel comfortable to ask questions, express themselves in the lesson and feel supported. </a:t>
            </a:r>
          </a:p>
          <a:p>
            <a:pPr marL="0" lvl="0" indent="0" algn="l" rtl="0">
              <a:lnSpc>
                <a:spcPct val="100000"/>
              </a:lnSpc>
              <a:spcBef>
                <a:spcPts val="0"/>
              </a:spcBef>
              <a:spcAft>
                <a:spcPts val="0"/>
              </a:spcAft>
              <a:buSzPts val="1400"/>
              <a:buNone/>
            </a:pPr>
            <a:endParaRPr lang="en-GB" sz="1200" noProof="0" dirty="0" smtClean="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en-GB" noProof="0" dirty="0" smtClean="0">
                <a:solidFill>
                  <a:schemeClr val="dk1"/>
                </a:solidFill>
                <a:latin typeface="Oswald"/>
                <a:ea typeface="Oswald"/>
                <a:cs typeface="Oswald"/>
                <a:sym typeface="Oswald"/>
              </a:rPr>
              <a:t>For an excellent article on how to talk to children about Climate Change visit: https://www.nrdc.org/stories/your-guide-talking-kids-all-ages-about-climate-change (copy and paste link)</a:t>
            </a:r>
            <a:endParaRPr lang="en-GB" sz="1200" noProof="0" dirty="0" smtClean="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endParaRPr lang="en-GB" sz="1200" noProof="0" dirty="0" smtClean="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en-GB" sz="1200" noProof="0" dirty="0" smtClean="0">
                <a:solidFill>
                  <a:schemeClr val="dk1"/>
                </a:solidFill>
                <a:latin typeface="Oswald"/>
                <a:ea typeface="Oswald"/>
                <a:cs typeface="Oswald"/>
                <a:sym typeface="Oswald"/>
              </a:rPr>
              <a:t>Any questions? </a:t>
            </a:r>
            <a:endParaRPr lang="en-GB" noProof="0" dirty="0" smtClean="0">
              <a:latin typeface="Oswald"/>
              <a:ea typeface="Oswald"/>
              <a:cs typeface="Oswald"/>
              <a:sym typeface="Oswald"/>
            </a:endParaRPr>
          </a:p>
          <a:p>
            <a:pPr marL="0" lvl="0" indent="0" algn="l" rtl="0">
              <a:lnSpc>
                <a:spcPct val="100000"/>
              </a:lnSpc>
              <a:spcBef>
                <a:spcPts val="0"/>
              </a:spcBef>
              <a:spcAft>
                <a:spcPts val="0"/>
              </a:spcAft>
              <a:buSzPts val="1400"/>
              <a:buNone/>
            </a:pPr>
            <a:endParaRPr lang="en-GB" noProof="0" dirty="0"/>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10: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dirty="0">
                <a:latin typeface="Oswald"/>
                <a:ea typeface="Oswald"/>
                <a:cs typeface="Oswald"/>
                <a:sym typeface="Oswald"/>
              </a:rPr>
              <a:t>Focus on solutions for </a:t>
            </a:r>
            <a:r>
              <a:rPr lang="fr-FR">
                <a:latin typeface="Oswald"/>
                <a:ea typeface="Oswald"/>
                <a:cs typeface="Oswald"/>
                <a:sym typeface="Oswald"/>
              </a:rPr>
              <a:t>pollution</a:t>
            </a:r>
            <a:r>
              <a:rPr lang="fr-FR" smtClean="0">
                <a:latin typeface="Oswald"/>
                <a:ea typeface="Oswald"/>
                <a:cs typeface="Oswald"/>
                <a:sym typeface="Oswald"/>
              </a:rPr>
              <a:t>.</a:t>
            </a:r>
            <a:endParaRPr dirty="0">
              <a:latin typeface="Oswald"/>
              <a:ea typeface="Oswald"/>
              <a:cs typeface="Oswald"/>
              <a:sym typeface="Oswald"/>
            </a:endParaRPr>
          </a:p>
        </p:txBody>
      </p:sp>
      <p:sp>
        <p:nvSpPr>
          <p:cNvPr id="180" name="Google Shape;180;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0" name="Google Shape;190;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latin typeface="Oswald"/>
                <a:ea typeface="Oswald"/>
                <a:cs typeface="Oswald"/>
                <a:sym typeface="Oswald"/>
              </a:rPr>
              <a:t>Focus on solutions for pollution:</a:t>
            </a:r>
            <a:endParaRPr>
              <a:latin typeface="Oswald"/>
              <a:ea typeface="Oswald"/>
              <a:cs typeface="Oswald"/>
              <a:sym typeface="Oswald"/>
            </a:endParaRPr>
          </a:p>
          <a:p>
            <a:pPr marL="0" marR="0" lvl="0" indent="0" algn="l" rtl="0">
              <a:lnSpc>
                <a:spcPct val="100000"/>
              </a:lnSpc>
              <a:spcBef>
                <a:spcPts val="0"/>
              </a:spcBef>
              <a:spcAft>
                <a:spcPts val="0"/>
              </a:spcAft>
              <a:buClr>
                <a:schemeClr val="dk1"/>
              </a:buClr>
              <a:buSzPts val="1200"/>
              <a:buFont typeface="Calibri"/>
              <a:buNone/>
            </a:pPr>
            <a:endParaRPr>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Some products have been banned (like cotton buds with plastic sticks) and now have to be made using non-plastic materials. This is one solution for human waste. Let’s think about other kinds of human waste: straws/other waste, etc. How could we stop this stuff getting into our waterways?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Easy ways to make a difference: make sure we don’t flush rubbish down the toilet – only flush poo, paper and pee, to keep the sea plastic free! Make sure we don’t drop waste. Try to create less waste – buy things that don’t have plastic packaging, that’s one way…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a:latin typeface="Oswald"/>
              <a:ea typeface="Oswald"/>
              <a:cs typeface="Oswald"/>
              <a:sym typeface="Oswald"/>
            </a:endParaRPr>
          </a:p>
        </p:txBody>
      </p:sp>
      <p:sp>
        <p:nvSpPr>
          <p:cNvPr id="191" name="Google Shape;191;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1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0" name="Google Shape;200;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a:latin typeface="Oswald"/>
                <a:ea typeface="Oswald"/>
                <a:cs typeface="Oswald"/>
                <a:sym typeface="Oswald"/>
              </a:rPr>
              <a:t>Focus on the issues with the water industry - the main focus will be on the water industry.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a:p>
        </p:txBody>
      </p:sp>
      <p:sp>
        <p:nvSpPr>
          <p:cNvPr id="201" name="Google Shape;201;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1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a:latin typeface="Oswald"/>
                <a:ea typeface="Oswald"/>
                <a:cs typeface="Oswald"/>
                <a:sym typeface="Oswald"/>
              </a:rPr>
              <a:t>Focus on the issues with the water industry - the main focus will be on the water industry: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a:latin typeface="Oswald"/>
              <a:ea typeface="Oswald"/>
              <a:cs typeface="Oswald"/>
              <a:sym typeface="Oswald"/>
            </a:endParaRPr>
          </a:p>
          <a:p>
            <a:pPr marL="0" marR="0" lvl="0" indent="0" algn="l" rtl="0">
              <a:lnSpc>
                <a:spcPct val="100000"/>
              </a:lnSpc>
              <a:spcBef>
                <a:spcPts val="0"/>
              </a:spcBef>
              <a:spcAft>
                <a:spcPts val="0"/>
              </a:spcAft>
              <a:buClr>
                <a:schemeClr val="dk1"/>
              </a:buClr>
              <a:buSzPts val="1200"/>
              <a:buFont typeface="Calibri"/>
              <a:buNone/>
            </a:pPr>
            <a:r>
              <a:rPr lang="fr-FR" sz="1200">
                <a:solidFill>
                  <a:schemeClr val="dk1"/>
                </a:solidFill>
                <a:latin typeface="Oswald"/>
                <a:ea typeface="Oswald"/>
                <a:cs typeface="Oswald"/>
                <a:sym typeface="Oswald"/>
              </a:rPr>
              <a:t>One of the main issues with water companies is that sewage is frequently pumped out into the sea: untreated sewage – yes, that’s right – INTO THE RIVERS AND SEA… But there are better uses for our poo! We need to investigate further…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a:latin typeface="Oswald"/>
              <a:ea typeface="Oswald"/>
              <a:cs typeface="Oswald"/>
              <a:sym typeface="Oswald"/>
            </a:endParaRPr>
          </a:p>
        </p:txBody>
      </p:sp>
      <p:sp>
        <p:nvSpPr>
          <p:cNvPr id="212" name="Google Shape;212;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5" name="Google Shape;22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Mission Briefing video. Pipe up for the ocean mission briefing: Video should play automatically as you scroll through the presentation. </a:t>
            </a: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Video transcript, which runs to spy music: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Good morning agents.</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MISSION BRIEFING</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Your mission, which you must accept, is to save your country from poor quality water. You must analyse data from the Safer Seas Service to present in a report to local Government officials and water company bosses.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Your mission is to persuade water companies to change their practices and save us all from sewage-filled waterways.</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You will uncover formerly top secret information on water company bosses' pay. The big bosses are being paid a LOT of money, while their companies continue to pump sewage into rivers and the sea.</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You must choose carefully how to present the data to maximise the impact and change the way these companies operate. Your country needs you. Good luck, agents.</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Any questions?</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a:latin typeface="Oswald"/>
              <a:ea typeface="Oswald"/>
              <a:cs typeface="Oswald"/>
              <a:sym typeface="Oswald"/>
            </a:endParaRPr>
          </a:p>
          <a:p>
            <a:pPr marL="0" lvl="0" indent="0" algn="l" rtl="0">
              <a:lnSpc>
                <a:spcPct val="100000"/>
              </a:lnSpc>
              <a:spcBef>
                <a:spcPts val="0"/>
              </a:spcBef>
              <a:spcAft>
                <a:spcPts val="0"/>
              </a:spcAft>
              <a:buSzPts val="1400"/>
              <a:buNone/>
            </a:pPr>
            <a:endParaRPr>
              <a:latin typeface="Oswald"/>
              <a:ea typeface="Oswald"/>
              <a:cs typeface="Oswald"/>
              <a:sym typeface="Oswald"/>
            </a:endParaRPr>
          </a:p>
        </p:txBody>
      </p:sp>
      <p:sp>
        <p:nvSpPr>
          <p:cNvPr id="226" name="Google Shape;22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0"/>
        <p:cNvGrpSpPr/>
        <p:nvPr/>
      </p:nvGrpSpPr>
      <p:grpSpPr>
        <a:xfrm>
          <a:off x="0" y="0"/>
          <a:ext cx="0" cy="0"/>
          <a:chOff x="0" y="0"/>
          <a:chExt cx="0" cy="0"/>
        </a:xfrm>
      </p:grpSpPr>
      <p:sp>
        <p:nvSpPr>
          <p:cNvPr id="231" name="Google Shape;231;p1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2" name="Google Shape;232;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b="1">
                <a:solidFill>
                  <a:schemeClr val="dk1"/>
                </a:solidFill>
                <a:latin typeface="Oswald"/>
                <a:ea typeface="Oswald"/>
                <a:cs typeface="Oswald"/>
                <a:sym typeface="Oswald"/>
              </a:rPr>
              <a:t>You’ll need to know this code for your mission…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CSO – Combined Sewer Overflow: Sewage, rainwater runoff and wastewater are in the same pipe and overflow.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This is allowed to happen in emergencies, but it’s not just floodwater that leaks out, it’s untreated sewage, toxic waste and other debris, too.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a:latin typeface="Oswald"/>
              <a:ea typeface="Oswald"/>
              <a:cs typeface="Oswald"/>
              <a:sym typeface="Oswald"/>
            </a:endParaRPr>
          </a:p>
        </p:txBody>
      </p:sp>
      <p:sp>
        <p:nvSpPr>
          <p:cNvPr id="233" name="Google Shape;233;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p1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0" name="Google Shape;240;p1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b="1">
                <a:solidFill>
                  <a:schemeClr val="dk1"/>
                </a:solidFill>
                <a:latin typeface="Oswald"/>
                <a:ea typeface="Oswald"/>
                <a:cs typeface="Oswald"/>
                <a:sym typeface="Oswald"/>
              </a:rPr>
              <a:t>You’ll need to know this code for your mission…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CSO – Combined Sewer Overflow: Sewage, rainwater runoff and wastewater are in the same pipe and overflow.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This is allowed to happen in emergencies, but it’s not just floodwater that leaks out, it’s untreated sewage, toxic waste and other debris, too.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a:latin typeface="Oswald"/>
              <a:ea typeface="Oswald"/>
              <a:cs typeface="Oswald"/>
              <a:sym typeface="Oswald"/>
            </a:endParaRPr>
          </a:p>
        </p:txBody>
      </p:sp>
      <p:sp>
        <p:nvSpPr>
          <p:cNvPr id="241" name="Google Shape;241;p1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1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Data is a set of information collected for reference or analysis, for example, votes collected on The Voice or The X Factor. To make decisions or findings, you have to analyse data.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There are very often problems with data analysis. For this Water Quality report, the data is collected from water companies who are self-reporting: they volunteer to report information to Surfers Against Sewage for their Safer Seas Service app. All companies should give information for the whole year, but some water companies only gave data in the official bathing/swimming season, from May to September. Some companies reported about more locations than other companies. Other companies had technical problems and some of their data was not included for 2020 (Southern Water).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The two top extracts from the Water Quality Report are related to health. This information comes from self-reporting bathers/swimmers and surfers, not from all swimmers and surfers. So it could be biased (check pupil understanding of this – liken it to half the class reporting whether or not they like school dinners, for example – it’s not a complete representation). So, when presenting information, you need to ensure you tell your audience the issues with the data analysed. For example, you might report ‘it should be noted that we are only able to track health reports from swimmers who reported health issues, not all swimmers’. Or, ‘From the self‑reported swimmer health issues, we find…’ Check pupils understand this clearly and answer any questions.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p:txBody>
      </p:sp>
      <p:sp>
        <p:nvSpPr>
          <p:cNvPr id="253" name="Google Shape;25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1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noProof="0" dirty="0" smtClean="0">
                <a:solidFill>
                  <a:schemeClr val="dk1"/>
                </a:solidFill>
                <a:latin typeface="Oswald"/>
                <a:ea typeface="Oswald"/>
                <a:cs typeface="Oswald"/>
                <a:sym typeface="Oswald"/>
              </a:rPr>
              <a:t>Let’s read some data and see how many times water companies pumped sewage into the waterways… </a:t>
            </a:r>
            <a:endParaRPr lang="en-GB" noProof="0" dirty="0" smtClean="0">
              <a:latin typeface="Oswald"/>
              <a:ea typeface="Oswald"/>
              <a:cs typeface="Oswald"/>
              <a:sym typeface="Oswald"/>
            </a:endParaRPr>
          </a:p>
          <a:p>
            <a:pPr marL="0" lvl="0" indent="0" algn="l" rtl="0">
              <a:lnSpc>
                <a:spcPct val="100000"/>
              </a:lnSpc>
              <a:spcBef>
                <a:spcPts val="0"/>
              </a:spcBef>
              <a:spcAft>
                <a:spcPts val="0"/>
              </a:spcAft>
              <a:buSzPts val="1400"/>
              <a:buNone/>
            </a:pPr>
            <a:endParaRPr lang="en-GB" sz="1200" noProof="0" dirty="0" smtClean="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en-GB" sz="1200" noProof="0" dirty="0" smtClean="0">
                <a:solidFill>
                  <a:schemeClr val="dk1"/>
                </a:solidFill>
                <a:latin typeface="Oswald"/>
                <a:ea typeface="Oswald"/>
                <a:cs typeface="Oswald"/>
                <a:sym typeface="Oswald"/>
              </a:rPr>
              <a:t>Find your school’s water company/the closest listed water company to your school. Use this link if unsure: </a:t>
            </a:r>
            <a:r>
              <a:rPr lang="en-GB" sz="1200" u="sng" noProof="0" dirty="0" smtClean="0">
                <a:solidFill>
                  <a:schemeClr val="dk1"/>
                </a:solidFill>
                <a:latin typeface="Oswald"/>
                <a:ea typeface="Oswald"/>
                <a:cs typeface="Oswald"/>
                <a:sym typeface="Oswald"/>
                <a:hlinkClick r:id="rId3">
                  <a:extLst>
                    <a:ext uri="{A12FA001-AC4F-418D-AE19-62706E023703}">
                      <ahyp:hlinkClr xmlns="" xmlns:ahyp="http://schemas.microsoft.com/office/drawing/2018/hyperlinkcolor" val="tx"/>
                    </a:ext>
                  </a:extLst>
                </a:hlinkClick>
              </a:rPr>
              <a:t>https://www.water.org.uk/advice-for-customers/find-your-supplier/</a:t>
            </a:r>
            <a:r>
              <a:rPr lang="en-GB" sz="1200" noProof="0" dirty="0" smtClean="0">
                <a:solidFill>
                  <a:schemeClr val="dk1"/>
                </a:solidFill>
                <a:latin typeface="Oswald"/>
                <a:ea typeface="Oswald"/>
                <a:cs typeface="Oswald"/>
                <a:sym typeface="Oswald"/>
              </a:rPr>
              <a:t>  (copy and paste this link) </a:t>
            </a:r>
            <a:endParaRPr lang="en-GB" noProof="0" dirty="0" smtClean="0">
              <a:latin typeface="Oswald"/>
              <a:ea typeface="Oswald"/>
              <a:cs typeface="Oswald"/>
              <a:sym typeface="Oswald"/>
            </a:endParaRPr>
          </a:p>
          <a:p>
            <a:pPr marL="0" lvl="0" indent="0" algn="l" rtl="0">
              <a:lnSpc>
                <a:spcPct val="100000"/>
              </a:lnSpc>
              <a:spcBef>
                <a:spcPts val="0"/>
              </a:spcBef>
              <a:spcAft>
                <a:spcPts val="0"/>
              </a:spcAft>
              <a:buSzPts val="1400"/>
              <a:buNone/>
            </a:pPr>
            <a:endParaRPr lang="en-GB" sz="1200" noProof="0" dirty="0" smtClean="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en-GB" sz="1200" noProof="0" dirty="0" smtClean="0">
                <a:solidFill>
                  <a:schemeClr val="dk1"/>
                </a:solidFill>
                <a:latin typeface="Oswald"/>
                <a:ea typeface="Oswald"/>
                <a:cs typeface="Oswald"/>
                <a:sym typeface="Oswald"/>
              </a:rPr>
              <a:t>How many times did they pump sewage into the waterways in 2019? In 2020? Anything unusual about the Southern Water information? In 2020 they had technical troubles and couldn’t report all their CSO notifications, so it looks like they improved dramatically, but this is due to a data issue. As previously discussed, this is a typical problem for data handling. </a:t>
            </a:r>
            <a:endParaRPr lang="en-GB" noProof="0" dirty="0" smtClean="0">
              <a:latin typeface="Oswald"/>
              <a:ea typeface="Oswald"/>
              <a:cs typeface="Oswald"/>
              <a:sym typeface="Oswald"/>
            </a:endParaRPr>
          </a:p>
          <a:p>
            <a:pPr marL="0" lvl="0" indent="0" algn="l" rtl="0">
              <a:lnSpc>
                <a:spcPct val="100000"/>
              </a:lnSpc>
              <a:spcBef>
                <a:spcPts val="0"/>
              </a:spcBef>
              <a:spcAft>
                <a:spcPts val="0"/>
              </a:spcAft>
              <a:buSzPts val="1400"/>
              <a:buNone/>
            </a:pPr>
            <a:endParaRPr lang="en-GB" noProof="0" dirty="0" smtClean="0">
              <a:latin typeface="Oswald"/>
              <a:ea typeface="Oswald"/>
              <a:cs typeface="Oswald"/>
              <a:sym typeface="Oswald"/>
            </a:endParaRPr>
          </a:p>
          <a:p>
            <a:pPr marL="0" lvl="0" indent="0" algn="l" rtl="0">
              <a:lnSpc>
                <a:spcPct val="100000"/>
              </a:lnSpc>
              <a:spcBef>
                <a:spcPts val="0"/>
              </a:spcBef>
              <a:spcAft>
                <a:spcPts val="0"/>
              </a:spcAft>
              <a:buSzPts val="1400"/>
              <a:buNone/>
            </a:pPr>
            <a:endParaRPr lang="en-GB" noProof="0" dirty="0" smtClean="0">
              <a:latin typeface="Oswald"/>
              <a:ea typeface="Oswald"/>
              <a:cs typeface="Oswald"/>
              <a:sym typeface="Oswald"/>
            </a:endParaRPr>
          </a:p>
          <a:p>
            <a:pPr marL="0" lvl="0" indent="0" algn="l" rtl="0">
              <a:lnSpc>
                <a:spcPct val="100000"/>
              </a:lnSpc>
              <a:spcBef>
                <a:spcPts val="0"/>
              </a:spcBef>
              <a:spcAft>
                <a:spcPts val="0"/>
              </a:spcAft>
              <a:buSzPts val="1400"/>
              <a:buNone/>
            </a:pPr>
            <a:endParaRPr lang="en-GB" noProof="0" dirty="0" smtClean="0">
              <a:latin typeface="Oswald"/>
              <a:ea typeface="Oswald"/>
              <a:cs typeface="Oswald"/>
              <a:sym typeface="Oswald"/>
            </a:endParaRPr>
          </a:p>
          <a:p>
            <a:pPr marL="0" lvl="0" indent="0" algn="l" rtl="0">
              <a:lnSpc>
                <a:spcPct val="100000"/>
              </a:lnSpc>
              <a:spcBef>
                <a:spcPts val="0"/>
              </a:spcBef>
              <a:spcAft>
                <a:spcPts val="0"/>
              </a:spcAft>
              <a:buSzPts val="1400"/>
              <a:buNone/>
            </a:pPr>
            <a:endParaRPr lang="en-GB" noProof="0" dirty="0">
              <a:latin typeface="Oswald"/>
              <a:ea typeface="Oswald"/>
              <a:cs typeface="Oswald"/>
              <a:sym typeface="Oswald"/>
            </a:endParaRPr>
          </a:p>
        </p:txBody>
      </p:sp>
      <p:sp>
        <p:nvSpPr>
          <p:cNvPr id="263" name="Google Shape;263;p1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1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This graph shows figures relating to the UK official bathing season, from May to September.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This is a useful graph, as the mean (average) number of CSO notifications per location is more telling than the overall number of CSOs. If a company issued 200 CSO notifications from one beach location, that would be very different to issuing 200 notifications from 100 beaches.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How does your school’s water company compare to other water companies? Discuss comparisons with the class. Again, the technical trouble experienced by Southern Water make it look like they have dramatically improved, but this is not the case. </a:t>
            </a:r>
            <a:endParaRPr>
              <a:latin typeface="Oswald"/>
              <a:ea typeface="Oswald"/>
              <a:cs typeface="Oswald"/>
              <a:sym typeface="Oswald"/>
            </a:endParaRPr>
          </a:p>
        </p:txBody>
      </p:sp>
      <p:sp>
        <p:nvSpPr>
          <p:cNvPr id="269" name="Google Shape;269;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fr-FR" sz="1200">
                <a:solidFill>
                  <a:schemeClr val="dk1"/>
                </a:solidFill>
                <a:latin typeface="Oswald"/>
                <a:ea typeface="Oswald"/>
                <a:cs typeface="Oswald"/>
                <a:sym typeface="Oswald"/>
              </a:rPr>
              <a:t>Start with an informal understanding check in, hearing what pupils think water quality means in relation to our rivers, ocean and coastline.</a:t>
            </a:r>
            <a:r>
              <a:rPr lang="fr-FR">
                <a:latin typeface="Oswald"/>
                <a:ea typeface="Oswald"/>
                <a:cs typeface="Oswald"/>
                <a:sym typeface="Oswald"/>
              </a:rPr>
              <a:t> </a:t>
            </a:r>
            <a:endParaRPr>
              <a:latin typeface="Oswald"/>
              <a:ea typeface="Oswald"/>
              <a:cs typeface="Oswald"/>
              <a:sym typeface="Oswald"/>
            </a:endParaRPr>
          </a:p>
        </p:txBody>
      </p:sp>
      <p:sp>
        <p:nvSpPr>
          <p:cNvPr id="106" name="Google Shape;10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21: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This graph shows the pay of the CEOs (Chief Executive Officers – the big bosses!) of the water companies. The pink bars show their salary/basic pay and the red bars show their total pay including bonuses. Compare your school’s water company CEO with others – what do the pupils think and feel about this graph? Discuss the bosses pay in relation to the environmental damage caused by their company. </a:t>
            </a:r>
            <a:endParaRPr>
              <a:latin typeface="Oswald"/>
              <a:ea typeface="Oswald"/>
              <a:cs typeface="Oswald"/>
              <a:sym typeface="Oswald"/>
            </a:endParaRPr>
          </a:p>
        </p:txBody>
      </p:sp>
      <p:sp>
        <p:nvSpPr>
          <p:cNvPr id="275" name="Google Shape;275;p2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p22: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1" name="Google Shape;281;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a:latin typeface="Oswald"/>
                <a:ea typeface="Oswald"/>
                <a:cs typeface="Oswald"/>
                <a:sym typeface="Oswald"/>
              </a:rPr>
              <a:t>It’s time to read, interpret and present the data for the mission!  </a:t>
            </a:r>
            <a:endParaRPr>
              <a:latin typeface="Oswald"/>
              <a:ea typeface="Oswald"/>
              <a:cs typeface="Oswald"/>
              <a:sym typeface="Oswald"/>
            </a:endParaRPr>
          </a:p>
        </p:txBody>
      </p:sp>
      <p:sp>
        <p:nvSpPr>
          <p:cNvPr id="282" name="Google Shape;282;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2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8" name="Google Shape;288;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(This slide is not editable – screenshots)</a:t>
            </a: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The worksheets (worksheet 1 – lower ability, worksheet 2 – higher ability) include calculating the mean of a data set (recap with pupils – add all values and divide by the number of values) and calculating the range (recap – the difference between two given values). The challenge throughout this is to think about which set of data makes the school’s water company look the most and the least environmentally friendly – pupils should think about which data they would/will include in the mission report to be sent to local Government officials and the water company boss!</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Split the class into maths working groups/partner groups as required.  For any pupils who finish within the activity time, a further challenge can be given – create a graph/chart  which highlights poor environmental practice by the school’s water company. This can be used to strengthen the mission report. Although not included in the remit of this lesson, a great idea for a follow-up activity would be to create bar charts or pie charts of the most dramatic findings, to accompany a letter to the CEO of the school’s water company and to local MPs, highlighting the need for improved environmental practice.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Ten minutes before the end of the worksheet time, give the class a five minute warning to finish the question they are working on. Five minutes before the end of the worksheet time, ask all pupils to discuss with desk partners which work provides the most dramatic evidence about the school’s water company – discuss what would be included in a report to the water company and local MPs. </a:t>
            </a:r>
            <a:endParaRPr>
              <a:latin typeface="Oswald"/>
              <a:ea typeface="Oswald"/>
              <a:cs typeface="Oswald"/>
              <a:sym typeface="Oswald"/>
            </a:endParaRPr>
          </a:p>
        </p:txBody>
      </p:sp>
      <p:sp>
        <p:nvSpPr>
          <p:cNvPr id="289" name="Google Shape;289;p2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p2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p2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It’s all about the ocean! Discuss with pupils:</a:t>
            </a:r>
            <a:endParaRPr>
              <a:latin typeface="Oswald"/>
              <a:ea typeface="Oswald"/>
              <a:cs typeface="Oswald"/>
              <a:sym typeface="Oswald"/>
            </a:endParaRPr>
          </a:p>
          <a:p>
            <a:pPr marL="171450" lvl="0" indent="-171450" algn="l" rtl="0">
              <a:lnSpc>
                <a:spcPct val="100000"/>
              </a:lnSpc>
              <a:spcBef>
                <a:spcPts val="0"/>
              </a:spcBef>
              <a:spcAft>
                <a:spcPts val="0"/>
              </a:spcAft>
              <a:buClr>
                <a:schemeClr val="dk1"/>
              </a:buClr>
              <a:buSzPts val="1200"/>
              <a:buFont typeface="Arial"/>
              <a:buChar char="•"/>
            </a:pPr>
            <a:r>
              <a:rPr lang="fr-FR" sz="1200">
                <a:solidFill>
                  <a:schemeClr val="dk1"/>
                </a:solidFill>
                <a:latin typeface="Oswald"/>
                <a:ea typeface="Oswald"/>
                <a:cs typeface="Oswald"/>
                <a:sym typeface="Oswald"/>
              </a:rPr>
              <a:t>What do your findings suggest about the school’s water company? </a:t>
            </a:r>
            <a:endParaRPr>
              <a:latin typeface="Oswald"/>
              <a:ea typeface="Oswald"/>
              <a:cs typeface="Oswald"/>
              <a:sym typeface="Oswald"/>
            </a:endParaRPr>
          </a:p>
          <a:p>
            <a:pPr marL="171450" lvl="0" indent="-171450" algn="l" rtl="0">
              <a:lnSpc>
                <a:spcPct val="100000"/>
              </a:lnSpc>
              <a:spcBef>
                <a:spcPts val="0"/>
              </a:spcBef>
              <a:spcAft>
                <a:spcPts val="0"/>
              </a:spcAft>
              <a:buClr>
                <a:schemeClr val="dk1"/>
              </a:buClr>
              <a:buSzPts val="1200"/>
              <a:buFont typeface="Arial"/>
              <a:buChar char="•"/>
            </a:pPr>
            <a:r>
              <a:rPr lang="fr-FR" sz="1200">
                <a:solidFill>
                  <a:schemeClr val="dk1"/>
                </a:solidFill>
                <a:latin typeface="Oswald"/>
                <a:ea typeface="Oswald"/>
                <a:cs typeface="Oswald"/>
                <a:sym typeface="Oswald"/>
              </a:rPr>
              <a:t>If you had a meeting with the boss of the water company to present your findings, what would you show them?</a:t>
            </a:r>
            <a:endParaRPr>
              <a:latin typeface="Oswald"/>
              <a:ea typeface="Oswald"/>
              <a:cs typeface="Oswald"/>
              <a:sym typeface="Oswald"/>
            </a:endParaRPr>
          </a:p>
          <a:p>
            <a:pPr marL="171450" lvl="0" indent="-171450" algn="l" rtl="0">
              <a:lnSpc>
                <a:spcPct val="100000"/>
              </a:lnSpc>
              <a:spcBef>
                <a:spcPts val="0"/>
              </a:spcBef>
              <a:spcAft>
                <a:spcPts val="0"/>
              </a:spcAft>
              <a:buClr>
                <a:schemeClr val="dk1"/>
              </a:buClr>
              <a:buSzPts val="1200"/>
              <a:buFont typeface="Arial"/>
              <a:buChar char="•"/>
            </a:pPr>
            <a:r>
              <a:rPr lang="fr-FR" sz="1200">
                <a:solidFill>
                  <a:schemeClr val="dk1"/>
                </a:solidFill>
                <a:latin typeface="Oswald"/>
                <a:ea typeface="Oswald"/>
                <a:cs typeface="Oswald"/>
                <a:sym typeface="Oswald"/>
              </a:rPr>
              <a:t>Which set of data made the school’s water company look the most and least environmentally friendly? </a:t>
            </a:r>
            <a:endParaRPr>
              <a:latin typeface="Oswald"/>
              <a:ea typeface="Oswald"/>
              <a:cs typeface="Oswald"/>
              <a:sym typeface="Oswald"/>
            </a:endParaRPr>
          </a:p>
          <a:p>
            <a:pPr marL="171450" lvl="0" indent="-171450" algn="l" rtl="0">
              <a:lnSpc>
                <a:spcPct val="100000"/>
              </a:lnSpc>
              <a:spcBef>
                <a:spcPts val="0"/>
              </a:spcBef>
              <a:spcAft>
                <a:spcPts val="0"/>
              </a:spcAft>
              <a:buClr>
                <a:schemeClr val="dk1"/>
              </a:buClr>
              <a:buSzPts val="1200"/>
              <a:buFont typeface="Arial"/>
              <a:buChar char="•"/>
            </a:pPr>
            <a:r>
              <a:rPr lang="fr-FR" sz="1200">
                <a:solidFill>
                  <a:schemeClr val="dk1"/>
                </a:solidFill>
                <a:latin typeface="Oswald"/>
                <a:ea typeface="Oswald"/>
                <a:cs typeface="Oswald"/>
                <a:sym typeface="Oswald"/>
              </a:rPr>
              <a:t>Share examples of the last challenge.</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Share with pupils whether they will use this data to construct a persuasive letter to water company bosses and/or local MPs.  </a:t>
            </a:r>
            <a:endParaRPr>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The greatest lesson to come from this is that children should feel empowered to make a difference and to be brave and tenacious in believing in a cause and taking action to improve the situation.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If we do everything in our power to make water companies stop letting sewage overflow into our waterways, we will have a hugely positive impact on people’s lives and the environment.</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If everyone does this in their local communities around the world, we can create huge change and we can positively affect the health of the ocean, even if we are far away from the ocean. We can make a difference.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As a brilliant person, Margaret Mead, once said, ‘never doubt that a small group of thoughtful committed citizens can change the world, indeed it’s the only thing that ever has.’</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Our blue planet is 70% ocean and there are lots more waterways within our landmasses. We love water: to drink, to play in, to swim in, to look at, to surf in, to soak in, in the bath or to wash, in the shower. By respecting and caring for our waterways, we respect and care for ourselves and others. The health of the ocean is inextricably linked to our health.</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a:latin typeface="Oswald"/>
              <a:ea typeface="Oswald"/>
              <a:cs typeface="Oswald"/>
              <a:sym typeface="Oswald"/>
            </a:endParaRPr>
          </a:p>
        </p:txBody>
      </p:sp>
      <p:sp>
        <p:nvSpPr>
          <p:cNvPr id="296" name="Google Shape;296;p2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0"/>
        <p:cNvGrpSpPr/>
        <p:nvPr/>
      </p:nvGrpSpPr>
      <p:grpSpPr>
        <a:xfrm>
          <a:off x="0" y="0"/>
          <a:ext cx="0" cy="0"/>
          <a:chOff x="0" y="0"/>
          <a:chExt cx="0" cy="0"/>
        </a:xfrm>
      </p:grpSpPr>
      <p:sp>
        <p:nvSpPr>
          <p:cNvPr id="301" name="Google Shape;301;p2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2" name="Google Shape;302;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noProof="0" dirty="0" smtClean="0">
                <a:latin typeface="Oswald"/>
                <a:ea typeface="Oswald"/>
                <a:cs typeface="Oswald"/>
                <a:sym typeface="Oswald"/>
              </a:rPr>
              <a:t>Follow up activities – discuss class ideas and these suggestions. </a:t>
            </a:r>
          </a:p>
          <a:p>
            <a:pPr marL="0" lvl="0" indent="0" algn="l" rtl="0">
              <a:lnSpc>
                <a:spcPct val="100000"/>
              </a:lnSpc>
              <a:spcBef>
                <a:spcPts val="0"/>
              </a:spcBef>
              <a:spcAft>
                <a:spcPts val="0"/>
              </a:spcAft>
              <a:buSzPts val="1400"/>
              <a:buNone/>
            </a:pPr>
            <a:endParaRPr lang="en-GB" noProof="0" dirty="0"/>
          </a:p>
        </p:txBody>
      </p:sp>
      <p:sp>
        <p:nvSpPr>
          <p:cNvPr id="303" name="Google Shape;303;p2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24</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Google Shape;111;p3: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2" name="Google Shape;11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Water Quality definitions: The chemical composition of a water sample. The degree to which water is clean and whether it is suitable for drinking, making plants grow or for fish to live in, etc. (i.e. supporting life).</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Clean rivers, coastline and seas are healthy habitats for plants and animals to grow and are not toxic and damaging if we swim in them!</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What you can see here is untreated sewage being pumped into the sea. We need to investigate what’s going on with our waterways… Surfers Against Sewage to the rescue!</a:t>
            </a:r>
            <a:endParaRPr>
              <a:latin typeface="Oswald"/>
              <a:ea typeface="Oswald"/>
              <a:cs typeface="Oswald"/>
              <a:sym typeface="Oswald"/>
            </a:endParaRPr>
          </a:p>
        </p:txBody>
      </p:sp>
      <p:sp>
        <p:nvSpPr>
          <p:cNvPr id="113" name="Google Shape;11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4: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0" name="Google Shape;120;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noProof="0" dirty="0" smtClean="0">
                <a:solidFill>
                  <a:schemeClr val="dk1"/>
                </a:solidFill>
                <a:latin typeface="Oswald"/>
                <a:ea typeface="Oswald"/>
                <a:cs typeface="Oswald"/>
                <a:sym typeface="Oswald"/>
              </a:rPr>
              <a:t>Interactive water quality map. </a:t>
            </a:r>
            <a:r>
              <a:rPr lang="en-GB" noProof="0" dirty="0" smtClean="0">
                <a:latin typeface="Oswald"/>
                <a:ea typeface="Oswald"/>
                <a:cs typeface="Oswald"/>
                <a:sym typeface="Oswald"/>
              </a:rPr>
              <a:t>Visit </a:t>
            </a:r>
            <a:r>
              <a:rPr lang="en-GB" sz="1200" noProof="0" dirty="0" smtClean="0">
                <a:solidFill>
                  <a:schemeClr val="dk1"/>
                </a:solidFill>
                <a:latin typeface="Oswald"/>
                <a:ea typeface="Oswald"/>
                <a:cs typeface="Oswald"/>
                <a:sym typeface="Oswald"/>
              </a:rPr>
              <a:t> </a:t>
            </a:r>
            <a:r>
              <a:rPr lang="en-GB" sz="1200" u="sng" noProof="0" dirty="0" smtClean="0">
                <a:solidFill>
                  <a:schemeClr val="dk1"/>
                </a:solidFill>
                <a:latin typeface="Oswald"/>
                <a:ea typeface="Oswald"/>
                <a:cs typeface="Oswald"/>
                <a:sym typeface="Oswald"/>
                <a:hlinkClick r:id="rId3">
                  <a:extLst>
                    <a:ext uri="{A12FA001-AC4F-418D-AE19-62706E023703}">
                      <ahyp:hlinkClr xmlns="" xmlns:ahyp="http://schemas.microsoft.com/office/drawing/2018/hyperlinkcolor" val="tx"/>
                    </a:ext>
                  </a:extLst>
                </a:hlinkClick>
              </a:rPr>
              <a:t>https://www.sas.org.uk/map/</a:t>
            </a:r>
            <a:r>
              <a:rPr lang="en-GB" sz="1200" noProof="0" dirty="0" smtClean="0">
                <a:solidFill>
                  <a:schemeClr val="dk1"/>
                </a:solidFill>
                <a:latin typeface="Oswald"/>
                <a:ea typeface="Oswald"/>
                <a:cs typeface="Oswald"/>
                <a:sym typeface="Oswald"/>
              </a:rPr>
              <a:t> (copy</a:t>
            </a:r>
            <a:r>
              <a:rPr lang="en-GB" sz="1200" baseline="0" noProof="0" dirty="0" smtClean="0">
                <a:solidFill>
                  <a:schemeClr val="dk1"/>
                </a:solidFill>
                <a:latin typeface="Oswald"/>
                <a:ea typeface="Oswald"/>
                <a:cs typeface="Oswald"/>
                <a:sym typeface="Oswald"/>
              </a:rPr>
              <a:t> and paste this link) </a:t>
            </a:r>
            <a:r>
              <a:rPr lang="en-GB" sz="1200" noProof="0" dirty="0" smtClean="0">
                <a:solidFill>
                  <a:schemeClr val="dk1"/>
                </a:solidFill>
                <a:latin typeface="Oswald"/>
                <a:ea typeface="Oswald"/>
                <a:cs typeface="Oswald"/>
                <a:sym typeface="Oswald"/>
              </a:rPr>
              <a:t>and zoom in to display the current water quality status for your nearest stretch of coastline. </a:t>
            </a:r>
            <a:endParaRPr lang="en-GB" noProof="0" dirty="0" smtClean="0">
              <a:latin typeface="Oswald"/>
              <a:ea typeface="Oswald"/>
              <a:cs typeface="Oswald"/>
              <a:sym typeface="Oswald"/>
            </a:endParaRPr>
          </a:p>
          <a:p>
            <a:pPr marL="0" lvl="0" indent="0" algn="l" rtl="0">
              <a:lnSpc>
                <a:spcPct val="100000"/>
              </a:lnSpc>
              <a:spcBef>
                <a:spcPts val="0"/>
              </a:spcBef>
              <a:spcAft>
                <a:spcPts val="0"/>
              </a:spcAft>
              <a:buSzPts val="1400"/>
              <a:buNone/>
            </a:pPr>
            <a:endParaRPr lang="en-GB" sz="1200" noProof="0" dirty="0" smtClean="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en-GB" sz="1200" noProof="0" dirty="0" smtClean="0">
                <a:solidFill>
                  <a:schemeClr val="dk1"/>
                </a:solidFill>
                <a:latin typeface="Oswald"/>
                <a:ea typeface="Oswald"/>
                <a:cs typeface="Oswald"/>
                <a:sym typeface="Oswald"/>
              </a:rPr>
              <a:t>Discuss the alert symbols.</a:t>
            </a:r>
            <a:endParaRPr lang="en-GB" noProof="0" dirty="0" smtClean="0">
              <a:latin typeface="Oswald"/>
              <a:ea typeface="Oswald"/>
              <a:cs typeface="Oswald"/>
              <a:sym typeface="Oswald"/>
            </a:endParaRPr>
          </a:p>
          <a:p>
            <a:pPr marL="0" lvl="0" indent="0" algn="l" rtl="0">
              <a:lnSpc>
                <a:spcPct val="100000"/>
              </a:lnSpc>
              <a:spcBef>
                <a:spcPts val="0"/>
              </a:spcBef>
              <a:spcAft>
                <a:spcPts val="0"/>
              </a:spcAft>
              <a:buSzPts val="1400"/>
              <a:buNone/>
            </a:pPr>
            <a:endParaRPr lang="en-GB" sz="1200" noProof="0" dirty="0" smtClean="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en-GB" sz="1200" noProof="0" dirty="0" smtClean="0">
                <a:solidFill>
                  <a:schemeClr val="dk1"/>
                </a:solidFill>
                <a:latin typeface="Oswald"/>
                <a:ea typeface="Oswald"/>
                <a:cs typeface="Oswald"/>
                <a:sym typeface="Oswald"/>
              </a:rPr>
              <a:t>This is a ‘</a:t>
            </a:r>
            <a:r>
              <a:rPr lang="en-GB" sz="1200" noProof="0" dirty="0" err="1" smtClean="0">
                <a:solidFill>
                  <a:schemeClr val="dk1"/>
                </a:solidFill>
                <a:latin typeface="Oswald"/>
                <a:ea typeface="Oswald"/>
                <a:cs typeface="Oswald"/>
                <a:sym typeface="Oswald"/>
              </a:rPr>
              <a:t>lite</a:t>
            </a:r>
            <a:r>
              <a:rPr lang="en-GB" sz="1200" noProof="0" dirty="0" smtClean="0">
                <a:solidFill>
                  <a:schemeClr val="dk1"/>
                </a:solidFill>
                <a:latin typeface="Oswald"/>
                <a:ea typeface="Oswald"/>
                <a:cs typeface="Oswald"/>
                <a:sym typeface="Oswald"/>
              </a:rPr>
              <a:t>’ version of the Safer Seas Service app, which gives real-time information about CSOs (combined sewage overflows), pollution incidents and pollution forecasts at over 350 locations around the UK coastline (as well as tide and surf condition information). The Safer Seas Service features throughout this lesson, so ensure pupils understand that it is the app that water companies report their information to. </a:t>
            </a:r>
            <a:endParaRPr lang="en-GB" noProof="0" dirty="0" smtClean="0">
              <a:latin typeface="Oswald"/>
              <a:ea typeface="Oswald"/>
              <a:cs typeface="Oswald"/>
              <a:sym typeface="Oswald"/>
            </a:endParaRPr>
          </a:p>
          <a:p>
            <a:pPr marL="0" lvl="0" indent="0" algn="l" rtl="0">
              <a:lnSpc>
                <a:spcPct val="100000"/>
              </a:lnSpc>
              <a:spcBef>
                <a:spcPts val="0"/>
              </a:spcBef>
              <a:spcAft>
                <a:spcPts val="0"/>
              </a:spcAft>
              <a:buSzPts val="1400"/>
              <a:buNone/>
            </a:pPr>
            <a:endParaRPr lang="en-GB" noProof="0" dirty="0" smtClean="0">
              <a:latin typeface="Oswald"/>
              <a:ea typeface="Oswald"/>
              <a:cs typeface="Oswald"/>
              <a:sym typeface="Oswald"/>
            </a:endParaRPr>
          </a:p>
          <a:p>
            <a:pPr marL="0" lvl="0" indent="0" algn="l" rtl="0">
              <a:lnSpc>
                <a:spcPct val="100000"/>
              </a:lnSpc>
              <a:spcBef>
                <a:spcPts val="0"/>
              </a:spcBef>
              <a:spcAft>
                <a:spcPts val="0"/>
              </a:spcAft>
              <a:buSzPts val="1400"/>
              <a:buNone/>
            </a:pPr>
            <a:endParaRPr lang="en-GB" noProof="0" dirty="0">
              <a:latin typeface="Oswald"/>
              <a:ea typeface="Oswald"/>
              <a:cs typeface="Oswald"/>
              <a:sym typeface="Oswald"/>
            </a:endParaRPr>
          </a:p>
        </p:txBody>
      </p:sp>
      <p:sp>
        <p:nvSpPr>
          <p:cNvPr id="121" name="Google Shape;121;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5: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sz="1200" noProof="0" dirty="0" smtClean="0">
                <a:solidFill>
                  <a:schemeClr val="dk1"/>
                </a:solidFill>
                <a:latin typeface="Oswald"/>
                <a:ea typeface="Oswald"/>
                <a:cs typeface="Oswald"/>
                <a:sym typeface="Oswald"/>
              </a:rPr>
              <a:t>Surfers Against Sewage published this 2020 Water Quality Report in November 2020 to highlight the issues surrounding water pollution around Great Britain’s coastline. </a:t>
            </a:r>
            <a:endParaRPr lang="en-GB" noProof="0" dirty="0" smtClean="0">
              <a:latin typeface="Oswald"/>
              <a:ea typeface="Oswald"/>
              <a:cs typeface="Oswald"/>
              <a:sym typeface="Oswald"/>
            </a:endParaRPr>
          </a:p>
          <a:p>
            <a:pPr marL="0" lvl="0" indent="0" algn="l" rtl="0">
              <a:lnSpc>
                <a:spcPct val="100000"/>
              </a:lnSpc>
              <a:spcBef>
                <a:spcPts val="0"/>
              </a:spcBef>
              <a:spcAft>
                <a:spcPts val="0"/>
              </a:spcAft>
              <a:buSzPts val="1400"/>
              <a:buNone/>
            </a:pPr>
            <a:endParaRPr lang="en-GB" sz="1200" u="sng" noProof="0" dirty="0" smtClean="0">
              <a:solidFill>
                <a:schemeClr val="dk1"/>
              </a:solidFill>
              <a:latin typeface="Oswald"/>
              <a:ea typeface="Oswald"/>
              <a:cs typeface="Oswald"/>
              <a:sym typeface="Oswald"/>
              <a:hlinkClick r:id="rId3">
                <a:extLst>
                  <a:ext uri="{A12FA001-AC4F-418D-AE19-62706E023703}">
                    <ahyp:hlinkClr xmlns="" xmlns:ahyp="http://schemas.microsoft.com/office/drawing/2018/hyperlinkcolor" val="tx"/>
                  </a:ext>
                </a:extLst>
              </a:hlinkClick>
            </a:endParaRPr>
          </a:p>
          <a:p>
            <a:pPr marL="0" lvl="0" indent="0" algn="l" rtl="0">
              <a:lnSpc>
                <a:spcPct val="100000"/>
              </a:lnSpc>
              <a:spcBef>
                <a:spcPts val="0"/>
              </a:spcBef>
              <a:spcAft>
                <a:spcPts val="0"/>
              </a:spcAft>
              <a:buSzPts val="1400"/>
              <a:buNone/>
            </a:pPr>
            <a:r>
              <a:rPr lang="en-GB" u="sng" noProof="0" dirty="0" smtClean="0">
                <a:solidFill>
                  <a:schemeClr val="hlink"/>
                </a:solidFill>
                <a:latin typeface="Oswald"/>
                <a:ea typeface="Oswald"/>
                <a:cs typeface="Oswald"/>
                <a:sym typeface="Oswald"/>
                <a:hlinkClick r:id="rId3"/>
              </a:rPr>
              <a:t>https://www.sas.org.uk/wp-content/uploads/SAS-Water-Quality-Report-Digital-v1.pdf</a:t>
            </a:r>
            <a:r>
              <a:rPr lang="en-GB" noProof="0" dirty="0" smtClean="0">
                <a:latin typeface="Oswald"/>
                <a:ea typeface="Oswald"/>
                <a:cs typeface="Oswald"/>
                <a:sym typeface="Oswald"/>
              </a:rPr>
              <a:t> (copy and paste this link) </a:t>
            </a:r>
            <a:endParaRPr lang="en-GB" sz="1200" u="sng" noProof="0" dirty="0" smtClean="0">
              <a:solidFill>
                <a:schemeClr val="dk1"/>
              </a:solidFill>
              <a:latin typeface="Oswald"/>
              <a:ea typeface="Oswald"/>
              <a:cs typeface="Oswald"/>
              <a:sym typeface="Oswald"/>
              <a:hlinkClick r:id="rId3">
                <a:extLst>
                  <a:ext uri="{A12FA001-AC4F-418D-AE19-62706E023703}">
                    <ahyp:hlinkClr xmlns="" xmlns:ahyp="http://schemas.microsoft.com/office/drawing/2018/hyperlinkcolor" val="tx"/>
                  </a:ext>
                </a:extLst>
              </a:hlinkClick>
            </a:endParaRPr>
          </a:p>
          <a:p>
            <a:pPr marL="0" lvl="0" indent="0" algn="l" rtl="0">
              <a:lnSpc>
                <a:spcPct val="100000"/>
              </a:lnSpc>
              <a:spcBef>
                <a:spcPts val="0"/>
              </a:spcBef>
              <a:spcAft>
                <a:spcPts val="0"/>
              </a:spcAft>
              <a:buSzPts val="1400"/>
              <a:buNone/>
            </a:pPr>
            <a:endParaRPr sz="1200" u="sng" dirty="0">
              <a:solidFill>
                <a:schemeClr val="dk1"/>
              </a:solidFill>
              <a:latin typeface="Oswald"/>
              <a:ea typeface="Oswald"/>
              <a:cs typeface="Oswald"/>
              <a:sym typeface="Oswald"/>
              <a:hlinkClick r:id="rId3">
                <a:extLst>
                  <a:ext uri="{A12FA001-AC4F-418D-AE19-62706E023703}">
                    <ahyp:hlinkClr xmlns="" xmlns:ahyp="http://schemas.microsoft.com/office/drawing/2018/hyperlinkcolor" val="tx"/>
                  </a:ext>
                </a:extLst>
              </a:hlinkClick>
            </a:endParaRPr>
          </a:p>
        </p:txBody>
      </p:sp>
      <p:sp>
        <p:nvSpPr>
          <p:cNvPr id="130" name="Google Shape;130;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p6: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5" name="Google Shape;135;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dirty="0">
                <a:solidFill>
                  <a:schemeClr val="dk1"/>
                </a:solidFill>
                <a:latin typeface="Oswald"/>
                <a:ea typeface="Oswald"/>
                <a:cs typeface="Oswald"/>
                <a:sym typeface="Oswald"/>
              </a:rPr>
              <a:t>Read </a:t>
            </a:r>
            <a:r>
              <a:rPr lang="fr-FR" sz="1200" dirty="0" err="1">
                <a:solidFill>
                  <a:schemeClr val="dk1"/>
                </a:solidFill>
                <a:latin typeface="Oswald"/>
                <a:ea typeface="Oswald"/>
                <a:cs typeface="Oswald"/>
                <a:sym typeface="Oswald"/>
              </a:rPr>
              <a:t>through</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these</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extracts</a:t>
            </a:r>
            <a:r>
              <a:rPr lang="fr-FR" sz="1200" dirty="0">
                <a:solidFill>
                  <a:schemeClr val="dk1"/>
                </a:solidFill>
                <a:latin typeface="Oswald"/>
                <a:ea typeface="Oswald"/>
                <a:cs typeface="Oswald"/>
                <a:sym typeface="Oswald"/>
              </a:rPr>
              <a:t> and </a:t>
            </a:r>
            <a:r>
              <a:rPr lang="fr-FR" sz="1200" dirty="0" err="1">
                <a:solidFill>
                  <a:schemeClr val="dk1"/>
                </a:solidFill>
                <a:latin typeface="Oswald"/>
                <a:ea typeface="Oswald"/>
                <a:cs typeface="Oswald"/>
                <a:sym typeface="Oswald"/>
              </a:rPr>
              <a:t>discuss</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each</a:t>
            </a:r>
            <a:r>
              <a:rPr lang="fr-FR" sz="1200" dirty="0">
                <a:solidFill>
                  <a:schemeClr val="dk1"/>
                </a:solidFill>
                <a:latin typeface="Oswald"/>
                <a:ea typeface="Oswald"/>
                <a:cs typeface="Oswald"/>
                <a:sym typeface="Oswald"/>
              </a:rPr>
              <a:t> one.</a:t>
            </a:r>
            <a:endParaRPr dirty="0">
              <a:latin typeface="Oswald"/>
              <a:ea typeface="Oswald"/>
              <a:cs typeface="Oswald"/>
              <a:sym typeface="Oswald"/>
            </a:endParaRPr>
          </a:p>
          <a:p>
            <a:pPr marL="0" lvl="0" indent="0" algn="l" rtl="0">
              <a:lnSpc>
                <a:spcPct val="100000"/>
              </a:lnSpc>
              <a:spcBef>
                <a:spcPts val="0"/>
              </a:spcBef>
              <a:spcAft>
                <a:spcPts val="0"/>
              </a:spcAft>
              <a:buSzPts val="1400"/>
              <a:buNone/>
            </a:pPr>
            <a:endParaRPr sz="1200" dirty="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dirty="0">
                <a:solidFill>
                  <a:schemeClr val="dk1"/>
                </a:solidFill>
                <a:latin typeface="Oswald"/>
                <a:ea typeface="Oswald"/>
                <a:cs typeface="Oswald"/>
                <a:sym typeface="Oswald"/>
              </a:rPr>
              <a:t>A </a:t>
            </a:r>
            <a:r>
              <a:rPr lang="fr-FR" sz="1200" dirty="0" err="1">
                <a:solidFill>
                  <a:schemeClr val="dk1"/>
                </a:solidFill>
                <a:latin typeface="Oswald"/>
                <a:ea typeface="Oswald"/>
                <a:cs typeface="Oswald"/>
                <a:sym typeface="Oswald"/>
              </a:rPr>
              <a:t>third</a:t>
            </a:r>
            <a:r>
              <a:rPr lang="fr-FR" sz="1200" dirty="0">
                <a:solidFill>
                  <a:schemeClr val="dk1"/>
                </a:solidFill>
                <a:latin typeface="Oswald"/>
                <a:ea typeface="Oswald"/>
                <a:cs typeface="Oswald"/>
                <a:sym typeface="Oswald"/>
              </a:rPr>
              <a:t> of the </a:t>
            </a:r>
            <a:r>
              <a:rPr lang="fr-FR" sz="1200" dirty="0" err="1">
                <a:solidFill>
                  <a:schemeClr val="dk1"/>
                </a:solidFill>
                <a:latin typeface="Oswald"/>
                <a:ea typeface="Oswald"/>
                <a:cs typeface="Oswald"/>
                <a:sym typeface="Oswald"/>
              </a:rPr>
              <a:t>bathing</a:t>
            </a:r>
            <a:r>
              <a:rPr lang="fr-FR" sz="1200" dirty="0">
                <a:solidFill>
                  <a:schemeClr val="dk1"/>
                </a:solidFill>
                <a:latin typeface="Oswald"/>
                <a:ea typeface="Oswald"/>
                <a:cs typeface="Oswald"/>
                <a:sym typeface="Oswald"/>
              </a:rPr>
              <a:t> waters in the UK </a:t>
            </a:r>
            <a:r>
              <a:rPr lang="fr-FR" sz="1200" dirty="0" err="1">
                <a:solidFill>
                  <a:schemeClr val="dk1"/>
                </a:solidFill>
                <a:latin typeface="Oswald"/>
                <a:ea typeface="Oswald"/>
                <a:cs typeface="Oswald"/>
                <a:sym typeface="Oswald"/>
              </a:rPr>
              <a:t>need</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improvement</a:t>
            </a:r>
            <a:r>
              <a:rPr lang="fr-FR" sz="1200" dirty="0">
                <a:solidFill>
                  <a:schemeClr val="dk1"/>
                </a:solidFill>
                <a:latin typeface="Oswald"/>
                <a:ea typeface="Oswald"/>
                <a:cs typeface="Oswald"/>
                <a:sym typeface="Oswald"/>
              </a:rPr>
              <a:t>. Is </a:t>
            </a:r>
            <a:r>
              <a:rPr lang="fr-FR" sz="1200" dirty="0" err="1">
                <a:solidFill>
                  <a:schemeClr val="dk1"/>
                </a:solidFill>
                <a:latin typeface="Oswald"/>
                <a:ea typeface="Oswald"/>
                <a:cs typeface="Oswald"/>
                <a:sym typeface="Oswald"/>
              </a:rPr>
              <a:t>this</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is</a:t>
            </a:r>
            <a:r>
              <a:rPr lang="fr-FR" sz="1200" dirty="0">
                <a:solidFill>
                  <a:schemeClr val="dk1"/>
                </a:solidFill>
                <a:latin typeface="Oswald"/>
                <a:ea typeface="Oswald"/>
                <a:cs typeface="Oswald"/>
                <a:sym typeface="Oswald"/>
              </a:rPr>
              <a:t> a surprise to </a:t>
            </a:r>
            <a:r>
              <a:rPr lang="fr-FR" sz="1200" dirty="0" err="1">
                <a:solidFill>
                  <a:schemeClr val="dk1"/>
                </a:solidFill>
                <a:latin typeface="Oswald"/>
                <a:ea typeface="Oswald"/>
                <a:cs typeface="Oswald"/>
                <a:sym typeface="Oswald"/>
              </a:rPr>
              <a:t>you</a:t>
            </a:r>
            <a:r>
              <a:rPr lang="fr-FR" sz="1200" dirty="0">
                <a:solidFill>
                  <a:schemeClr val="dk1"/>
                </a:solidFill>
                <a:latin typeface="Oswald"/>
                <a:ea typeface="Oswald"/>
                <a:cs typeface="Oswald"/>
                <a:sym typeface="Oswald"/>
              </a:rPr>
              <a:t>?  </a:t>
            </a:r>
            <a:endParaRPr dirty="0">
              <a:latin typeface="Oswald"/>
              <a:ea typeface="Oswald"/>
              <a:cs typeface="Oswald"/>
              <a:sym typeface="Oswald"/>
            </a:endParaRPr>
          </a:p>
          <a:p>
            <a:pPr marL="0" lvl="0" indent="0" algn="l" rtl="0">
              <a:lnSpc>
                <a:spcPct val="100000"/>
              </a:lnSpc>
              <a:spcBef>
                <a:spcPts val="0"/>
              </a:spcBef>
              <a:spcAft>
                <a:spcPts val="0"/>
              </a:spcAft>
              <a:buSzPts val="1400"/>
              <a:buNone/>
            </a:pPr>
            <a:endParaRPr sz="1200" dirty="0">
              <a:solidFill>
                <a:schemeClr val="dk1"/>
              </a:solidFill>
              <a:latin typeface="Oswald"/>
              <a:ea typeface="Oswald"/>
              <a:cs typeface="Oswald"/>
              <a:sym typeface="Oswald"/>
            </a:endParaRPr>
          </a:p>
          <a:p>
            <a:pPr marL="0" marR="0" lvl="0" indent="0" algn="l" defTabSz="914400" rtl="0" eaLnBrk="1" fontAlgn="auto" latinLnBrk="0" hangingPunct="1">
              <a:lnSpc>
                <a:spcPct val="100000"/>
              </a:lnSpc>
              <a:spcBef>
                <a:spcPts val="0"/>
              </a:spcBef>
              <a:spcAft>
                <a:spcPts val="0"/>
              </a:spcAft>
              <a:buClr>
                <a:srgbClr val="000000"/>
              </a:buClr>
              <a:buSzPts val="1400"/>
              <a:buFont typeface="Arial"/>
              <a:buNone/>
              <a:tabLst/>
              <a:defRPr/>
            </a:pPr>
            <a:r>
              <a:rPr lang="en-GB" sz="1200" b="1" i="0" u="none" strike="noStrike" kern="1200" cap="none" dirty="0" smtClean="0">
                <a:solidFill>
                  <a:schemeClr val="tx1"/>
                </a:solidFill>
                <a:effectLst/>
                <a:latin typeface="TradeGothic LT" panose="02000503020000020004" pitchFamily="2" charset="0"/>
                <a:ea typeface="Calibri"/>
                <a:cs typeface="Calibri"/>
                <a:sym typeface="Calibri"/>
              </a:rPr>
              <a:t>CLASS DISCUSSION OPPORTUNITY:</a:t>
            </a:r>
            <a:r>
              <a:rPr lang="en-GB" sz="1200" b="1" i="0" u="none" strike="noStrike" kern="1200" cap="none" baseline="0" dirty="0" smtClean="0">
                <a:solidFill>
                  <a:schemeClr val="tx1"/>
                </a:solidFill>
                <a:effectLst/>
                <a:latin typeface="TradeGothic LT" panose="02000503020000020004" pitchFamily="2" charset="0"/>
                <a:ea typeface="Calibri"/>
                <a:cs typeface="Calibri"/>
                <a:sym typeface="Calibri"/>
              </a:rPr>
              <a:t> </a:t>
            </a:r>
            <a:endParaRPr lang="en-GB" sz="1200" b="1" i="0" u="none" strike="noStrike" kern="1200" cap="none" dirty="0" smtClean="0">
              <a:solidFill>
                <a:schemeClr val="tx1"/>
              </a:solidFill>
              <a:effectLst/>
              <a:latin typeface="TradeGothic LT" panose="02000503020000020004" pitchFamily="2" charset="0"/>
              <a:ea typeface="Calibri"/>
              <a:cs typeface="Calibri"/>
              <a:sym typeface="Calibri"/>
            </a:endParaRPr>
          </a:p>
          <a:p>
            <a:pPr marL="0" lvl="0" indent="0" algn="l" rtl="0">
              <a:lnSpc>
                <a:spcPct val="100000"/>
              </a:lnSpc>
              <a:spcBef>
                <a:spcPts val="0"/>
              </a:spcBef>
              <a:spcAft>
                <a:spcPts val="0"/>
              </a:spcAft>
              <a:buSzPts val="1400"/>
              <a:buNone/>
            </a:pPr>
            <a:endParaRPr lang="fr-FR" sz="1200" dirty="0" smtClean="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dirty="0" smtClean="0">
                <a:solidFill>
                  <a:schemeClr val="dk1"/>
                </a:solidFill>
                <a:latin typeface="Oswald"/>
                <a:ea typeface="Oswald"/>
                <a:cs typeface="Oswald"/>
                <a:sym typeface="Oswald"/>
              </a:rPr>
              <a:t>How </a:t>
            </a:r>
            <a:r>
              <a:rPr lang="fr-FR" sz="1200" dirty="0" err="1">
                <a:solidFill>
                  <a:schemeClr val="dk1"/>
                </a:solidFill>
                <a:latin typeface="Oswald"/>
                <a:ea typeface="Oswald"/>
                <a:cs typeface="Oswald"/>
                <a:sym typeface="Oswald"/>
              </a:rPr>
              <a:t>many</a:t>
            </a:r>
            <a:r>
              <a:rPr lang="fr-FR" sz="1200" dirty="0">
                <a:solidFill>
                  <a:schemeClr val="dk1"/>
                </a:solidFill>
                <a:latin typeface="Oswald"/>
                <a:ea typeface="Oswald"/>
                <a:cs typeface="Oswald"/>
                <a:sym typeface="Oswald"/>
              </a:rPr>
              <a:t> times more </a:t>
            </a:r>
            <a:r>
              <a:rPr lang="fr-FR" sz="1200" dirty="0" err="1">
                <a:solidFill>
                  <a:schemeClr val="dk1"/>
                </a:solidFill>
                <a:latin typeface="Oswald"/>
                <a:ea typeface="Oswald"/>
                <a:cs typeface="Oswald"/>
                <a:sym typeface="Oswald"/>
              </a:rPr>
              <a:t>likely</a:t>
            </a:r>
            <a:r>
              <a:rPr lang="fr-FR" sz="1200" dirty="0">
                <a:solidFill>
                  <a:schemeClr val="dk1"/>
                </a:solidFill>
                <a:latin typeface="Oswald"/>
                <a:ea typeface="Oswald"/>
                <a:cs typeface="Oswald"/>
                <a:sym typeface="Oswald"/>
              </a:rPr>
              <a:t> are </a:t>
            </a:r>
            <a:r>
              <a:rPr lang="fr-FR" sz="1200" dirty="0" err="1">
                <a:solidFill>
                  <a:schemeClr val="dk1"/>
                </a:solidFill>
                <a:latin typeface="Oswald"/>
                <a:ea typeface="Oswald"/>
                <a:cs typeface="Oswald"/>
                <a:sym typeface="Oswald"/>
              </a:rPr>
              <a:t>surfers</a:t>
            </a:r>
            <a:r>
              <a:rPr lang="fr-FR" sz="1200" dirty="0">
                <a:solidFill>
                  <a:schemeClr val="dk1"/>
                </a:solidFill>
                <a:latin typeface="Oswald"/>
                <a:ea typeface="Oswald"/>
                <a:cs typeface="Oswald"/>
                <a:sym typeface="Oswald"/>
              </a:rPr>
              <a:t> to </a:t>
            </a:r>
            <a:r>
              <a:rPr lang="fr-FR" sz="1200" dirty="0" err="1">
                <a:solidFill>
                  <a:schemeClr val="dk1"/>
                </a:solidFill>
                <a:latin typeface="Oswald"/>
                <a:ea typeface="Oswald"/>
                <a:cs typeface="Oswald"/>
                <a:sym typeface="Oswald"/>
              </a:rPr>
              <a:t>be</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colonised</a:t>
            </a:r>
            <a:r>
              <a:rPr lang="fr-FR" sz="1200" dirty="0">
                <a:solidFill>
                  <a:schemeClr val="dk1"/>
                </a:solidFill>
                <a:latin typeface="Oswald"/>
                <a:ea typeface="Oswald"/>
                <a:cs typeface="Oswald"/>
                <a:sym typeface="Oswald"/>
              </a:rPr>
              <a:t> by </a:t>
            </a:r>
            <a:r>
              <a:rPr lang="fr-FR" sz="1200" dirty="0" err="1">
                <a:solidFill>
                  <a:schemeClr val="dk1"/>
                </a:solidFill>
                <a:latin typeface="Oswald"/>
                <a:ea typeface="Oswald"/>
                <a:cs typeface="Oswald"/>
                <a:sym typeface="Oswald"/>
              </a:rPr>
              <a:t>resistant</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bacteria</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compared</a:t>
            </a:r>
            <a:r>
              <a:rPr lang="fr-FR" sz="1200" dirty="0">
                <a:solidFill>
                  <a:schemeClr val="dk1"/>
                </a:solidFill>
                <a:latin typeface="Oswald"/>
                <a:ea typeface="Oswald"/>
                <a:cs typeface="Oswald"/>
                <a:sym typeface="Oswald"/>
              </a:rPr>
              <a:t> to non‑</a:t>
            </a:r>
            <a:r>
              <a:rPr lang="fr-FR" sz="1200" dirty="0" err="1">
                <a:solidFill>
                  <a:schemeClr val="dk1"/>
                </a:solidFill>
                <a:latin typeface="Oswald"/>
                <a:ea typeface="Oswald"/>
                <a:cs typeface="Oswald"/>
                <a:sym typeface="Oswald"/>
              </a:rPr>
              <a:t>surfers</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Why</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is</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this</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What’s</a:t>
            </a:r>
            <a:r>
              <a:rPr lang="fr-FR" sz="1200" dirty="0">
                <a:solidFill>
                  <a:schemeClr val="dk1"/>
                </a:solidFill>
                <a:latin typeface="Oswald"/>
                <a:ea typeface="Oswald"/>
                <a:cs typeface="Oswald"/>
                <a:sym typeface="Oswald"/>
              </a:rPr>
              <a:t> happening to </a:t>
            </a:r>
            <a:r>
              <a:rPr lang="fr-FR" sz="1200" dirty="0" err="1">
                <a:solidFill>
                  <a:schemeClr val="dk1"/>
                </a:solidFill>
                <a:latin typeface="Oswald"/>
                <a:ea typeface="Oswald"/>
                <a:cs typeface="Oswald"/>
                <a:sym typeface="Oswald"/>
              </a:rPr>
              <a:t>them</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Where</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is</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that</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risk</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coming</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from</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What</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is</a:t>
            </a:r>
            <a:r>
              <a:rPr lang="fr-FR" sz="1200" dirty="0">
                <a:solidFill>
                  <a:schemeClr val="dk1"/>
                </a:solidFill>
                <a:latin typeface="Oswald"/>
                <a:ea typeface="Oswald"/>
                <a:cs typeface="Oswald"/>
                <a:sym typeface="Oswald"/>
              </a:rPr>
              <a:t> in the water? (a major </a:t>
            </a:r>
            <a:r>
              <a:rPr lang="fr-FR" sz="1200" dirty="0" err="1">
                <a:solidFill>
                  <a:schemeClr val="dk1"/>
                </a:solidFill>
                <a:latin typeface="Oswald"/>
                <a:ea typeface="Oswald"/>
                <a:cs typeface="Oswald"/>
                <a:sym typeface="Oswald"/>
              </a:rPr>
              <a:t>contributor</a:t>
            </a:r>
            <a:r>
              <a:rPr lang="fr-FR" sz="1200" dirty="0">
                <a:solidFill>
                  <a:schemeClr val="dk1"/>
                </a:solidFill>
                <a:latin typeface="Oswald"/>
                <a:ea typeface="Oswald"/>
                <a:cs typeface="Oswald"/>
                <a:sym typeface="Oswald"/>
              </a:rPr>
              <a:t> to </a:t>
            </a:r>
            <a:r>
              <a:rPr lang="fr-FR" sz="1200" dirty="0" err="1">
                <a:solidFill>
                  <a:schemeClr val="dk1"/>
                </a:solidFill>
                <a:latin typeface="Oswald"/>
                <a:ea typeface="Oswald"/>
                <a:cs typeface="Oswald"/>
                <a:sym typeface="Oswald"/>
              </a:rPr>
              <a:t>this</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is</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sewage</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being</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discharged</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into</a:t>
            </a:r>
            <a:r>
              <a:rPr lang="fr-FR" sz="1200" dirty="0">
                <a:solidFill>
                  <a:schemeClr val="dk1"/>
                </a:solidFill>
                <a:latin typeface="Oswald"/>
                <a:ea typeface="Oswald"/>
                <a:cs typeface="Oswald"/>
                <a:sym typeface="Oswald"/>
              </a:rPr>
              <a:t> the </a:t>
            </a:r>
            <a:r>
              <a:rPr lang="fr-FR" sz="1200" dirty="0" err="1">
                <a:solidFill>
                  <a:schemeClr val="dk1"/>
                </a:solidFill>
                <a:latin typeface="Oswald"/>
                <a:ea typeface="Oswald"/>
                <a:cs typeface="Oswald"/>
                <a:sym typeface="Oswald"/>
              </a:rPr>
              <a:t>sea</a:t>
            </a:r>
            <a:r>
              <a:rPr lang="fr-FR" sz="1200" dirty="0">
                <a:solidFill>
                  <a:schemeClr val="dk1"/>
                </a:solidFill>
                <a:latin typeface="Oswald"/>
                <a:ea typeface="Oswald"/>
                <a:cs typeface="Oswald"/>
                <a:sym typeface="Oswald"/>
              </a:rPr>
              <a:t>). How </a:t>
            </a:r>
            <a:r>
              <a:rPr lang="fr-FR" sz="1200" dirty="0" err="1">
                <a:solidFill>
                  <a:schemeClr val="dk1"/>
                </a:solidFill>
                <a:latin typeface="Oswald"/>
                <a:ea typeface="Oswald"/>
                <a:cs typeface="Oswald"/>
                <a:sym typeface="Oswald"/>
              </a:rPr>
              <a:t>does</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it</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make</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you</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feel</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likely</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that</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pupils</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want</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that</a:t>
            </a:r>
            <a:r>
              <a:rPr lang="fr-FR" sz="1200" dirty="0">
                <a:solidFill>
                  <a:schemeClr val="dk1"/>
                </a:solidFill>
                <a:latin typeface="Oswald"/>
                <a:ea typeface="Oswald"/>
                <a:cs typeface="Oswald"/>
                <a:sym typeface="Oswald"/>
              </a:rPr>
              <a:t> to change). This </a:t>
            </a:r>
            <a:r>
              <a:rPr lang="fr-FR" sz="1200" dirty="0" err="1">
                <a:solidFill>
                  <a:schemeClr val="dk1"/>
                </a:solidFill>
                <a:latin typeface="Oswald"/>
                <a:ea typeface="Oswald"/>
                <a:cs typeface="Oswald"/>
                <a:sym typeface="Oswald"/>
              </a:rPr>
              <a:t>lesson</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is</a:t>
            </a:r>
            <a:r>
              <a:rPr lang="fr-FR" sz="1200" dirty="0">
                <a:solidFill>
                  <a:schemeClr val="dk1"/>
                </a:solidFill>
                <a:latin typeface="Oswald"/>
                <a:ea typeface="Oswald"/>
                <a:cs typeface="Oswald"/>
                <a:sym typeface="Oswald"/>
              </a:rPr>
              <a:t> about </a:t>
            </a:r>
            <a:r>
              <a:rPr lang="fr-FR" sz="1200" dirty="0" err="1">
                <a:solidFill>
                  <a:schemeClr val="dk1"/>
                </a:solidFill>
                <a:latin typeface="Oswald"/>
                <a:ea typeface="Oswald"/>
                <a:cs typeface="Oswald"/>
                <a:sym typeface="Oswald"/>
              </a:rPr>
              <a:t>empowering</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you</a:t>
            </a:r>
            <a:r>
              <a:rPr lang="fr-FR" sz="1200" dirty="0">
                <a:solidFill>
                  <a:schemeClr val="dk1"/>
                </a:solidFill>
                <a:latin typeface="Oswald"/>
                <a:ea typeface="Oswald"/>
                <a:cs typeface="Oswald"/>
                <a:sym typeface="Oswald"/>
              </a:rPr>
              <a:t>, </a:t>
            </a:r>
            <a:r>
              <a:rPr lang="fr-FR" sz="1200" dirty="0" err="1">
                <a:solidFill>
                  <a:schemeClr val="dk1"/>
                </a:solidFill>
                <a:latin typeface="Oswald"/>
                <a:ea typeface="Oswald"/>
                <a:cs typeface="Oswald"/>
                <a:sym typeface="Oswald"/>
              </a:rPr>
              <a:t>using</a:t>
            </a:r>
            <a:r>
              <a:rPr lang="fr-FR" sz="1200" dirty="0">
                <a:solidFill>
                  <a:schemeClr val="dk1"/>
                </a:solidFill>
                <a:latin typeface="Oswald"/>
                <a:ea typeface="Oswald"/>
                <a:cs typeface="Oswald"/>
                <a:sym typeface="Oswald"/>
              </a:rPr>
              <a:t> maths, to </a:t>
            </a:r>
            <a:r>
              <a:rPr lang="fr-FR" sz="1200" dirty="0" err="1">
                <a:solidFill>
                  <a:schemeClr val="dk1"/>
                </a:solidFill>
                <a:latin typeface="Oswald"/>
                <a:ea typeface="Oswald"/>
                <a:cs typeface="Oswald"/>
                <a:sym typeface="Oswald"/>
              </a:rPr>
              <a:t>create</a:t>
            </a:r>
            <a:r>
              <a:rPr lang="fr-FR" sz="1200" dirty="0">
                <a:solidFill>
                  <a:schemeClr val="dk1"/>
                </a:solidFill>
                <a:latin typeface="Oswald"/>
                <a:ea typeface="Oswald"/>
                <a:cs typeface="Oswald"/>
                <a:sym typeface="Oswald"/>
              </a:rPr>
              <a:t> change. </a:t>
            </a:r>
            <a:endParaRPr dirty="0">
              <a:latin typeface="Oswald"/>
              <a:ea typeface="Oswald"/>
              <a:cs typeface="Oswald"/>
              <a:sym typeface="Oswald"/>
            </a:endParaRPr>
          </a:p>
        </p:txBody>
      </p:sp>
      <p:sp>
        <p:nvSpPr>
          <p:cNvPr id="136" name="Google Shape;136;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6</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p7: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Highlights of the SAS 2020 Water Quality report: sources of marine pollution. Which do we have direct control over? Which do we have indirect control over? How can we affect these various impacts on water quality?</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Let’s look at three main issues that impact water quality: </a:t>
            </a:r>
            <a:endParaRPr>
              <a:latin typeface="Oswald"/>
              <a:ea typeface="Oswald"/>
              <a:cs typeface="Oswald"/>
              <a:sym typeface="Oswald"/>
            </a:endParaRPr>
          </a:p>
          <a:p>
            <a:pPr marL="171450" lvl="0" indent="-171450" algn="l" rtl="0">
              <a:lnSpc>
                <a:spcPct val="100000"/>
              </a:lnSpc>
              <a:spcBef>
                <a:spcPts val="0"/>
              </a:spcBef>
              <a:spcAft>
                <a:spcPts val="0"/>
              </a:spcAft>
              <a:buClr>
                <a:schemeClr val="dk1"/>
              </a:buClr>
              <a:buSzPts val="1200"/>
              <a:buFont typeface="Arial"/>
              <a:buChar char="•"/>
            </a:pPr>
            <a:r>
              <a:rPr lang="fr-FR" sz="1200">
                <a:solidFill>
                  <a:schemeClr val="dk1"/>
                </a:solidFill>
                <a:latin typeface="Oswald"/>
                <a:ea typeface="Oswald"/>
                <a:cs typeface="Oswald"/>
                <a:sym typeface="Oswald"/>
              </a:rPr>
              <a:t>agricultural and rural land management, </a:t>
            </a:r>
            <a:endParaRPr>
              <a:latin typeface="Oswald"/>
              <a:ea typeface="Oswald"/>
              <a:cs typeface="Oswald"/>
              <a:sym typeface="Oswald"/>
            </a:endParaRPr>
          </a:p>
          <a:p>
            <a:pPr marL="171450" lvl="0" indent="-171450" algn="l" rtl="0">
              <a:lnSpc>
                <a:spcPct val="100000"/>
              </a:lnSpc>
              <a:spcBef>
                <a:spcPts val="0"/>
              </a:spcBef>
              <a:spcAft>
                <a:spcPts val="0"/>
              </a:spcAft>
              <a:buClr>
                <a:schemeClr val="dk1"/>
              </a:buClr>
              <a:buSzPts val="1200"/>
              <a:buFont typeface="Arial"/>
              <a:buChar char="•"/>
            </a:pPr>
            <a:r>
              <a:rPr lang="fr-FR" sz="1200">
                <a:solidFill>
                  <a:schemeClr val="dk1"/>
                </a:solidFill>
                <a:latin typeface="Oswald"/>
                <a:ea typeface="Oswald"/>
                <a:cs typeface="Oswald"/>
                <a:sym typeface="Oswald"/>
              </a:rPr>
              <a:t>pollution and </a:t>
            </a:r>
            <a:endParaRPr>
              <a:latin typeface="Oswald"/>
              <a:ea typeface="Oswald"/>
              <a:cs typeface="Oswald"/>
              <a:sym typeface="Oswald"/>
            </a:endParaRPr>
          </a:p>
          <a:p>
            <a:pPr marL="171450" lvl="0" indent="-171450" algn="l" rtl="0">
              <a:lnSpc>
                <a:spcPct val="100000"/>
              </a:lnSpc>
              <a:spcBef>
                <a:spcPts val="0"/>
              </a:spcBef>
              <a:spcAft>
                <a:spcPts val="0"/>
              </a:spcAft>
              <a:buClr>
                <a:schemeClr val="dk1"/>
              </a:buClr>
              <a:buSzPts val="1200"/>
              <a:buFont typeface="Arial"/>
              <a:buChar char="•"/>
            </a:pPr>
            <a:r>
              <a:rPr lang="fr-FR" sz="1200">
                <a:solidFill>
                  <a:schemeClr val="dk1"/>
                </a:solidFill>
                <a:latin typeface="Oswald"/>
                <a:ea typeface="Oswald"/>
                <a:cs typeface="Oswald"/>
                <a:sym typeface="Oswald"/>
              </a:rPr>
              <a:t>the water industry.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The main focus will be on the water industry.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a:latin typeface="Oswald"/>
              <a:ea typeface="Oswald"/>
              <a:cs typeface="Oswald"/>
              <a:sym typeface="Oswald"/>
            </a:endParaRPr>
          </a:p>
        </p:txBody>
      </p:sp>
      <p:sp>
        <p:nvSpPr>
          <p:cNvPr id="146" name="Google Shape;146;p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8: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a:latin typeface="Oswald"/>
                <a:ea typeface="Oswald"/>
                <a:cs typeface="Oswald"/>
                <a:sym typeface="Oswald"/>
              </a:rPr>
              <a:t>Focus on solutions for agricultural and rural land management.</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a:latin typeface="Oswald"/>
              <a:ea typeface="Oswald"/>
              <a:cs typeface="Oswald"/>
              <a:sym typeface="Oswald"/>
            </a:endParaRPr>
          </a:p>
          <a:p>
            <a:pPr marL="0" lvl="0" indent="0" algn="l" rtl="0">
              <a:lnSpc>
                <a:spcPct val="100000"/>
              </a:lnSpc>
              <a:spcBef>
                <a:spcPts val="0"/>
              </a:spcBef>
              <a:spcAft>
                <a:spcPts val="0"/>
              </a:spcAft>
              <a:buSzPts val="1400"/>
              <a:buNone/>
            </a:pPr>
            <a:endParaRPr>
              <a:latin typeface="Oswald"/>
              <a:ea typeface="Oswald"/>
              <a:cs typeface="Oswald"/>
              <a:sym typeface="Oswald"/>
            </a:endParaRPr>
          </a:p>
        </p:txBody>
      </p:sp>
      <p:sp>
        <p:nvSpPr>
          <p:cNvPr id="155" name="Google Shape;15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p9:notes"/>
          <p:cNvSpPr>
            <a:spLocks noGrp="1" noRot="1" noChangeAspect="1"/>
          </p:cNvSpPr>
          <p:nvPr>
            <p:ph type="sldImg" idx="2"/>
          </p:nvPr>
        </p:nvSpPr>
        <p:spPr>
          <a:xfrm>
            <a:off x="1371600" y="1143000"/>
            <a:ext cx="41148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5" name="Google Shape;16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What happens in our rivers happens in the sea – many types of farming use pesticides and fertilisers, which lead to chemicals being washed into rivers and the sea when it rains. </a:t>
            </a:r>
            <a:endParaRPr>
              <a:latin typeface="Oswald"/>
              <a:ea typeface="Oswald"/>
              <a:cs typeface="Oswald"/>
              <a:sym typeface="Oswald"/>
            </a:endParaRPr>
          </a:p>
          <a:p>
            <a:pPr marL="0" lvl="0" indent="0" algn="l" rtl="0">
              <a:lnSpc>
                <a:spcPct val="100000"/>
              </a:lnSpc>
              <a:spcBef>
                <a:spcPts val="0"/>
              </a:spcBef>
              <a:spcAft>
                <a:spcPts val="0"/>
              </a:spcAft>
              <a:buSzPts val="1400"/>
              <a:buNone/>
            </a:pPr>
            <a:endParaRPr sz="1200">
              <a:solidFill>
                <a:schemeClr val="dk1"/>
              </a:solidFill>
              <a:latin typeface="Oswald"/>
              <a:ea typeface="Oswald"/>
              <a:cs typeface="Oswald"/>
              <a:sym typeface="Oswald"/>
            </a:endParaRPr>
          </a:p>
          <a:p>
            <a:pPr marL="0" lvl="0" indent="0" algn="l" rtl="0">
              <a:lnSpc>
                <a:spcPct val="100000"/>
              </a:lnSpc>
              <a:spcBef>
                <a:spcPts val="0"/>
              </a:spcBef>
              <a:spcAft>
                <a:spcPts val="0"/>
              </a:spcAft>
              <a:buSzPts val="1400"/>
              <a:buNone/>
            </a:pPr>
            <a:r>
              <a:rPr lang="fr-FR" sz="1200">
                <a:solidFill>
                  <a:schemeClr val="dk1"/>
                </a:solidFill>
                <a:latin typeface="Oswald"/>
                <a:ea typeface="Oswald"/>
                <a:cs typeface="Oswald"/>
                <a:sym typeface="Oswald"/>
              </a:rPr>
              <a:t>This might seem out of our control, but we can have an effect by how we choose to shop, by getting educated and talking to other people about it, so everyone becomes more aware. If we buy food that isn’t sprayed with pesticides and insecticides and fertilisers, we can support positive regenerative farming, which is much better for the land and the environment. </a:t>
            </a:r>
            <a:endParaRPr>
              <a:latin typeface="Oswald"/>
              <a:ea typeface="Oswald"/>
              <a:cs typeface="Oswald"/>
              <a:sym typeface="Oswald"/>
            </a:endParaRPr>
          </a:p>
        </p:txBody>
      </p:sp>
      <p:sp>
        <p:nvSpPr>
          <p:cNvPr id="166" name="Google Shape;16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fr-FR"/>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e de titre" type="title">
  <p:cSld name="TITLE">
    <p:spTree>
      <p:nvGrpSpPr>
        <p:cNvPr id="1" name="Shape 15"/>
        <p:cNvGrpSpPr/>
        <p:nvPr/>
      </p:nvGrpSpPr>
      <p:grpSpPr>
        <a:xfrm>
          <a:off x="0" y="0"/>
          <a:ext cx="0" cy="0"/>
          <a:chOff x="0" y="0"/>
          <a:chExt cx="0" cy="0"/>
        </a:xfrm>
      </p:grpSpPr>
      <p:sp>
        <p:nvSpPr>
          <p:cNvPr id="16" name="Google Shape;16;p27"/>
          <p:cNvSpPr txBox="1">
            <a:spLocks noGrp="1"/>
          </p:cNvSpPr>
          <p:nvPr>
            <p:ph type="ctrTitle"/>
          </p:nvPr>
        </p:nvSpPr>
        <p:spPr>
          <a:xfrm>
            <a:off x="685800" y="1122363"/>
            <a:ext cx="77724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7"/>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2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2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2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re et texte vertical" type="vertTx">
  <p:cSld name="VERTICAL_TEXT">
    <p:spTree>
      <p:nvGrpSpPr>
        <p:cNvPr id="1" name="Shape 72"/>
        <p:cNvGrpSpPr/>
        <p:nvPr/>
      </p:nvGrpSpPr>
      <p:grpSpPr>
        <a:xfrm>
          <a:off x="0" y="0"/>
          <a:ext cx="0" cy="0"/>
          <a:chOff x="0" y="0"/>
          <a:chExt cx="0" cy="0"/>
        </a:xfrm>
      </p:grpSpPr>
      <p:sp>
        <p:nvSpPr>
          <p:cNvPr id="73" name="Google Shape;73;p36"/>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36"/>
          <p:cNvSpPr txBox="1">
            <a:spLocks noGrp="1"/>
          </p:cNvSpPr>
          <p:nvPr>
            <p:ph type="body" idx="1"/>
          </p:nvPr>
        </p:nvSpPr>
        <p:spPr>
          <a:xfrm rot="5400000">
            <a:off x="2396331" y="57944"/>
            <a:ext cx="4351338" cy="78867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re vertical et texte" type="vertTitleAndTx">
  <p:cSld name="VERTICAL_TITLE_AND_VERTICAL_TEXT">
    <p:spTree>
      <p:nvGrpSpPr>
        <p:cNvPr id="1" name="Shape 78"/>
        <p:cNvGrpSpPr/>
        <p:nvPr/>
      </p:nvGrpSpPr>
      <p:grpSpPr>
        <a:xfrm>
          <a:off x="0" y="0"/>
          <a:ext cx="0" cy="0"/>
          <a:chOff x="0" y="0"/>
          <a:chExt cx="0" cy="0"/>
        </a:xfrm>
      </p:grpSpPr>
      <p:sp>
        <p:nvSpPr>
          <p:cNvPr id="79" name="Google Shape;79;p37"/>
          <p:cNvSpPr txBox="1">
            <a:spLocks noGrp="1"/>
          </p:cNvSpPr>
          <p:nvPr>
            <p:ph type="title"/>
          </p:nvPr>
        </p:nvSpPr>
        <p:spPr>
          <a:xfrm rot="5400000">
            <a:off x="4623593" y="2285206"/>
            <a:ext cx="5811838" cy="1971675"/>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7"/>
          <p:cNvSpPr txBox="1">
            <a:spLocks noGrp="1"/>
          </p:cNvSpPr>
          <p:nvPr>
            <p:ph type="body" idx="1"/>
          </p:nvPr>
        </p:nvSpPr>
        <p:spPr>
          <a:xfrm rot="5400000">
            <a:off x="623093" y="370681"/>
            <a:ext cx="5811838" cy="58007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7"/>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37"/>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7"/>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re et contenu" type="obj">
  <p:cSld name="OBJECT">
    <p:spTree>
      <p:nvGrpSpPr>
        <p:cNvPr id="1" name="Shape 21"/>
        <p:cNvGrpSpPr/>
        <p:nvPr/>
      </p:nvGrpSpPr>
      <p:grpSpPr>
        <a:xfrm>
          <a:off x="0" y="0"/>
          <a:ext cx="0" cy="0"/>
          <a:chOff x="0" y="0"/>
          <a:chExt cx="0" cy="0"/>
        </a:xfrm>
      </p:grpSpPr>
      <p:sp>
        <p:nvSpPr>
          <p:cNvPr id="22" name="Google Shape;22;p28"/>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28"/>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4" name="Google Shape;24;p28"/>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5" name="Google Shape;25;p28"/>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6" name="Google Shape;26;p28"/>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re de section" type="secHead">
  <p:cSld name="SECTION_HEADER">
    <p:spTree>
      <p:nvGrpSpPr>
        <p:cNvPr id="1" name="Shape 27"/>
        <p:cNvGrpSpPr/>
        <p:nvPr/>
      </p:nvGrpSpPr>
      <p:grpSpPr>
        <a:xfrm>
          <a:off x="0" y="0"/>
          <a:ext cx="0" cy="0"/>
          <a:chOff x="0" y="0"/>
          <a:chExt cx="0" cy="0"/>
        </a:xfrm>
      </p:grpSpPr>
      <p:sp>
        <p:nvSpPr>
          <p:cNvPr id="28" name="Google Shape;28;p29"/>
          <p:cNvSpPr txBox="1">
            <a:spLocks noGrp="1"/>
          </p:cNvSpPr>
          <p:nvPr>
            <p:ph type="title"/>
          </p:nvPr>
        </p:nvSpPr>
        <p:spPr>
          <a:xfrm>
            <a:off x="623888" y="1709739"/>
            <a:ext cx="78867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29"/>
          <p:cNvSpPr txBox="1">
            <a:spLocks noGrp="1"/>
          </p:cNvSpPr>
          <p:nvPr>
            <p:ph type="body" idx="1"/>
          </p:nvPr>
        </p:nvSpPr>
        <p:spPr>
          <a:xfrm>
            <a:off x="623888" y="4589464"/>
            <a:ext cx="78867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2400"/>
              <a:buNone/>
              <a:defRPr sz="2400">
                <a:solidFill>
                  <a:schemeClr val="dk1"/>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0" name="Google Shape;30;p29"/>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1" name="Google Shape;31;p29"/>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2" name="Google Shape;32;p29"/>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eux contenus" type="twoObj">
  <p:cSld name="TWO_OBJECTS">
    <p:spTree>
      <p:nvGrpSpPr>
        <p:cNvPr id="1" name="Shape 33"/>
        <p:cNvGrpSpPr/>
        <p:nvPr/>
      </p:nvGrpSpPr>
      <p:grpSpPr>
        <a:xfrm>
          <a:off x="0" y="0"/>
          <a:ext cx="0" cy="0"/>
          <a:chOff x="0" y="0"/>
          <a:chExt cx="0" cy="0"/>
        </a:xfrm>
      </p:grpSpPr>
      <p:sp>
        <p:nvSpPr>
          <p:cNvPr id="34" name="Google Shape;34;p30"/>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30"/>
          <p:cNvSpPr txBox="1">
            <a:spLocks noGrp="1"/>
          </p:cNvSpPr>
          <p:nvPr>
            <p:ph type="body" idx="1"/>
          </p:nvPr>
        </p:nvSpPr>
        <p:spPr>
          <a:xfrm>
            <a:off x="6286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30"/>
          <p:cNvSpPr txBox="1">
            <a:spLocks noGrp="1"/>
          </p:cNvSpPr>
          <p:nvPr>
            <p:ph type="body" idx="2"/>
          </p:nvPr>
        </p:nvSpPr>
        <p:spPr>
          <a:xfrm>
            <a:off x="4629150" y="1825625"/>
            <a:ext cx="38862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30"/>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8" name="Google Shape;38;p30"/>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0"/>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aison" type="twoTxTwoObj">
  <p:cSld name="TWO_OBJECTS_WITH_TEXT">
    <p:spTree>
      <p:nvGrpSpPr>
        <p:cNvPr id="1" name="Shape 40"/>
        <p:cNvGrpSpPr/>
        <p:nvPr/>
      </p:nvGrpSpPr>
      <p:grpSpPr>
        <a:xfrm>
          <a:off x="0" y="0"/>
          <a:ext cx="0" cy="0"/>
          <a:chOff x="0" y="0"/>
          <a:chExt cx="0" cy="0"/>
        </a:xfrm>
      </p:grpSpPr>
      <p:sp>
        <p:nvSpPr>
          <p:cNvPr id="41" name="Google Shape;41;p31"/>
          <p:cNvSpPr txBox="1">
            <a:spLocks noGrp="1"/>
          </p:cNvSpPr>
          <p:nvPr>
            <p:ph type="title"/>
          </p:nvPr>
        </p:nvSpPr>
        <p:spPr>
          <a:xfrm>
            <a:off x="629841"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31"/>
          <p:cNvSpPr txBox="1">
            <a:spLocks noGrp="1"/>
          </p:cNvSpPr>
          <p:nvPr>
            <p:ph type="body" idx="1"/>
          </p:nvPr>
        </p:nvSpPr>
        <p:spPr>
          <a:xfrm>
            <a:off x="629842" y="1681163"/>
            <a:ext cx="3868340"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3" name="Google Shape;43;p31"/>
          <p:cNvSpPr txBox="1">
            <a:spLocks noGrp="1"/>
          </p:cNvSpPr>
          <p:nvPr>
            <p:ph type="body" idx="2"/>
          </p:nvPr>
        </p:nvSpPr>
        <p:spPr>
          <a:xfrm>
            <a:off x="629842" y="2505075"/>
            <a:ext cx="3868340"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31"/>
          <p:cNvSpPr txBox="1">
            <a:spLocks noGrp="1"/>
          </p:cNvSpPr>
          <p:nvPr>
            <p:ph type="body" idx="3"/>
          </p:nvPr>
        </p:nvSpPr>
        <p:spPr>
          <a:xfrm>
            <a:off x="4629150" y="1681163"/>
            <a:ext cx="3887391"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5" name="Google Shape;45;p31"/>
          <p:cNvSpPr txBox="1">
            <a:spLocks noGrp="1"/>
          </p:cNvSpPr>
          <p:nvPr>
            <p:ph type="body" idx="4"/>
          </p:nvPr>
        </p:nvSpPr>
        <p:spPr>
          <a:xfrm>
            <a:off x="4629150" y="2505075"/>
            <a:ext cx="3887391"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6" name="Google Shape;46;p31"/>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7" name="Google Shape;47;p31"/>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8" name="Google Shape;48;p31"/>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re seul" type="titleOnly">
  <p:cSld name="TITLE_ONLY">
    <p:spTree>
      <p:nvGrpSpPr>
        <p:cNvPr id="1" name="Shape 49"/>
        <p:cNvGrpSpPr/>
        <p:nvPr/>
      </p:nvGrpSpPr>
      <p:grpSpPr>
        <a:xfrm>
          <a:off x="0" y="0"/>
          <a:ext cx="0" cy="0"/>
          <a:chOff x="0" y="0"/>
          <a:chExt cx="0" cy="0"/>
        </a:xfrm>
      </p:grpSpPr>
      <p:sp>
        <p:nvSpPr>
          <p:cNvPr id="50" name="Google Shape;50;p32"/>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32"/>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32"/>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3" name="Google Shape;53;p32"/>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Vide" type="blank">
  <p:cSld name="BLANK">
    <p:spTree>
      <p:nvGrpSpPr>
        <p:cNvPr id="1" name="Shape 54"/>
        <p:cNvGrpSpPr/>
        <p:nvPr/>
      </p:nvGrpSpPr>
      <p:grpSpPr>
        <a:xfrm>
          <a:off x="0" y="0"/>
          <a:ext cx="0" cy="0"/>
          <a:chOff x="0" y="0"/>
          <a:chExt cx="0" cy="0"/>
        </a:xfrm>
      </p:grpSpPr>
      <p:sp>
        <p:nvSpPr>
          <p:cNvPr id="55" name="Google Shape;55;p33"/>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33"/>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33"/>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u avec légende" type="objTx">
  <p:cSld name="OBJECT_WITH_CAPTION_TEXT">
    <p:spTree>
      <p:nvGrpSpPr>
        <p:cNvPr id="1" name="Shape 58"/>
        <p:cNvGrpSpPr/>
        <p:nvPr/>
      </p:nvGrpSpPr>
      <p:grpSpPr>
        <a:xfrm>
          <a:off x="0" y="0"/>
          <a:ext cx="0" cy="0"/>
          <a:chOff x="0" y="0"/>
          <a:chExt cx="0" cy="0"/>
        </a:xfrm>
      </p:grpSpPr>
      <p:sp>
        <p:nvSpPr>
          <p:cNvPr id="59" name="Google Shape;59;p34"/>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34"/>
          <p:cNvSpPr txBox="1">
            <a:spLocks noGrp="1"/>
          </p:cNvSpPr>
          <p:nvPr>
            <p:ph type="body" idx="1"/>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4"/>
          <p:cNvSpPr txBox="1">
            <a:spLocks noGrp="1"/>
          </p:cNvSpPr>
          <p:nvPr>
            <p:ph type="body" idx="2"/>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4"/>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4"/>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4"/>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Image avec légende" type="picTx">
  <p:cSld name="PICTURE_WITH_CAPTION_TEXT">
    <p:spTree>
      <p:nvGrpSpPr>
        <p:cNvPr id="1" name="Shape 65"/>
        <p:cNvGrpSpPr/>
        <p:nvPr/>
      </p:nvGrpSpPr>
      <p:grpSpPr>
        <a:xfrm>
          <a:off x="0" y="0"/>
          <a:ext cx="0" cy="0"/>
          <a:chOff x="0" y="0"/>
          <a:chExt cx="0" cy="0"/>
        </a:xfrm>
      </p:grpSpPr>
      <p:sp>
        <p:nvSpPr>
          <p:cNvPr id="66" name="Google Shape;66;p35"/>
          <p:cNvSpPr txBox="1">
            <a:spLocks noGrp="1"/>
          </p:cNvSpPr>
          <p:nvPr>
            <p:ph type="title"/>
          </p:nvPr>
        </p:nvSpPr>
        <p:spPr>
          <a:xfrm>
            <a:off x="629841" y="457200"/>
            <a:ext cx="2949178"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35"/>
          <p:cNvSpPr>
            <a:spLocks noGrp="1"/>
          </p:cNvSpPr>
          <p:nvPr>
            <p:ph type="pic" idx="2"/>
          </p:nvPr>
        </p:nvSpPr>
        <p:spPr>
          <a:xfrm>
            <a:off x="3887391" y="987426"/>
            <a:ext cx="4629150" cy="4873625"/>
          </a:xfrm>
          <a:prstGeom prst="rect">
            <a:avLst/>
          </a:prstGeom>
          <a:noFill/>
          <a:ln>
            <a:noFill/>
          </a:ln>
        </p:spPr>
        <p:txBody>
          <a:bodyPr spcFirstLastPara="1" wrap="square" lIns="91425" tIns="45700" rIns="91425" bIns="45700" anchor="t" anchorCtr="0">
            <a:normAutofit/>
          </a:bodyPr>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35"/>
          <p:cNvSpPr txBox="1">
            <a:spLocks noGrp="1"/>
          </p:cNvSpPr>
          <p:nvPr>
            <p:ph type="body" idx="1"/>
          </p:nvPr>
        </p:nvSpPr>
        <p:spPr>
          <a:xfrm>
            <a:off x="629841" y="2057400"/>
            <a:ext cx="2949178"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5"/>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5"/>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5"/>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6"/>
          <p:cNvSpPr txBox="1">
            <a:spLocks noGrp="1"/>
          </p:cNvSpPr>
          <p:nvPr>
            <p:ph type="title"/>
          </p:nvPr>
        </p:nvSpPr>
        <p:spPr>
          <a:xfrm>
            <a:off x="628650" y="365126"/>
            <a:ext cx="78867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6"/>
          <p:cNvSpPr txBox="1">
            <a:spLocks noGrp="1"/>
          </p:cNvSpPr>
          <p:nvPr>
            <p:ph type="body" idx="1"/>
          </p:nvPr>
        </p:nvSpPr>
        <p:spPr>
          <a:xfrm>
            <a:off x="628650" y="1825625"/>
            <a:ext cx="78867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6"/>
          <p:cNvSpPr txBox="1">
            <a:spLocks noGrp="1"/>
          </p:cNvSpPr>
          <p:nvPr>
            <p:ph type="dt" idx="10"/>
          </p:nvPr>
        </p:nvSpPr>
        <p:spPr>
          <a:xfrm>
            <a:off x="628650" y="6356351"/>
            <a:ext cx="20574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6"/>
          <p:cNvSpPr txBox="1">
            <a:spLocks noGrp="1"/>
          </p:cNvSpPr>
          <p:nvPr>
            <p:ph type="ftr" idx="11"/>
          </p:nvPr>
        </p:nvSpPr>
        <p:spPr>
          <a:xfrm>
            <a:off x="3028950" y="6356351"/>
            <a:ext cx="30861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6"/>
          <p:cNvSpPr txBox="1">
            <a:spLocks noGrp="1"/>
          </p:cNvSpPr>
          <p:nvPr>
            <p:ph type="sldNum" idx="12"/>
          </p:nvPr>
        </p:nvSpPr>
        <p:spPr>
          <a:xfrm>
            <a:off x="6457950" y="6356351"/>
            <a:ext cx="20574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fr-F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4.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8.png"/><Relationship Id="rId4" Type="http://schemas.openxmlformats.org/officeDocument/2006/relationships/image" Target="../media/image17.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28.png"/><Relationship Id="rId4"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7.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17.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40.png"/></Relationships>
</file>

<file path=ppt/slides/_rels/slide23.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hyperlink" Target="https://www.sas.org.uk/map/" TargetMode="External"/><Relationship Id="rId13" Type="http://schemas.openxmlformats.org/officeDocument/2006/relationships/image" Target="../media/image3.png"/><Relationship Id="rId3" Type="http://schemas.openxmlformats.org/officeDocument/2006/relationships/image" Target="../media/image1.png"/><Relationship Id="rId7" Type="http://schemas.openxmlformats.org/officeDocument/2006/relationships/hyperlink" Target="https://www.edenproject.com/learn/for-everyone/water-saving-tips" TargetMode="External"/><Relationship Id="rId12" Type="http://schemas.openxmlformats.org/officeDocument/2006/relationships/image" Target="../media/image2.png"/><Relationship Id="rId17" Type="http://schemas.openxmlformats.org/officeDocument/2006/relationships/image" Target="../media/image7.png"/><Relationship Id="rId2" Type="http://schemas.openxmlformats.org/officeDocument/2006/relationships/notesSlide" Target="../notesSlides/notesSlide24.xml"/><Relationship Id="rId16" Type="http://schemas.openxmlformats.org/officeDocument/2006/relationships/image" Target="../media/image6.png"/><Relationship Id="rId1" Type="http://schemas.openxmlformats.org/officeDocument/2006/relationships/slideLayout" Target="../slideLayouts/slideLayout1.xml"/><Relationship Id="rId6" Type="http://schemas.openxmlformats.org/officeDocument/2006/relationships/hyperlink" Target="https://www.water.org.uk/advice-for-customers/find-your-supplier/" TargetMode="External"/><Relationship Id="rId11" Type="http://schemas.openxmlformats.org/officeDocument/2006/relationships/hyperlink" Target="https://www.sas.org.uk/plastic-free-schools/" TargetMode="External"/><Relationship Id="rId5" Type="http://schemas.openxmlformats.org/officeDocument/2006/relationships/hyperlink" Target="https://www.sas.org.uk/EndSewagePollution-SewageBill" TargetMode="External"/><Relationship Id="rId15" Type="http://schemas.openxmlformats.org/officeDocument/2006/relationships/image" Target="../media/image5.png"/><Relationship Id="rId10" Type="http://schemas.openxmlformats.org/officeDocument/2006/relationships/hyperlink" Target="https://granthaminstitute.com/2016/05/31/seven-ways-maths-can-save-the-world/" TargetMode="External"/><Relationship Id="rId4" Type="http://schemas.openxmlformats.org/officeDocument/2006/relationships/hyperlink" Target="https://www.ted.com/talks/libby_bowles_you_can_save_the_world" TargetMode="External"/><Relationship Id="rId9" Type="http://schemas.openxmlformats.org/officeDocument/2006/relationships/hyperlink" Target="https://www.sas.org.uk/safer-seas-service/" TargetMode="External"/><Relationship Id="rId1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hyperlink" Target="http://sas.org.uk/map" TargetMode="External"/><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7"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8.png"/><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88"/>
        <p:cNvGrpSpPr/>
        <p:nvPr/>
      </p:nvGrpSpPr>
      <p:grpSpPr>
        <a:xfrm>
          <a:off x="0" y="0"/>
          <a:ext cx="0" cy="0"/>
          <a:chOff x="0" y="0"/>
          <a:chExt cx="0" cy="0"/>
        </a:xfrm>
      </p:grpSpPr>
      <p:sp>
        <p:nvSpPr>
          <p:cNvPr id="89" name="Google Shape;89;p1"/>
          <p:cNvSpPr txBox="1">
            <a:spLocks noGrp="1"/>
          </p:cNvSpPr>
          <p:nvPr>
            <p:ph type="ctrTitle"/>
          </p:nvPr>
        </p:nvSpPr>
        <p:spPr>
          <a:xfrm>
            <a:off x="685800" y="947172"/>
            <a:ext cx="77724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006F73"/>
              </a:buClr>
              <a:buSzPts val="6000"/>
              <a:buFont typeface="Gill Sans"/>
              <a:buNone/>
            </a:pPr>
            <a:r>
              <a:rPr lang="fr-FR" b="1">
                <a:solidFill>
                  <a:srgbClr val="006F73"/>
                </a:solidFill>
                <a:latin typeface="Oswald"/>
                <a:ea typeface="Oswald"/>
                <a:cs typeface="Oswald"/>
                <a:sym typeface="Oswald"/>
              </a:rPr>
              <a:t>PIPE UP FOR THE OCEAN</a:t>
            </a:r>
            <a:endParaRPr>
              <a:latin typeface="Oswald"/>
              <a:ea typeface="Oswald"/>
              <a:cs typeface="Oswald"/>
              <a:sym typeface="Oswald"/>
            </a:endParaRPr>
          </a:p>
        </p:txBody>
      </p:sp>
      <p:sp>
        <p:nvSpPr>
          <p:cNvPr id="90" name="Google Shape;90;p1"/>
          <p:cNvSpPr txBox="1">
            <a:spLocks noGrp="1"/>
          </p:cNvSpPr>
          <p:nvPr>
            <p:ph type="subTitle" idx="1"/>
          </p:nvPr>
        </p:nvSpPr>
        <p:spPr>
          <a:xfrm>
            <a:off x="1143000" y="3602038"/>
            <a:ext cx="6858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39BAC4"/>
              </a:buClr>
              <a:buSzPts val="3600"/>
              <a:buNone/>
            </a:pPr>
            <a:r>
              <a:rPr lang="fr-FR" sz="3600">
                <a:solidFill>
                  <a:srgbClr val="39BAC4"/>
                </a:solidFill>
                <a:latin typeface="Oswald"/>
                <a:ea typeface="Oswald"/>
                <a:cs typeface="Oswald"/>
                <a:sym typeface="Oswald"/>
              </a:rPr>
              <a:t>A quality mission…</a:t>
            </a:r>
            <a:endParaRPr sz="3600">
              <a:solidFill>
                <a:srgbClr val="39BAC4"/>
              </a:solidFill>
              <a:latin typeface="Oswald"/>
              <a:ea typeface="Oswald"/>
              <a:cs typeface="Oswald"/>
              <a:sym typeface="Oswald"/>
            </a:endParaRPr>
          </a:p>
        </p:txBody>
      </p:sp>
      <p:pic>
        <p:nvPicPr>
          <p:cNvPr id="91" name="Google Shape;91;p1"/>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514600" y="4464894"/>
            <a:ext cx="5486400" cy="1016000"/>
          </a:xfrm>
          <a:prstGeom prst="rect">
            <a:avLst/>
          </a:prstGeom>
          <a:noFill/>
          <a:ln>
            <a:noFill/>
          </a:ln>
        </p:spPr>
      </p:pic>
      <p:pic>
        <p:nvPicPr>
          <p:cNvPr id="92" name="Google Shape;92;p1"/>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1697796" y="4557010"/>
            <a:ext cx="1165983" cy="1023790"/>
          </a:xfrm>
          <a:prstGeom prst="rect">
            <a:avLst/>
          </a:prstGeom>
          <a:noFill/>
          <a:ln>
            <a:noFill/>
          </a:ln>
        </p:spPr>
      </p:pic>
      <p:pic>
        <p:nvPicPr>
          <p:cNvPr id="93" name="Google Shape;93;p1"/>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3029637" y="4543297"/>
            <a:ext cx="981421" cy="1037503"/>
          </a:xfrm>
          <a:prstGeom prst="rect">
            <a:avLst/>
          </a:prstGeom>
          <a:noFill/>
          <a:ln>
            <a:noFill/>
          </a:ln>
        </p:spPr>
      </p:pic>
      <p:pic>
        <p:nvPicPr>
          <p:cNvPr id="94" name="Google Shape;94;p1"/>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176916" y="4543298"/>
            <a:ext cx="972599" cy="1042070"/>
          </a:xfrm>
          <a:prstGeom prst="rect">
            <a:avLst/>
          </a:prstGeom>
          <a:noFill/>
          <a:ln>
            <a:noFill/>
          </a:ln>
        </p:spPr>
      </p:pic>
      <p:pic>
        <p:nvPicPr>
          <p:cNvPr id="95" name="Google Shape;95;p1"/>
          <p:cNvPicPr preferRelativeResize="0"/>
          <p:nvPr/>
        </p:nvPicPr>
        <p:blipFill rotWithShape="1">
          <a:blip r:embed="rId8" cstate="email">
            <a:alphaModFix/>
            <a:extLst>
              <a:ext uri="{28A0092B-C50C-407E-A947-70E740481C1C}">
                <a14:useLocalDpi xmlns:a14="http://schemas.microsoft.com/office/drawing/2010/main"/>
              </a:ext>
            </a:extLst>
          </a:blip>
          <a:srcRect/>
          <a:stretch/>
        </p:blipFill>
        <p:spPr>
          <a:xfrm>
            <a:off x="5342899" y="4543298"/>
            <a:ext cx="984834" cy="1041926"/>
          </a:xfrm>
          <a:prstGeom prst="rect">
            <a:avLst/>
          </a:prstGeom>
          <a:noFill/>
          <a:ln>
            <a:noFill/>
          </a:ln>
        </p:spPr>
      </p:pic>
      <p:pic>
        <p:nvPicPr>
          <p:cNvPr id="96" name="Google Shape;96;p1"/>
          <p:cNvPicPr preferRelativeResize="0"/>
          <p:nvPr/>
        </p:nvPicPr>
        <p:blipFill rotWithShape="1">
          <a:blip r:embed="rId9" cstate="email">
            <a:alphaModFix/>
            <a:extLst>
              <a:ext uri="{28A0092B-C50C-407E-A947-70E740481C1C}">
                <a14:useLocalDpi xmlns:a14="http://schemas.microsoft.com/office/drawing/2010/main"/>
              </a:ext>
            </a:extLst>
          </a:blip>
          <a:srcRect/>
          <a:stretch/>
        </p:blipFill>
        <p:spPr>
          <a:xfrm>
            <a:off x="6521116" y="4543299"/>
            <a:ext cx="980652" cy="1037502"/>
          </a:xfrm>
          <a:prstGeom prst="rect">
            <a:avLst/>
          </a:prstGeom>
          <a:noFill/>
          <a:ln>
            <a:noFill/>
          </a:ln>
        </p:spPr>
      </p:pic>
      <p:sp>
        <p:nvSpPr>
          <p:cNvPr id="97" name="Google Shape;97;p1"/>
          <p:cNvSpPr/>
          <p:nvPr/>
        </p:nvSpPr>
        <p:spPr>
          <a:xfrm>
            <a:off x="0" y="0"/>
            <a:ext cx="9144000" cy="45720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Arial"/>
              <a:ea typeface="Arial"/>
              <a:cs typeface="Arial"/>
              <a:sym typeface="Arial"/>
            </a:endParaRPr>
          </a:p>
        </p:txBody>
      </p:sp>
      <p:sp>
        <p:nvSpPr>
          <p:cNvPr id="98" name="Google Shape;98;p1"/>
          <p:cNvSpPr/>
          <p:nvPr/>
        </p:nvSpPr>
        <p:spPr>
          <a:xfrm>
            <a:off x="457200" y="1219200"/>
            <a:ext cx="9144000" cy="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000"/>
              <a:buFont typeface="Arial"/>
              <a:buNone/>
            </a:pPr>
            <a:r>
              <a:rPr lang="fr-FR" sz="1000" b="0" i="0" u="none" strike="noStrike" cap="none">
                <a:solidFill>
                  <a:schemeClr val="dk1"/>
                </a:solidFill>
                <a:latin typeface="Oswald"/>
                <a:ea typeface="Oswald"/>
                <a:cs typeface="Oswald"/>
                <a:sym typeface="Oswald"/>
              </a:rPr>
              <a:t>  </a:t>
            </a:r>
            <a:endParaRPr sz="1800" b="0" i="0" u="none" strike="noStrike" cap="none">
              <a:solidFill>
                <a:schemeClr val="dk1"/>
              </a:solidFill>
              <a:latin typeface="Arial"/>
              <a:ea typeface="Arial"/>
              <a:cs typeface="Arial"/>
              <a:sym typeface="Arial"/>
            </a:endParaRPr>
          </a:p>
        </p:txBody>
      </p:sp>
      <p:sp>
        <p:nvSpPr>
          <p:cNvPr id="99" name="Google Shape;99;p1"/>
          <p:cNvSpPr/>
          <p:nvPr/>
        </p:nvSpPr>
        <p:spPr>
          <a:xfrm>
            <a:off x="457200" y="1924050"/>
            <a:ext cx="9144000" cy="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000"/>
              <a:buFont typeface="Arial"/>
              <a:buNone/>
            </a:pPr>
            <a:r>
              <a:rPr lang="fr-FR" sz="1000" b="0" i="0" u="none" strike="noStrike" cap="none">
                <a:solidFill>
                  <a:schemeClr val="dk1"/>
                </a:solidFill>
                <a:latin typeface="Oswald"/>
                <a:ea typeface="Oswald"/>
                <a:cs typeface="Oswald"/>
                <a:sym typeface="Oswald"/>
              </a:rPr>
              <a:t>  </a:t>
            </a:r>
            <a:endParaRPr sz="1800" b="0" i="0" u="none" strike="noStrike" cap="none">
              <a:solidFill>
                <a:schemeClr val="dk1"/>
              </a:solidFill>
              <a:latin typeface="Arial"/>
              <a:ea typeface="Arial"/>
              <a:cs typeface="Arial"/>
              <a:sym typeface="Arial"/>
            </a:endParaRPr>
          </a:p>
        </p:txBody>
      </p:sp>
      <p:sp>
        <p:nvSpPr>
          <p:cNvPr id="100" name="Google Shape;100;p1"/>
          <p:cNvSpPr/>
          <p:nvPr/>
        </p:nvSpPr>
        <p:spPr>
          <a:xfrm>
            <a:off x="457200" y="2638425"/>
            <a:ext cx="9144000" cy="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000"/>
              <a:buFont typeface="Arial"/>
              <a:buNone/>
            </a:pPr>
            <a:r>
              <a:rPr lang="fr-FR" sz="1000" b="0" i="0" u="none" strike="noStrike" cap="none">
                <a:solidFill>
                  <a:schemeClr val="dk1"/>
                </a:solidFill>
                <a:latin typeface="Oswald"/>
                <a:ea typeface="Oswald"/>
                <a:cs typeface="Oswald"/>
                <a:sym typeface="Oswald"/>
              </a:rPr>
              <a:t>  </a:t>
            </a:r>
            <a:endParaRPr sz="1800" b="0" i="0" u="none" strike="noStrike" cap="none">
              <a:solidFill>
                <a:schemeClr val="dk1"/>
              </a:solidFill>
              <a:latin typeface="Arial"/>
              <a:ea typeface="Arial"/>
              <a:cs typeface="Arial"/>
              <a:sym typeface="Arial"/>
            </a:endParaRPr>
          </a:p>
        </p:txBody>
      </p:sp>
      <p:sp>
        <p:nvSpPr>
          <p:cNvPr id="101" name="Google Shape;101;p1"/>
          <p:cNvSpPr/>
          <p:nvPr/>
        </p:nvSpPr>
        <p:spPr>
          <a:xfrm>
            <a:off x="457200" y="3333750"/>
            <a:ext cx="9144000" cy="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chemeClr val="dk1"/>
              </a:buClr>
              <a:buSzPts val="1000"/>
              <a:buFont typeface="Arial"/>
              <a:buNone/>
            </a:pPr>
            <a:r>
              <a:rPr lang="fr-FR" sz="1000" b="0" i="0" u="none" strike="noStrike" cap="none">
                <a:solidFill>
                  <a:schemeClr val="dk1"/>
                </a:solidFill>
                <a:latin typeface="Oswald"/>
                <a:ea typeface="Oswald"/>
                <a:cs typeface="Oswald"/>
                <a:sym typeface="Oswald"/>
              </a:rPr>
              <a:t>  </a:t>
            </a:r>
            <a:endParaRPr sz="1800" b="0" i="0" u="none" strike="noStrike" cap="none">
              <a:solidFill>
                <a:schemeClr val="dk1"/>
              </a:solidFill>
              <a:latin typeface="Arial"/>
              <a:ea typeface="Arial"/>
              <a:cs typeface="Arial"/>
              <a:sym typeface="Arial"/>
            </a:endParaRPr>
          </a:p>
        </p:txBody>
      </p:sp>
      <p:sp>
        <p:nvSpPr>
          <p:cNvPr id="102" name="Google Shape;102;p1"/>
          <p:cNvSpPr/>
          <p:nvPr/>
        </p:nvSpPr>
        <p:spPr>
          <a:xfrm>
            <a:off x="457200" y="4029075"/>
            <a:ext cx="9144000" cy="0"/>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None/>
            </a:pPr>
            <a:endParaRPr sz="1400" b="0" i="0" u="none" strike="noStrike" cap="none">
              <a:solidFill>
                <a:srgbClr val="000000"/>
              </a:solidFill>
              <a:latin typeface="Arial"/>
              <a:ea typeface="Arial"/>
              <a:cs typeface="Arial"/>
              <a:sym typeface="Aria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181"/>
        <p:cNvGrpSpPr/>
        <p:nvPr/>
      </p:nvGrpSpPr>
      <p:grpSpPr>
        <a:xfrm>
          <a:off x="0" y="0"/>
          <a:ext cx="0" cy="0"/>
          <a:chOff x="0" y="0"/>
          <a:chExt cx="0" cy="0"/>
        </a:xfrm>
      </p:grpSpPr>
      <p:sp>
        <p:nvSpPr>
          <p:cNvPr id="182" name="Google Shape;182;p10"/>
          <p:cNvSpPr/>
          <p:nvPr/>
        </p:nvSpPr>
        <p:spPr>
          <a:xfrm>
            <a:off x="6696635" y="0"/>
            <a:ext cx="2205318" cy="127747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83" name="Google Shape;183;p10"/>
          <p:cNvSpPr txBox="1"/>
          <p:nvPr/>
        </p:nvSpPr>
        <p:spPr>
          <a:xfrm>
            <a:off x="685800" y="1122363"/>
            <a:ext cx="7772400" cy="114952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400"/>
              <a:buFont typeface="Calibri"/>
              <a:buNone/>
            </a:pPr>
            <a:endParaRPr sz="4400" b="1" i="0" u="none" strike="noStrike" cap="none">
              <a:solidFill>
                <a:srgbClr val="006F73"/>
              </a:solidFill>
              <a:latin typeface="Gill Sans"/>
              <a:ea typeface="Gill Sans"/>
              <a:cs typeface="Gill Sans"/>
              <a:sym typeface="Gill Sans"/>
            </a:endParaRPr>
          </a:p>
        </p:txBody>
      </p:sp>
      <p:pic>
        <p:nvPicPr>
          <p:cNvPr id="184" name="Google Shape;184;p10" descr="Screen Shot 2020-12-02 at 14.45.37.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15381" y="41213"/>
            <a:ext cx="3434376" cy="2009713"/>
          </a:xfrm>
          <a:prstGeom prst="rect">
            <a:avLst/>
          </a:prstGeom>
          <a:noFill/>
          <a:ln>
            <a:noFill/>
          </a:ln>
        </p:spPr>
      </p:pic>
      <p:sp>
        <p:nvSpPr>
          <p:cNvPr id="185" name="Google Shape;185;p10"/>
          <p:cNvSpPr txBox="1"/>
          <p:nvPr/>
        </p:nvSpPr>
        <p:spPr>
          <a:xfrm>
            <a:off x="186183" y="1009474"/>
            <a:ext cx="3250863" cy="853193"/>
          </a:xfrm>
          <a:prstGeom prst="rect">
            <a:avLst/>
          </a:prstGeom>
          <a:noFill/>
          <a:ln>
            <a:noFill/>
          </a:ln>
        </p:spPr>
        <p:txBody>
          <a:bodyPr spcFirstLastPara="1" wrap="square" lIns="91425" tIns="45700" rIns="91425" bIns="45700" anchor="ctr" anchorCtr="0">
            <a:normAutofit/>
          </a:bodyPr>
          <a:lstStyle/>
          <a:p>
            <a:pPr marL="0" marR="0" lvl="0" indent="0" algn="ctr" rtl="0">
              <a:lnSpc>
                <a:spcPct val="80000"/>
              </a:lnSpc>
              <a:spcBef>
                <a:spcPts val="0"/>
              </a:spcBef>
              <a:spcAft>
                <a:spcPts val="0"/>
              </a:spcAft>
              <a:buClr>
                <a:srgbClr val="006F73"/>
              </a:buClr>
              <a:buSzPts val="3740"/>
              <a:buFont typeface="Gill Sans"/>
              <a:buNone/>
            </a:pPr>
            <a:r>
              <a:rPr lang="fr-FR" sz="3740" b="1" i="0" u="none" strike="noStrike" cap="none">
                <a:solidFill>
                  <a:srgbClr val="006F73"/>
                </a:solidFill>
                <a:latin typeface="Oswald"/>
                <a:ea typeface="Oswald"/>
                <a:cs typeface="Oswald"/>
                <a:sym typeface="Oswald"/>
              </a:rPr>
              <a:t>SOLUTIONS</a:t>
            </a:r>
            <a:endParaRPr sz="1400" b="0" i="0" u="none" strike="noStrike" cap="none">
              <a:solidFill>
                <a:srgbClr val="000000"/>
              </a:solidFill>
              <a:latin typeface="Oswald"/>
              <a:ea typeface="Oswald"/>
              <a:cs typeface="Oswald"/>
              <a:sym typeface="Oswald"/>
            </a:endParaRPr>
          </a:p>
        </p:txBody>
      </p:sp>
      <p:pic>
        <p:nvPicPr>
          <p:cNvPr id="186" name="Google Shape;186;p10"/>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185206">
            <a:off x="3454030" y="909171"/>
            <a:ext cx="1143000" cy="736600"/>
          </a:xfrm>
          <a:prstGeom prst="rect">
            <a:avLst/>
          </a:prstGeom>
          <a:noFill/>
          <a:ln>
            <a:noFill/>
          </a:ln>
        </p:spPr>
      </p:pic>
      <p:pic>
        <p:nvPicPr>
          <p:cNvPr id="187" name="Google Shape;187;p10"/>
          <p:cNvPicPr preferRelativeResize="0"/>
          <p:nvPr/>
        </p:nvPicPr>
        <p:blipFill rotWithShape="1">
          <a:blip r:embed="rId6">
            <a:alphaModFix/>
          </a:blip>
          <a:srcRect/>
          <a:stretch/>
        </p:blipFill>
        <p:spPr>
          <a:xfrm>
            <a:off x="1346466" y="2089034"/>
            <a:ext cx="6451067" cy="4522599"/>
          </a:xfrm>
          <a:prstGeom prst="rect">
            <a:avLst/>
          </a:prstGeom>
          <a:noFill/>
          <a:ln>
            <a:noFill/>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11"/>
          <p:cNvSpPr txBox="1"/>
          <p:nvPr/>
        </p:nvSpPr>
        <p:spPr>
          <a:xfrm>
            <a:off x="127000" y="156281"/>
            <a:ext cx="8861778" cy="85319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6F73"/>
              </a:buClr>
              <a:buSzPts val="4400"/>
              <a:buFont typeface="Gill Sans"/>
              <a:buNone/>
            </a:pPr>
            <a:r>
              <a:rPr lang="fr-FR" sz="4400" b="1" i="0" u="none" strike="noStrike" cap="none">
                <a:solidFill>
                  <a:srgbClr val="006F73"/>
                </a:solidFill>
                <a:latin typeface="Oswald"/>
                <a:ea typeface="Oswald"/>
                <a:cs typeface="Oswald"/>
                <a:sym typeface="Oswald"/>
              </a:rPr>
              <a:t>POLLUTION SOLUTIONS</a:t>
            </a:r>
            <a:endParaRPr sz="1400" b="0" i="0" u="none" strike="noStrike" cap="none">
              <a:solidFill>
                <a:srgbClr val="000000"/>
              </a:solidFill>
              <a:latin typeface="Oswald"/>
              <a:ea typeface="Oswald"/>
              <a:cs typeface="Oswald"/>
              <a:sym typeface="Oswald"/>
            </a:endParaRPr>
          </a:p>
        </p:txBody>
      </p:sp>
      <p:sp>
        <p:nvSpPr>
          <p:cNvPr id="194" name="Google Shape;194;p11"/>
          <p:cNvSpPr txBox="1"/>
          <p:nvPr/>
        </p:nvSpPr>
        <p:spPr>
          <a:xfrm>
            <a:off x="639434" y="996575"/>
            <a:ext cx="7844753" cy="645406"/>
          </a:xfrm>
          <a:prstGeom prst="rect">
            <a:avLst/>
          </a:prstGeom>
          <a:noFill/>
          <a:ln>
            <a:noFill/>
          </a:ln>
        </p:spPr>
        <p:txBody>
          <a:bodyPr spcFirstLastPara="1" wrap="square" lIns="91425" tIns="45700" rIns="91425" bIns="45700" anchor="t" anchorCtr="0">
            <a:normAutofit/>
          </a:bodyPr>
          <a:lstStyle/>
          <a:p>
            <a:pPr marL="0" marR="0" lvl="0" indent="0" algn="ctr" rtl="0">
              <a:lnSpc>
                <a:spcPct val="80000"/>
              </a:lnSpc>
              <a:spcBef>
                <a:spcPts val="0"/>
              </a:spcBef>
              <a:spcAft>
                <a:spcPts val="0"/>
              </a:spcAft>
              <a:buClr>
                <a:srgbClr val="39BAC4"/>
              </a:buClr>
              <a:buSzPts val="2720"/>
              <a:buFont typeface="Arial"/>
              <a:buNone/>
            </a:pPr>
            <a:r>
              <a:rPr lang="fr-FR" sz="2516" b="0" i="0" u="none" strike="noStrike" cap="none">
                <a:solidFill>
                  <a:srgbClr val="39BAC4"/>
                </a:solidFill>
                <a:latin typeface="Oswald"/>
                <a:ea typeface="Oswald"/>
                <a:cs typeface="Oswald"/>
                <a:sym typeface="Oswald"/>
              </a:rPr>
              <a:t>5.9% of beach rubbish has been flushed down the loo!</a:t>
            </a:r>
            <a:endParaRPr sz="1295" b="0" i="0" u="none" strike="noStrike" cap="none">
              <a:solidFill>
                <a:srgbClr val="000000"/>
              </a:solidFill>
              <a:latin typeface="Oswald"/>
              <a:ea typeface="Oswald"/>
              <a:cs typeface="Oswald"/>
              <a:sym typeface="Oswald"/>
            </a:endParaRPr>
          </a:p>
        </p:txBody>
      </p:sp>
      <p:pic>
        <p:nvPicPr>
          <p:cNvPr id="195" name="Google Shape;195;p11" descr="Cotton-buds.jp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059410" y="4133704"/>
            <a:ext cx="2633611" cy="1974138"/>
          </a:xfrm>
          <a:prstGeom prst="rect">
            <a:avLst/>
          </a:prstGeom>
          <a:noFill/>
          <a:ln>
            <a:noFill/>
          </a:ln>
        </p:spPr>
      </p:pic>
      <p:pic>
        <p:nvPicPr>
          <p:cNvPr id="196" name="Google Shape;196;p11" descr="newspaper article ban plastic cotton buds.png"/>
          <p:cNvPicPr preferRelativeResize="0"/>
          <p:nvPr/>
        </p:nvPicPr>
        <p:blipFill rotWithShape="1">
          <a:blip r:embed="rId4">
            <a:alphaModFix/>
          </a:blip>
          <a:srcRect/>
          <a:stretch/>
        </p:blipFill>
        <p:spPr>
          <a:xfrm>
            <a:off x="1281243" y="1641981"/>
            <a:ext cx="3019777" cy="5057598"/>
          </a:xfrm>
          <a:prstGeom prst="rect">
            <a:avLst/>
          </a:prstGeom>
          <a:noFill/>
          <a:ln>
            <a:noFill/>
          </a:ln>
        </p:spPr>
      </p:pic>
      <p:sp>
        <p:nvSpPr>
          <p:cNvPr id="197" name="Google Shape;197;p11"/>
          <p:cNvSpPr txBox="1"/>
          <p:nvPr/>
        </p:nvSpPr>
        <p:spPr>
          <a:xfrm>
            <a:off x="5212973" y="2416804"/>
            <a:ext cx="2326484" cy="942077"/>
          </a:xfrm>
          <a:prstGeom prst="rect">
            <a:avLst/>
          </a:prstGeom>
          <a:noFill/>
          <a:ln>
            <a:noFill/>
          </a:ln>
        </p:spPr>
        <p:txBody>
          <a:bodyPr spcFirstLastPara="1" wrap="square" lIns="91425" tIns="45700" rIns="91425" bIns="45700" anchor="t" anchorCtr="0">
            <a:normAutofit/>
          </a:bodyPr>
          <a:lstStyle/>
          <a:p>
            <a:pPr marL="0" marR="0" lvl="0" indent="0" algn="ctr" rtl="0">
              <a:lnSpc>
                <a:spcPct val="80000"/>
              </a:lnSpc>
              <a:spcBef>
                <a:spcPts val="0"/>
              </a:spcBef>
              <a:spcAft>
                <a:spcPts val="0"/>
              </a:spcAft>
              <a:buClr>
                <a:srgbClr val="39BAC4"/>
              </a:buClr>
              <a:buSzPts val="3200"/>
              <a:buFont typeface="Arial"/>
              <a:buNone/>
            </a:pPr>
            <a:r>
              <a:rPr lang="fr-FR" sz="2960" b="0" i="0" u="none" strike="noStrike" cap="none">
                <a:solidFill>
                  <a:srgbClr val="39BAC4"/>
                </a:solidFill>
                <a:latin typeface="Oswald"/>
                <a:ea typeface="Oswald"/>
                <a:cs typeface="Oswald"/>
                <a:sym typeface="Oswald"/>
              </a:rPr>
              <a:t>…things like cotton buds!</a:t>
            </a:r>
            <a:endParaRPr sz="1295" b="0" i="0" u="none" strike="noStrike" cap="none">
              <a:solidFill>
                <a:srgbClr val="000000"/>
              </a:solidFill>
              <a:latin typeface="Oswald"/>
              <a:ea typeface="Oswald"/>
              <a:cs typeface="Oswald"/>
              <a:sym typeface="Oswald"/>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202"/>
        <p:cNvGrpSpPr/>
        <p:nvPr/>
      </p:nvGrpSpPr>
      <p:grpSpPr>
        <a:xfrm>
          <a:off x="0" y="0"/>
          <a:ext cx="0" cy="0"/>
          <a:chOff x="0" y="0"/>
          <a:chExt cx="0" cy="0"/>
        </a:xfrm>
      </p:grpSpPr>
      <p:sp>
        <p:nvSpPr>
          <p:cNvPr id="203" name="Google Shape;203;p12"/>
          <p:cNvSpPr/>
          <p:nvPr/>
        </p:nvSpPr>
        <p:spPr>
          <a:xfrm>
            <a:off x="6696635" y="0"/>
            <a:ext cx="2205318" cy="127747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4" name="Google Shape;204;p12"/>
          <p:cNvSpPr txBox="1"/>
          <p:nvPr/>
        </p:nvSpPr>
        <p:spPr>
          <a:xfrm>
            <a:off x="685800" y="1122363"/>
            <a:ext cx="7772400" cy="114952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400"/>
              <a:buFont typeface="Calibri"/>
              <a:buNone/>
            </a:pPr>
            <a:endParaRPr sz="4400" b="1" i="0" u="none" strike="noStrike" cap="none">
              <a:solidFill>
                <a:srgbClr val="006F73"/>
              </a:solidFill>
              <a:latin typeface="Gill Sans"/>
              <a:ea typeface="Gill Sans"/>
              <a:cs typeface="Gill Sans"/>
              <a:sym typeface="Gill Sans"/>
            </a:endParaRPr>
          </a:p>
        </p:txBody>
      </p:sp>
      <p:pic>
        <p:nvPicPr>
          <p:cNvPr id="205" name="Google Shape;205;p12" descr="Screen Shot 2020-12-02 at 14.45.37.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15381" y="41213"/>
            <a:ext cx="3434376" cy="2009713"/>
          </a:xfrm>
          <a:prstGeom prst="rect">
            <a:avLst/>
          </a:prstGeom>
          <a:noFill/>
          <a:ln>
            <a:noFill/>
          </a:ln>
        </p:spPr>
      </p:pic>
      <p:sp>
        <p:nvSpPr>
          <p:cNvPr id="206" name="Google Shape;206;p12"/>
          <p:cNvSpPr txBox="1"/>
          <p:nvPr/>
        </p:nvSpPr>
        <p:spPr>
          <a:xfrm>
            <a:off x="186183" y="1009474"/>
            <a:ext cx="3250863" cy="853193"/>
          </a:xfrm>
          <a:prstGeom prst="rect">
            <a:avLst/>
          </a:prstGeom>
          <a:noFill/>
          <a:ln>
            <a:noFill/>
          </a:ln>
        </p:spPr>
        <p:txBody>
          <a:bodyPr spcFirstLastPara="1" wrap="square" lIns="91425" tIns="45700" rIns="91425" bIns="45700" anchor="ctr" anchorCtr="0">
            <a:normAutofit/>
          </a:bodyPr>
          <a:lstStyle/>
          <a:p>
            <a:pPr marL="0" marR="0" lvl="0" indent="0" algn="ctr" rtl="0">
              <a:lnSpc>
                <a:spcPct val="80000"/>
              </a:lnSpc>
              <a:spcBef>
                <a:spcPts val="0"/>
              </a:spcBef>
              <a:spcAft>
                <a:spcPts val="0"/>
              </a:spcAft>
              <a:buClr>
                <a:srgbClr val="006F73"/>
              </a:buClr>
              <a:buSzPts val="3740"/>
              <a:buFont typeface="Gill Sans"/>
              <a:buNone/>
            </a:pPr>
            <a:r>
              <a:rPr lang="fr-FR" sz="3740" b="1" i="0" u="none" strike="noStrike" cap="none">
                <a:solidFill>
                  <a:srgbClr val="006F73"/>
                </a:solidFill>
                <a:latin typeface="Oswald"/>
                <a:ea typeface="Oswald"/>
                <a:cs typeface="Oswald"/>
                <a:sym typeface="Oswald"/>
              </a:rPr>
              <a:t>SOLUTIONS</a:t>
            </a:r>
            <a:endParaRPr sz="1400" b="0" i="0" u="none" strike="noStrike" cap="none">
              <a:solidFill>
                <a:srgbClr val="000000"/>
              </a:solidFill>
              <a:latin typeface="Oswald"/>
              <a:ea typeface="Oswald"/>
              <a:cs typeface="Oswald"/>
              <a:sym typeface="Oswald"/>
            </a:endParaRPr>
          </a:p>
        </p:txBody>
      </p:sp>
      <p:pic>
        <p:nvPicPr>
          <p:cNvPr id="207" name="Google Shape;207;p12"/>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185206">
            <a:off x="3318849" y="899727"/>
            <a:ext cx="1143000" cy="736600"/>
          </a:xfrm>
          <a:prstGeom prst="rect">
            <a:avLst/>
          </a:prstGeom>
          <a:noFill/>
          <a:ln>
            <a:noFill/>
          </a:ln>
        </p:spPr>
      </p:pic>
      <p:pic>
        <p:nvPicPr>
          <p:cNvPr id="208" name="Google Shape;208;p12"/>
          <p:cNvPicPr preferRelativeResize="0"/>
          <p:nvPr/>
        </p:nvPicPr>
        <p:blipFill rotWithShape="1">
          <a:blip r:embed="rId6">
            <a:alphaModFix/>
          </a:blip>
          <a:srcRect/>
          <a:stretch/>
        </p:blipFill>
        <p:spPr>
          <a:xfrm>
            <a:off x="1346466" y="2089034"/>
            <a:ext cx="6451067" cy="4522599"/>
          </a:xfrm>
          <a:prstGeom prst="rect">
            <a:avLst/>
          </a:prstGeom>
          <a:noFill/>
          <a:ln>
            <a:noFill/>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13"/>
          <p:cNvSpPr txBox="1"/>
          <p:nvPr/>
        </p:nvSpPr>
        <p:spPr>
          <a:xfrm>
            <a:off x="6966839" y="4433688"/>
            <a:ext cx="1788366" cy="369291"/>
          </a:xfrm>
          <a:prstGeom prst="rect">
            <a:avLst/>
          </a:prstGeom>
          <a:solidFill>
            <a:srgbClr val="92D1D5"/>
          </a:solidFill>
          <a:ln>
            <a:noFill/>
          </a:ln>
        </p:spPr>
        <p:txBody>
          <a:bodyPr spcFirstLastPara="1" wrap="square" lIns="936000" tIns="45700" rIns="91425" bIns="45700" anchor="t" anchorCtr="0">
            <a:sp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chemeClr val="dk1"/>
              </a:solidFill>
              <a:latin typeface="Oswald"/>
              <a:ea typeface="Oswald"/>
              <a:cs typeface="Oswald"/>
              <a:sym typeface="Oswald"/>
            </a:endParaRPr>
          </a:p>
        </p:txBody>
      </p:sp>
      <p:sp>
        <p:nvSpPr>
          <p:cNvPr id="215" name="Google Shape;215;p13"/>
          <p:cNvSpPr txBox="1"/>
          <p:nvPr/>
        </p:nvSpPr>
        <p:spPr>
          <a:xfrm>
            <a:off x="127000" y="156281"/>
            <a:ext cx="8861778" cy="85319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6F73"/>
              </a:buClr>
              <a:buSzPts val="4400"/>
              <a:buFont typeface="Gill Sans"/>
              <a:buNone/>
            </a:pPr>
            <a:r>
              <a:rPr lang="fr-FR" sz="4400" b="1" i="0" u="none" strike="noStrike" cap="none">
                <a:solidFill>
                  <a:srgbClr val="006F73"/>
                </a:solidFill>
                <a:latin typeface="Oswald"/>
                <a:ea typeface="Oswald"/>
                <a:cs typeface="Oswald"/>
                <a:sym typeface="Oswald"/>
              </a:rPr>
              <a:t>POO-LLUTION SOLUTIONS</a:t>
            </a:r>
            <a:endParaRPr sz="1400" b="0" i="0" u="none" strike="noStrike" cap="none">
              <a:solidFill>
                <a:srgbClr val="000000"/>
              </a:solidFill>
              <a:latin typeface="Oswald"/>
              <a:ea typeface="Oswald"/>
              <a:cs typeface="Oswald"/>
              <a:sym typeface="Oswald"/>
            </a:endParaRPr>
          </a:p>
        </p:txBody>
      </p:sp>
      <p:sp>
        <p:nvSpPr>
          <p:cNvPr id="216" name="Google Shape;216;p13"/>
          <p:cNvSpPr txBox="1"/>
          <p:nvPr/>
        </p:nvSpPr>
        <p:spPr>
          <a:xfrm>
            <a:off x="4073301" y="859053"/>
            <a:ext cx="4915477" cy="1644707"/>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39BAC4"/>
              </a:buClr>
              <a:buSzPts val="2040"/>
              <a:buFont typeface="Arial"/>
              <a:buNone/>
            </a:pPr>
            <a:r>
              <a:rPr lang="fr-FR" sz="2040" b="0" i="0" u="none" strike="noStrike" cap="none">
                <a:solidFill>
                  <a:srgbClr val="39BAC4"/>
                </a:solidFill>
                <a:latin typeface="Oswald"/>
                <a:ea typeface="Oswald"/>
                <a:cs typeface="Oswald"/>
                <a:sym typeface="Oswald"/>
              </a:rPr>
              <a:t>A LOT of sewage gets flushed into the British seas: </a:t>
            </a:r>
            <a:endParaRPr sz="1400" b="0" i="0" u="none" strike="noStrike" cap="none">
              <a:solidFill>
                <a:srgbClr val="000000"/>
              </a:solidFill>
              <a:latin typeface="Oswald"/>
              <a:ea typeface="Oswald"/>
              <a:cs typeface="Oswald"/>
              <a:sym typeface="Oswald"/>
            </a:endParaRPr>
          </a:p>
          <a:p>
            <a:pPr marL="0" marR="0" lvl="0" indent="0" algn="ctr" rtl="0">
              <a:lnSpc>
                <a:spcPct val="90000"/>
              </a:lnSpc>
              <a:spcBef>
                <a:spcPts val="0"/>
              </a:spcBef>
              <a:spcAft>
                <a:spcPts val="0"/>
              </a:spcAft>
              <a:buClr>
                <a:srgbClr val="39BAC4"/>
              </a:buClr>
              <a:buSzPts val="2040"/>
              <a:buFont typeface="Arial"/>
              <a:buNone/>
            </a:pPr>
            <a:r>
              <a:rPr lang="fr-FR" sz="2040" b="0" i="0" u="none" strike="noStrike" cap="none">
                <a:solidFill>
                  <a:srgbClr val="39BAC4"/>
                </a:solidFill>
                <a:latin typeface="Oswald"/>
                <a:ea typeface="Oswald"/>
                <a:cs typeface="Oswald"/>
                <a:sym typeface="Oswald"/>
              </a:rPr>
              <a:t>October 2019–September 2020: 2,941 sewage overflow notifications were issued in the UK</a:t>
            </a:r>
            <a:endParaRPr sz="1400" b="0" i="0" u="none" strike="noStrike" cap="none">
              <a:solidFill>
                <a:srgbClr val="000000"/>
              </a:solidFill>
              <a:latin typeface="Oswald"/>
              <a:ea typeface="Oswald"/>
              <a:cs typeface="Oswald"/>
              <a:sym typeface="Oswald"/>
            </a:endParaRPr>
          </a:p>
          <a:p>
            <a:pPr marL="0" marR="0" lvl="0" indent="0" algn="ctr" rtl="0">
              <a:lnSpc>
                <a:spcPct val="90000"/>
              </a:lnSpc>
              <a:spcBef>
                <a:spcPts val="0"/>
              </a:spcBef>
              <a:spcAft>
                <a:spcPts val="0"/>
              </a:spcAft>
              <a:buClr>
                <a:schemeClr val="dk1"/>
              </a:buClr>
              <a:buSzPts val="2040"/>
              <a:buFont typeface="Arial"/>
              <a:buNone/>
            </a:pPr>
            <a:endParaRPr sz="2040" b="0" i="0" u="none" strike="noStrike" cap="none">
              <a:solidFill>
                <a:srgbClr val="39BAC4"/>
              </a:solidFill>
              <a:latin typeface="Oswald"/>
              <a:ea typeface="Oswald"/>
              <a:cs typeface="Oswald"/>
              <a:sym typeface="Oswald"/>
            </a:endParaRPr>
          </a:p>
        </p:txBody>
      </p:sp>
      <p:pic>
        <p:nvPicPr>
          <p:cNvPr id="217" name="Google Shape;217;p13" descr="Screen Shot 2020-12-02 at 16.21.01.p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4218904" y="2424429"/>
            <a:ext cx="4536301" cy="1885677"/>
          </a:xfrm>
          <a:prstGeom prst="rect">
            <a:avLst/>
          </a:prstGeom>
          <a:noFill/>
          <a:ln>
            <a:noFill/>
          </a:ln>
        </p:spPr>
      </p:pic>
      <p:pic>
        <p:nvPicPr>
          <p:cNvPr id="218" name="Google Shape;218;p13" descr="Screen Shot 2020-12-02 at 16.13.26.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26999" y="4526301"/>
            <a:ext cx="6637391" cy="2251321"/>
          </a:xfrm>
          <a:prstGeom prst="rect">
            <a:avLst/>
          </a:prstGeom>
          <a:noFill/>
          <a:ln>
            <a:noFill/>
          </a:ln>
        </p:spPr>
      </p:pic>
      <p:sp>
        <p:nvSpPr>
          <p:cNvPr id="219" name="Google Shape;219;p13"/>
          <p:cNvSpPr txBox="1"/>
          <p:nvPr/>
        </p:nvSpPr>
        <p:spPr>
          <a:xfrm>
            <a:off x="7065570" y="4548466"/>
            <a:ext cx="1547417" cy="2229688"/>
          </a:xfrm>
          <a:prstGeom prst="rect">
            <a:avLst/>
          </a:prstGeom>
          <a:noFill/>
          <a:ln>
            <a:noFill/>
          </a:ln>
        </p:spPr>
        <p:txBody>
          <a:bodyPr spcFirstLastPara="1" wrap="square" lIns="91425" tIns="45700" rIns="91425" bIns="45700" anchor="t" anchorCtr="0">
            <a:normAutofit/>
          </a:bodyPr>
          <a:lstStyle/>
          <a:p>
            <a:pPr marL="0" marR="0" lvl="0" indent="0" algn="ctr" rtl="0">
              <a:lnSpc>
                <a:spcPct val="80000"/>
              </a:lnSpc>
              <a:spcBef>
                <a:spcPts val="0"/>
              </a:spcBef>
              <a:spcAft>
                <a:spcPts val="0"/>
              </a:spcAft>
              <a:buClr>
                <a:schemeClr val="dk1"/>
              </a:buClr>
              <a:buSzPts val="1800"/>
              <a:buFont typeface="Arial"/>
              <a:buNone/>
            </a:pPr>
            <a:r>
              <a:rPr lang="fr-FR" sz="1800" b="0" i="0" u="none" strike="noStrike" cap="none">
                <a:solidFill>
                  <a:schemeClr val="dk1"/>
                </a:solidFill>
                <a:latin typeface="Oswald"/>
                <a:ea typeface="Oswald"/>
                <a:cs typeface="Oswald"/>
                <a:sym typeface="Oswald"/>
              </a:rPr>
              <a:t>NASA plans to use astronaut poo as fuel, food and even for radiation shields on future missions!</a:t>
            </a:r>
            <a:endParaRPr sz="1400" b="0" i="0" u="none" strike="noStrike" cap="none">
              <a:solidFill>
                <a:srgbClr val="000000"/>
              </a:solidFill>
              <a:latin typeface="Oswald"/>
              <a:ea typeface="Oswald"/>
              <a:cs typeface="Oswald"/>
              <a:sym typeface="Oswald"/>
            </a:endParaRPr>
          </a:p>
        </p:txBody>
      </p:sp>
      <p:pic>
        <p:nvPicPr>
          <p:cNvPr id="220" name="Google Shape;220;p13" descr="Screen Shot 2020-12-02 at 13.31.51.png"/>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233572" y="1009474"/>
            <a:ext cx="3751759" cy="2357794"/>
          </a:xfrm>
          <a:prstGeom prst="rect">
            <a:avLst/>
          </a:prstGeom>
          <a:noFill/>
          <a:ln>
            <a:noFill/>
          </a:ln>
        </p:spPr>
      </p:pic>
      <p:sp>
        <p:nvSpPr>
          <p:cNvPr id="221" name="Google Shape;221;p13"/>
          <p:cNvSpPr txBox="1"/>
          <p:nvPr/>
        </p:nvSpPr>
        <p:spPr>
          <a:xfrm>
            <a:off x="3985331" y="1877258"/>
            <a:ext cx="5158669" cy="1630838"/>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chemeClr val="dk1"/>
              </a:buClr>
              <a:buSzPts val="2400"/>
              <a:buFont typeface="Arial"/>
              <a:buNone/>
            </a:pPr>
            <a:endParaRPr sz="2400" b="0" i="0" u="none" strike="noStrike" cap="none">
              <a:solidFill>
                <a:srgbClr val="39BAC4"/>
              </a:solidFill>
              <a:latin typeface="Oswald"/>
              <a:ea typeface="Oswald"/>
              <a:cs typeface="Oswald"/>
              <a:sym typeface="Oswald"/>
            </a:endParaRPr>
          </a:p>
        </p:txBody>
      </p:sp>
      <p:sp>
        <p:nvSpPr>
          <p:cNvPr id="222" name="Google Shape;222;p13"/>
          <p:cNvSpPr txBox="1"/>
          <p:nvPr/>
        </p:nvSpPr>
        <p:spPr>
          <a:xfrm>
            <a:off x="126999" y="3371544"/>
            <a:ext cx="3946302" cy="1154758"/>
          </a:xfrm>
          <a:prstGeom prst="rect">
            <a:avLst/>
          </a:prstGeom>
          <a:noFill/>
          <a:ln>
            <a:noFill/>
          </a:ln>
        </p:spPr>
        <p:txBody>
          <a:bodyPr spcFirstLastPara="1" wrap="square" lIns="91425" tIns="45700" rIns="91425" bIns="45700" anchor="t" anchorCtr="0">
            <a:normAutofit/>
          </a:bodyPr>
          <a:lstStyle/>
          <a:p>
            <a:pPr marL="0" marR="0" lvl="0" indent="0" algn="ctr" rtl="0">
              <a:lnSpc>
                <a:spcPct val="80000"/>
              </a:lnSpc>
              <a:spcBef>
                <a:spcPts val="0"/>
              </a:spcBef>
              <a:spcAft>
                <a:spcPts val="0"/>
              </a:spcAft>
              <a:buClr>
                <a:srgbClr val="39BAC4"/>
              </a:buClr>
              <a:buSzPts val="2000"/>
              <a:buFont typeface="Arial"/>
              <a:buNone/>
            </a:pPr>
            <a:r>
              <a:rPr lang="fr-FR" sz="2000" b="0" i="0" u="none" strike="noStrike" cap="none">
                <a:solidFill>
                  <a:srgbClr val="39BAC4"/>
                </a:solidFill>
                <a:latin typeface="Oswald"/>
                <a:ea typeface="Oswald"/>
                <a:cs typeface="Oswald"/>
                <a:sym typeface="Oswald"/>
              </a:rPr>
              <a:t>Human poo has already been used to power cars and a bus in Bristol… would you drive a poo-powered car?! </a:t>
            </a:r>
            <a:endParaRPr sz="2000" b="0" i="0" u="none" strike="noStrike" cap="none">
              <a:solidFill>
                <a:srgbClr val="39BAC4"/>
              </a:solidFill>
              <a:latin typeface="Oswald"/>
              <a:ea typeface="Oswald"/>
              <a:cs typeface="Oswald"/>
              <a:sym typeface="Oswald"/>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227"/>
        <p:cNvGrpSpPr/>
        <p:nvPr/>
      </p:nvGrpSpPr>
      <p:grpSpPr>
        <a:xfrm>
          <a:off x="0" y="0"/>
          <a:ext cx="0" cy="0"/>
          <a:chOff x="0" y="0"/>
          <a:chExt cx="0" cy="0"/>
        </a:xfrm>
      </p:grpSpPr>
      <p:sp>
        <p:nvSpPr>
          <p:cNvPr id="228" name="Google Shape;228;p14"/>
          <p:cNvSpPr txBox="1"/>
          <p:nvPr/>
        </p:nvSpPr>
        <p:spPr>
          <a:xfrm>
            <a:off x="0" y="6403945"/>
            <a:ext cx="3609457" cy="40011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fr-FR" sz="1000" b="0" i="1" u="none" strike="noStrike" cap="none">
                <a:solidFill>
                  <a:srgbClr val="FFFFFF"/>
                </a:solidFill>
                <a:latin typeface="Calibri"/>
                <a:ea typeface="Calibri"/>
                <a:cs typeface="Calibri"/>
                <a:sym typeface="Calibri"/>
              </a:rPr>
              <a:t>source: song 007 James Bond – Eleven Music no copyright</a:t>
            </a:r>
            <a:endParaRPr sz="1400" b="0" i="0" u="none" strike="noStrike" cap="none">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1000"/>
              <a:buFont typeface="Arial"/>
              <a:buNone/>
            </a:pPr>
            <a:r>
              <a:rPr lang="fr-FR" sz="1000" b="0" i="1" u="none" strike="noStrike" cap="none">
                <a:solidFill>
                  <a:srgbClr val="FFFFFF"/>
                </a:solidFill>
                <a:latin typeface="Calibri"/>
                <a:ea typeface="Calibri"/>
                <a:cs typeface="Calibri"/>
                <a:sym typeface="Calibri"/>
              </a:rPr>
              <a:t>Music provided by Eleven Music – https://youtu.be/Zv-hLHFQSCU</a:t>
            </a:r>
            <a:endParaRPr sz="1000" b="0" i="1" u="none" strike="noStrike" cap="none">
              <a:solidFill>
                <a:srgbClr val="FFFFFF"/>
              </a:solidFill>
              <a:latin typeface="Calibri"/>
              <a:ea typeface="Calibri"/>
              <a:cs typeface="Calibri"/>
              <a:sym typeface="Calibri"/>
            </a:endParaRPr>
          </a:p>
        </p:txBody>
      </p:sp>
      <p:pic>
        <p:nvPicPr>
          <p:cNvPr id="2" name="Pipe up mission royalty free spy music">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0" y="857250"/>
            <a:ext cx="9144000" cy="514350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0183"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pic>
        <p:nvPicPr>
          <p:cNvPr id="235" name="Google Shape;235;p15" descr="Screen Shot 2020-12-02 at 13.31.51.png"/>
          <p:cNvPicPr preferRelativeResize="0"/>
          <p:nvPr/>
        </p:nvPicPr>
        <p:blipFill rotWithShape="1">
          <a:blip r:embed="rId3">
            <a:alphaModFix/>
          </a:blip>
          <a:srcRect/>
          <a:stretch/>
        </p:blipFill>
        <p:spPr>
          <a:xfrm>
            <a:off x="0" y="1397000"/>
            <a:ext cx="9144000" cy="5746548"/>
          </a:xfrm>
          <a:prstGeom prst="rect">
            <a:avLst/>
          </a:prstGeom>
          <a:noFill/>
          <a:ln>
            <a:noFill/>
          </a:ln>
        </p:spPr>
      </p:pic>
      <p:sp>
        <p:nvSpPr>
          <p:cNvPr id="236" name="Google Shape;236;p15"/>
          <p:cNvSpPr txBox="1"/>
          <p:nvPr/>
        </p:nvSpPr>
        <p:spPr>
          <a:xfrm>
            <a:off x="203200" y="0"/>
            <a:ext cx="8763000" cy="13970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6F73"/>
              </a:buClr>
              <a:buSzPts val="4400"/>
              <a:buFont typeface="Gill Sans"/>
              <a:buNone/>
            </a:pPr>
            <a:r>
              <a:rPr lang="fr-FR" sz="4400" b="1" i="0" u="none" strike="noStrike" cap="none">
                <a:solidFill>
                  <a:srgbClr val="006F73"/>
                </a:solidFill>
                <a:latin typeface="Oswald"/>
                <a:ea typeface="Oswald"/>
                <a:cs typeface="Oswald"/>
                <a:sym typeface="Oswald"/>
              </a:rPr>
              <a:t>You’ll need to know this code for your mission… </a:t>
            </a:r>
            <a:endParaRPr sz="4400" b="1" i="0" u="none" strike="noStrike" cap="none">
              <a:solidFill>
                <a:srgbClr val="006F73"/>
              </a:solidFill>
              <a:latin typeface="Oswald"/>
              <a:ea typeface="Oswald"/>
              <a:cs typeface="Oswald"/>
              <a:sym typeface="Oswald"/>
            </a:endParaRPr>
          </a:p>
        </p:txBody>
      </p:sp>
      <p:sp>
        <p:nvSpPr>
          <p:cNvPr id="237" name="Google Shape;237;p15"/>
          <p:cNvSpPr txBox="1"/>
          <p:nvPr/>
        </p:nvSpPr>
        <p:spPr>
          <a:xfrm>
            <a:off x="203200" y="1714500"/>
            <a:ext cx="8940800" cy="2159000"/>
          </a:xfrm>
          <a:prstGeom prst="rect">
            <a:avLst/>
          </a:prstGeom>
          <a:noFill/>
          <a:ln>
            <a:noFill/>
          </a:ln>
        </p:spPr>
        <p:txBody>
          <a:bodyPr spcFirstLastPara="1" wrap="square" lIns="91425" tIns="45700" rIns="91425" bIns="45700" anchor="t" anchorCtr="0">
            <a:normAutofit/>
          </a:bodyPr>
          <a:lstStyle/>
          <a:p>
            <a:pPr marL="0" marR="0" lvl="0" indent="0" algn="ctr" rtl="0">
              <a:lnSpc>
                <a:spcPct val="70000"/>
              </a:lnSpc>
              <a:spcBef>
                <a:spcPts val="0"/>
              </a:spcBef>
              <a:spcAft>
                <a:spcPts val="0"/>
              </a:spcAft>
              <a:buClr>
                <a:srgbClr val="FFFFFF"/>
              </a:buClr>
              <a:buSzPts val="2790"/>
              <a:buFont typeface="Arial"/>
              <a:buNone/>
            </a:pPr>
            <a:r>
              <a:rPr lang="fr-FR" sz="2790" b="0" i="0" u="none" strike="noStrike" cap="none">
                <a:solidFill>
                  <a:srgbClr val="FFFFFF"/>
                </a:solidFill>
                <a:latin typeface="Oswald"/>
                <a:ea typeface="Oswald"/>
                <a:cs typeface="Oswald"/>
                <a:sym typeface="Oswald"/>
              </a:rPr>
              <a:t>CSO – Combined Sewer Overflow – </a:t>
            </a:r>
            <a:endParaRPr sz="1400" b="0" i="0" u="none" strike="noStrike" cap="none">
              <a:solidFill>
                <a:srgbClr val="000000"/>
              </a:solidFill>
              <a:latin typeface="Oswald"/>
              <a:ea typeface="Oswald"/>
              <a:cs typeface="Oswald"/>
              <a:sym typeface="Oswald"/>
            </a:endParaRPr>
          </a:p>
          <a:p>
            <a:pPr marL="0" marR="0" lvl="0" indent="0" algn="ctr" rtl="0">
              <a:lnSpc>
                <a:spcPct val="70000"/>
              </a:lnSpc>
              <a:spcBef>
                <a:spcPts val="1000"/>
              </a:spcBef>
              <a:spcAft>
                <a:spcPts val="0"/>
              </a:spcAft>
              <a:buClr>
                <a:srgbClr val="FFFFFF"/>
              </a:buClr>
              <a:buSzPts val="2790"/>
              <a:buFont typeface="Arial"/>
              <a:buNone/>
            </a:pPr>
            <a:r>
              <a:rPr lang="fr-FR" sz="2790" b="0" i="0" u="none" strike="noStrike" cap="none">
                <a:solidFill>
                  <a:srgbClr val="FFFFFF"/>
                </a:solidFill>
                <a:latin typeface="Oswald"/>
                <a:ea typeface="Oswald"/>
                <a:cs typeface="Oswald"/>
                <a:sym typeface="Oswald"/>
              </a:rPr>
              <a:t>Sewage, rainwater runoff and wastewater are in the same pipe and overflow. </a:t>
            </a:r>
            <a:endParaRPr sz="1400" b="0" i="0" u="none" strike="noStrike" cap="none">
              <a:solidFill>
                <a:srgbClr val="000000"/>
              </a:solidFill>
              <a:latin typeface="Oswald"/>
              <a:ea typeface="Oswald"/>
              <a:cs typeface="Oswald"/>
              <a:sym typeface="Oswald"/>
            </a:endParaRPr>
          </a:p>
          <a:p>
            <a:pPr marL="0" marR="0" lvl="0" indent="0" algn="ctr" rtl="0">
              <a:lnSpc>
                <a:spcPct val="70000"/>
              </a:lnSpc>
              <a:spcBef>
                <a:spcPts val="1000"/>
              </a:spcBef>
              <a:spcAft>
                <a:spcPts val="0"/>
              </a:spcAft>
              <a:buClr>
                <a:srgbClr val="FFFFFF"/>
              </a:buClr>
              <a:buSzPts val="2790"/>
              <a:buFont typeface="Arial"/>
              <a:buNone/>
            </a:pPr>
            <a:r>
              <a:rPr lang="fr-FR" sz="2790" b="0" i="0" u="none" strike="noStrike" cap="none">
                <a:solidFill>
                  <a:srgbClr val="FFFFFF"/>
                </a:solidFill>
                <a:latin typeface="Oswald"/>
                <a:ea typeface="Oswald"/>
                <a:cs typeface="Oswald"/>
                <a:sym typeface="Oswald"/>
              </a:rPr>
              <a:t>This is allowed to happen in emergencies, but it’s not just floodwater that leaks out, it’s untreated sewage, toxic waste and other debris, too. </a:t>
            </a:r>
            <a:endParaRPr sz="1400" b="0" i="0" u="none" strike="noStrike" cap="none">
              <a:solidFill>
                <a:srgbClr val="000000"/>
              </a:solidFill>
              <a:latin typeface="Oswald"/>
              <a:ea typeface="Oswald"/>
              <a:cs typeface="Oswald"/>
              <a:sym typeface="Oswald"/>
            </a:endParaRPr>
          </a:p>
          <a:p>
            <a:pPr marL="0" marR="0" lvl="0" indent="0" algn="ctr" rtl="0">
              <a:lnSpc>
                <a:spcPct val="70000"/>
              </a:lnSpc>
              <a:spcBef>
                <a:spcPts val="1000"/>
              </a:spcBef>
              <a:spcAft>
                <a:spcPts val="0"/>
              </a:spcAft>
              <a:buClr>
                <a:schemeClr val="dk1"/>
              </a:buClr>
              <a:buSzPts val="2790"/>
              <a:buFont typeface="Arial"/>
              <a:buNone/>
            </a:pPr>
            <a:endParaRPr sz="2790" b="0" i="0" u="none" strike="noStrike" cap="none">
              <a:solidFill>
                <a:srgbClr val="39BAC4"/>
              </a:solidFill>
              <a:latin typeface="Oswald"/>
              <a:ea typeface="Oswald"/>
              <a:cs typeface="Oswald"/>
              <a:sym typeface="Oswald"/>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pic>
        <p:nvPicPr>
          <p:cNvPr id="243" name="Google Shape;243;p16" descr="Screen Shot 2020-12-02 at 13.31.51.png"/>
          <p:cNvPicPr preferRelativeResize="0"/>
          <p:nvPr/>
        </p:nvPicPr>
        <p:blipFill rotWithShape="1">
          <a:blip r:embed="rId3">
            <a:alphaModFix/>
          </a:blip>
          <a:srcRect/>
          <a:stretch/>
        </p:blipFill>
        <p:spPr>
          <a:xfrm>
            <a:off x="0" y="1397000"/>
            <a:ext cx="9144000" cy="5746548"/>
          </a:xfrm>
          <a:prstGeom prst="rect">
            <a:avLst/>
          </a:prstGeom>
          <a:noFill/>
          <a:ln>
            <a:noFill/>
          </a:ln>
        </p:spPr>
      </p:pic>
      <p:sp>
        <p:nvSpPr>
          <p:cNvPr id="244" name="Google Shape;244;p16"/>
          <p:cNvSpPr txBox="1"/>
          <p:nvPr/>
        </p:nvSpPr>
        <p:spPr>
          <a:xfrm>
            <a:off x="203200" y="0"/>
            <a:ext cx="8763000" cy="1397000"/>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6F73"/>
              </a:buClr>
              <a:buSzPts val="4400"/>
              <a:buFont typeface="Gill Sans"/>
              <a:buNone/>
            </a:pPr>
            <a:r>
              <a:rPr lang="fr-FR" sz="4400" b="1" i="0" u="none" strike="noStrike" cap="none">
                <a:solidFill>
                  <a:srgbClr val="006F73"/>
                </a:solidFill>
                <a:latin typeface="Oswald"/>
                <a:ea typeface="Oswald"/>
                <a:cs typeface="Oswald"/>
                <a:sym typeface="Oswald"/>
              </a:rPr>
              <a:t>You’ll need to know this code for your mission… </a:t>
            </a:r>
            <a:endParaRPr sz="4400" b="1" i="0" u="none" strike="noStrike" cap="none">
              <a:solidFill>
                <a:srgbClr val="006F73"/>
              </a:solidFill>
              <a:latin typeface="Oswald"/>
              <a:ea typeface="Oswald"/>
              <a:cs typeface="Oswald"/>
              <a:sym typeface="Oswald"/>
            </a:endParaRPr>
          </a:p>
        </p:txBody>
      </p:sp>
      <p:sp>
        <p:nvSpPr>
          <p:cNvPr id="245" name="Google Shape;245;p16"/>
          <p:cNvSpPr txBox="1"/>
          <p:nvPr/>
        </p:nvSpPr>
        <p:spPr>
          <a:xfrm>
            <a:off x="203200" y="1600200"/>
            <a:ext cx="8940800" cy="2159000"/>
          </a:xfrm>
          <a:prstGeom prst="rect">
            <a:avLst/>
          </a:prstGeom>
          <a:noFill/>
          <a:ln>
            <a:noFill/>
          </a:ln>
        </p:spPr>
        <p:txBody>
          <a:bodyPr spcFirstLastPara="1" wrap="square" lIns="91425" tIns="45700" rIns="91425" bIns="45700" anchor="t" anchorCtr="0">
            <a:normAutofit/>
          </a:bodyPr>
          <a:lstStyle/>
          <a:p>
            <a:pPr marL="0" marR="0" lvl="0" indent="0" algn="ctr" rtl="0">
              <a:lnSpc>
                <a:spcPct val="70000"/>
              </a:lnSpc>
              <a:spcBef>
                <a:spcPts val="0"/>
              </a:spcBef>
              <a:spcAft>
                <a:spcPts val="0"/>
              </a:spcAft>
              <a:buClr>
                <a:srgbClr val="FFFFFF"/>
              </a:buClr>
              <a:buSzPts val="2790"/>
              <a:buFont typeface="Arial"/>
              <a:buNone/>
            </a:pPr>
            <a:r>
              <a:rPr lang="fr-FR" sz="2790" b="0" i="0" u="none" strike="noStrike" cap="none">
                <a:solidFill>
                  <a:srgbClr val="FFFFFF"/>
                </a:solidFill>
                <a:latin typeface="Oswald"/>
                <a:ea typeface="Oswald"/>
                <a:cs typeface="Oswald"/>
                <a:sym typeface="Oswald"/>
              </a:rPr>
              <a:t>CSO – Combined Sewer Overflow – </a:t>
            </a:r>
            <a:endParaRPr sz="1400" b="0" i="0" u="none" strike="noStrike" cap="none">
              <a:solidFill>
                <a:srgbClr val="000000"/>
              </a:solidFill>
              <a:latin typeface="Oswald"/>
              <a:ea typeface="Oswald"/>
              <a:cs typeface="Oswald"/>
              <a:sym typeface="Oswald"/>
            </a:endParaRPr>
          </a:p>
          <a:p>
            <a:pPr marL="0" marR="0" lvl="0" indent="0" algn="ctr" rtl="0">
              <a:lnSpc>
                <a:spcPct val="70000"/>
              </a:lnSpc>
              <a:spcBef>
                <a:spcPts val="1000"/>
              </a:spcBef>
              <a:spcAft>
                <a:spcPts val="0"/>
              </a:spcAft>
              <a:buClr>
                <a:srgbClr val="FFFFFF"/>
              </a:buClr>
              <a:buSzPts val="2790"/>
              <a:buFont typeface="Arial"/>
              <a:buNone/>
            </a:pPr>
            <a:r>
              <a:rPr lang="fr-FR" sz="2790" b="0" i="0" u="none" strike="noStrike" cap="none">
                <a:solidFill>
                  <a:srgbClr val="FFFFFF"/>
                </a:solidFill>
                <a:latin typeface="Oswald"/>
                <a:ea typeface="Oswald"/>
                <a:cs typeface="Oswald"/>
                <a:sym typeface="Oswald"/>
              </a:rPr>
              <a:t>Sewage, rainwater runoff and wastewater are in the same pipe and overflow. </a:t>
            </a:r>
            <a:endParaRPr sz="1400" b="0" i="0" u="none" strike="noStrike" cap="none">
              <a:solidFill>
                <a:srgbClr val="000000"/>
              </a:solidFill>
              <a:latin typeface="Oswald"/>
              <a:ea typeface="Oswald"/>
              <a:cs typeface="Oswald"/>
              <a:sym typeface="Oswald"/>
            </a:endParaRPr>
          </a:p>
          <a:p>
            <a:pPr marL="0" marR="0" lvl="0" indent="0" algn="ctr" rtl="0">
              <a:lnSpc>
                <a:spcPct val="70000"/>
              </a:lnSpc>
              <a:spcBef>
                <a:spcPts val="1000"/>
              </a:spcBef>
              <a:spcAft>
                <a:spcPts val="0"/>
              </a:spcAft>
              <a:buClr>
                <a:srgbClr val="FFFFFF"/>
              </a:buClr>
              <a:buSzPts val="2790"/>
              <a:buFont typeface="Arial"/>
              <a:buNone/>
            </a:pPr>
            <a:r>
              <a:rPr lang="fr-FR" sz="2790" b="0" i="0" u="none" strike="noStrike" cap="none">
                <a:solidFill>
                  <a:srgbClr val="FFFFFF"/>
                </a:solidFill>
                <a:latin typeface="Oswald"/>
                <a:ea typeface="Oswald"/>
                <a:cs typeface="Oswald"/>
                <a:sym typeface="Oswald"/>
              </a:rPr>
              <a:t>This is allowed to happen in emergencies, but it’s not just floodwater that leaks out, it’s untreated sewage, toxic waste and other debris, too. </a:t>
            </a:r>
            <a:endParaRPr sz="1400" b="0" i="0" u="none" strike="noStrike" cap="none">
              <a:solidFill>
                <a:srgbClr val="000000"/>
              </a:solidFill>
              <a:latin typeface="Oswald"/>
              <a:ea typeface="Oswald"/>
              <a:cs typeface="Oswald"/>
              <a:sym typeface="Oswald"/>
            </a:endParaRPr>
          </a:p>
          <a:p>
            <a:pPr marL="0" marR="0" lvl="0" indent="0" algn="ctr" rtl="0">
              <a:lnSpc>
                <a:spcPct val="70000"/>
              </a:lnSpc>
              <a:spcBef>
                <a:spcPts val="1000"/>
              </a:spcBef>
              <a:spcAft>
                <a:spcPts val="0"/>
              </a:spcAft>
              <a:buClr>
                <a:schemeClr val="dk1"/>
              </a:buClr>
              <a:buSzPts val="2790"/>
              <a:buFont typeface="Arial"/>
              <a:buNone/>
            </a:pPr>
            <a:endParaRPr sz="2790" b="0" i="0" u="none" strike="noStrike" cap="none">
              <a:solidFill>
                <a:srgbClr val="39BAC4"/>
              </a:solidFill>
              <a:latin typeface="Oswald"/>
              <a:ea typeface="Oswald"/>
              <a:cs typeface="Oswald"/>
              <a:sym typeface="Oswald"/>
            </a:endParaRPr>
          </a:p>
        </p:txBody>
      </p:sp>
      <p:pic>
        <p:nvPicPr>
          <p:cNvPr id="246" name="Google Shape;246;p16" descr="hiclipart.com.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330700" y="3759200"/>
            <a:ext cx="1879600" cy="1879600"/>
          </a:xfrm>
          <a:prstGeom prst="rect">
            <a:avLst/>
          </a:prstGeom>
          <a:noFill/>
          <a:ln>
            <a:noFill/>
          </a:ln>
        </p:spPr>
      </p:pic>
      <p:pic>
        <p:nvPicPr>
          <p:cNvPr id="247" name="Google Shape;247;p16" descr="hiclipart.com.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571500" y="3759200"/>
            <a:ext cx="1879600" cy="1879600"/>
          </a:xfrm>
          <a:prstGeom prst="rect">
            <a:avLst/>
          </a:prstGeom>
          <a:noFill/>
          <a:ln>
            <a:noFill/>
          </a:ln>
        </p:spPr>
      </p:pic>
      <p:pic>
        <p:nvPicPr>
          <p:cNvPr id="248" name="Google Shape;248;p16" descr="hiclipart.com.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451100" y="3759200"/>
            <a:ext cx="1879600" cy="1879600"/>
          </a:xfrm>
          <a:prstGeom prst="rect">
            <a:avLst/>
          </a:prstGeom>
          <a:noFill/>
          <a:ln>
            <a:noFill/>
          </a:ln>
        </p:spPr>
      </p:pic>
      <p:pic>
        <p:nvPicPr>
          <p:cNvPr id="249" name="Google Shape;249;p16" descr="hiclipart.com.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6210300" y="3759200"/>
            <a:ext cx="1879600" cy="1879600"/>
          </a:xfrm>
          <a:prstGeom prst="rect">
            <a:avLst/>
          </a:prstGeom>
          <a:noFill/>
          <a:ln>
            <a:noFill/>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17"/>
          <p:cNvSpPr txBox="1"/>
          <p:nvPr/>
        </p:nvSpPr>
        <p:spPr>
          <a:xfrm>
            <a:off x="685800" y="24053"/>
            <a:ext cx="7772400" cy="86832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6F73"/>
              </a:buClr>
              <a:buSzPts val="3200"/>
              <a:buFont typeface="Gill Sans"/>
              <a:buNone/>
            </a:pPr>
            <a:r>
              <a:rPr lang="fr-FR" sz="3200" b="1" i="0" u="none" strike="noStrike" cap="none">
                <a:solidFill>
                  <a:srgbClr val="006F73"/>
                </a:solidFill>
                <a:latin typeface="Oswald"/>
                <a:ea typeface="Oswald"/>
                <a:cs typeface="Oswald"/>
                <a:sym typeface="Oswald"/>
              </a:rPr>
              <a:t>PROBLEMS WITH DATA HANDLING</a:t>
            </a:r>
            <a:endParaRPr sz="1400" b="0" i="0" u="none" strike="noStrike" cap="none">
              <a:solidFill>
                <a:srgbClr val="000000"/>
              </a:solidFill>
              <a:latin typeface="Oswald"/>
              <a:ea typeface="Oswald"/>
              <a:cs typeface="Oswald"/>
              <a:sym typeface="Oswald"/>
            </a:endParaRPr>
          </a:p>
        </p:txBody>
      </p:sp>
      <p:pic>
        <p:nvPicPr>
          <p:cNvPr id="256" name="Google Shape;256;p17" descr="CSOs not issued all year round.p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5017711" y="1933731"/>
            <a:ext cx="4006368" cy="2276769"/>
          </a:xfrm>
          <a:prstGeom prst="rect">
            <a:avLst/>
          </a:prstGeom>
          <a:noFill/>
          <a:ln>
            <a:noFill/>
          </a:ln>
        </p:spPr>
      </p:pic>
      <p:pic>
        <p:nvPicPr>
          <p:cNvPr id="257" name="Google Shape;257;p17" descr="Screen Shot 2020-12-09 at 15.11.16.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19921" y="1477916"/>
            <a:ext cx="5017711" cy="1371171"/>
          </a:xfrm>
          <a:prstGeom prst="rect">
            <a:avLst/>
          </a:prstGeom>
          <a:noFill/>
          <a:ln>
            <a:noFill/>
          </a:ln>
        </p:spPr>
      </p:pic>
      <p:pic>
        <p:nvPicPr>
          <p:cNvPr id="258" name="Google Shape;258;p17" descr="Screen Shot 2020-12-09 at 15.12.35.png"/>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685800" y="3755547"/>
            <a:ext cx="3421505" cy="2060637"/>
          </a:xfrm>
          <a:prstGeom prst="rect">
            <a:avLst/>
          </a:prstGeom>
          <a:noFill/>
          <a:ln>
            <a:noFill/>
          </a:ln>
        </p:spPr>
      </p:pic>
      <p:pic>
        <p:nvPicPr>
          <p:cNvPr id="259" name="Google Shape;259;p17" descr="Screen Shot 2020-12-09 at 15.09.57.png"/>
          <p:cNvPicPr preferRelativeResize="0"/>
          <p:nvPr/>
        </p:nvPicPr>
        <p:blipFill rotWithShape="1">
          <a:blip r:embed="rId6" cstate="email">
            <a:alphaModFix/>
            <a:extLst>
              <a:ext uri="{28A0092B-C50C-407E-A947-70E740481C1C}">
                <a14:useLocalDpi xmlns:a14="http://schemas.microsoft.com/office/drawing/2010/main"/>
              </a:ext>
            </a:extLst>
          </a:blip>
          <a:srcRect/>
          <a:stretch/>
        </p:blipFill>
        <p:spPr>
          <a:xfrm>
            <a:off x="4317168" y="4666315"/>
            <a:ext cx="3873796" cy="1759325"/>
          </a:xfrm>
          <a:prstGeom prst="rect">
            <a:avLst/>
          </a:prstGeom>
          <a:noFill/>
          <a:ln>
            <a:noFill/>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15537E"/>
        </a:solidFill>
        <a:effectLst/>
      </p:bgPr>
    </p:bg>
    <p:spTree>
      <p:nvGrpSpPr>
        <p:cNvPr id="1" name="Shape 264"/>
        <p:cNvGrpSpPr/>
        <p:nvPr/>
      </p:nvGrpSpPr>
      <p:grpSpPr>
        <a:xfrm>
          <a:off x="0" y="0"/>
          <a:ext cx="0" cy="0"/>
          <a:chOff x="0" y="0"/>
          <a:chExt cx="0" cy="0"/>
        </a:xfrm>
      </p:grpSpPr>
      <p:pic>
        <p:nvPicPr>
          <p:cNvPr id="265" name="Google Shape;265;p18" descr="fig 6 - total number of CSO discharge notifications 2019 - 2020.png"/>
          <p:cNvPicPr preferRelativeResize="0"/>
          <p:nvPr/>
        </p:nvPicPr>
        <p:blipFill rotWithShape="1">
          <a:blip r:embed="rId3">
            <a:alphaModFix/>
          </a:blip>
          <a:srcRect/>
          <a:stretch/>
        </p:blipFill>
        <p:spPr>
          <a:xfrm>
            <a:off x="0" y="646545"/>
            <a:ext cx="9144000" cy="4734589"/>
          </a:xfrm>
          <a:prstGeom prst="rect">
            <a:avLst/>
          </a:prstGeom>
          <a:noFill/>
          <a:ln>
            <a:noFill/>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15537E"/>
        </a:solidFill>
        <a:effectLst/>
      </p:bgPr>
    </p:bg>
    <p:spTree>
      <p:nvGrpSpPr>
        <p:cNvPr id="1" name="Shape 270"/>
        <p:cNvGrpSpPr/>
        <p:nvPr/>
      </p:nvGrpSpPr>
      <p:grpSpPr>
        <a:xfrm>
          <a:off x="0" y="0"/>
          <a:ext cx="0" cy="0"/>
          <a:chOff x="0" y="0"/>
          <a:chExt cx="0" cy="0"/>
        </a:xfrm>
      </p:grpSpPr>
      <p:pic>
        <p:nvPicPr>
          <p:cNvPr id="271" name="Google Shape;271;p19" descr="fig 7 - mean CSO discharge notifications per location for each water company.png"/>
          <p:cNvPicPr preferRelativeResize="0"/>
          <p:nvPr/>
        </p:nvPicPr>
        <p:blipFill rotWithShape="1">
          <a:blip r:embed="rId3">
            <a:alphaModFix/>
          </a:blip>
          <a:srcRect/>
          <a:stretch/>
        </p:blipFill>
        <p:spPr>
          <a:xfrm>
            <a:off x="0" y="592234"/>
            <a:ext cx="9144000" cy="5338647"/>
          </a:xfrm>
          <a:prstGeom prst="rect">
            <a:avLst/>
          </a:prstGeom>
          <a:noFill/>
          <a:ln>
            <a:noFill/>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107"/>
        <p:cNvGrpSpPr/>
        <p:nvPr/>
      </p:nvGrpSpPr>
      <p:grpSpPr>
        <a:xfrm>
          <a:off x="0" y="0"/>
          <a:ext cx="0" cy="0"/>
          <a:chOff x="0" y="0"/>
          <a:chExt cx="0" cy="0"/>
        </a:xfrm>
      </p:grpSpPr>
      <p:sp>
        <p:nvSpPr>
          <p:cNvPr id="108" name="Google Shape;108;p2"/>
          <p:cNvSpPr txBox="1">
            <a:spLocks noGrp="1"/>
          </p:cNvSpPr>
          <p:nvPr>
            <p:ph type="ctrTitle"/>
          </p:nvPr>
        </p:nvSpPr>
        <p:spPr>
          <a:xfrm>
            <a:off x="685800" y="1122363"/>
            <a:ext cx="7772400" cy="1657733"/>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006F73"/>
              </a:buClr>
              <a:buSzPts val="6000"/>
              <a:buFont typeface="Gill Sans"/>
              <a:buNone/>
            </a:pPr>
            <a:r>
              <a:rPr lang="fr-FR" b="1">
                <a:solidFill>
                  <a:srgbClr val="006F73"/>
                </a:solidFill>
                <a:latin typeface="Oswald"/>
                <a:ea typeface="Oswald"/>
                <a:cs typeface="Oswald"/>
                <a:sym typeface="Oswald"/>
              </a:rPr>
              <a:t>WATER QUALITY</a:t>
            </a:r>
            <a:endParaRPr>
              <a:latin typeface="Oswald"/>
              <a:ea typeface="Oswald"/>
              <a:cs typeface="Oswald"/>
              <a:sym typeface="Oswald"/>
            </a:endParaRPr>
          </a:p>
        </p:txBody>
      </p:sp>
      <p:sp>
        <p:nvSpPr>
          <p:cNvPr id="109" name="Google Shape;109;p2"/>
          <p:cNvSpPr txBox="1">
            <a:spLocks noGrp="1"/>
          </p:cNvSpPr>
          <p:nvPr>
            <p:ph type="subTitle" idx="1"/>
          </p:nvPr>
        </p:nvSpPr>
        <p:spPr>
          <a:xfrm>
            <a:off x="1143000" y="3275978"/>
            <a:ext cx="6858000" cy="1655762"/>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39BAC4"/>
              </a:buClr>
              <a:buSzPts val="3600"/>
              <a:buNone/>
            </a:pPr>
            <a:r>
              <a:rPr lang="fr-FR" sz="3600">
                <a:solidFill>
                  <a:srgbClr val="39BAC4"/>
                </a:solidFill>
                <a:latin typeface="Oswald"/>
                <a:ea typeface="Oswald"/>
                <a:cs typeface="Oswald"/>
                <a:sym typeface="Oswald"/>
              </a:rPr>
              <a:t>What does water quality mean?</a:t>
            </a:r>
            <a:endParaRPr>
              <a:latin typeface="Oswald"/>
              <a:ea typeface="Oswald"/>
              <a:cs typeface="Oswald"/>
              <a:sym typeface="Oswald"/>
            </a:endParaRPr>
          </a:p>
          <a:p>
            <a:pPr marL="0" lvl="0" indent="0" algn="ctr" rtl="0">
              <a:lnSpc>
                <a:spcPct val="90000"/>
              </a:lnSpc>
              <a:spcBef>
                <a:spcPts val="1000"/>
              </a:spcBef>
              <a:spcAft>
                <a:spcPts val="0"/>
              </a:spcAft>
              <a:buClr>
                <a:srgbClr val="39BAC4"/>
              </a:buClr>
              <a:buSzPts val="3600"/>
              <a:buNone/>
            </a:pPr>
            <a:r>
              <a:rPr lang="fr-FR" sz="3600">
                <a:solidFill>
                  <a:srgbClr val="39BAC4"/>
                </a:solidFill>
                <a:latin typeface="Oswald"/>
                <a:ea typeface="Oswald"/>
                <a:cs typeface="Oswald"/>
                <a:sym typeface="Oswald"/>
              </a:rPr>
              <a:t>(think about our rivers and seas) </a:t>
            </a:r>
            <a:endParaRPr>
              <a:latin typeface="Oswald"/>
              <a:ea typeface="Oswald"/>
              <a:cs typeface="Oswald"/>
              <a:sym typeface="Oswald"/>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pic>
        <p:nvPicPr>
          <p:cNvPr id="277" name="Google Shape;277;p21" descr="Screen Shot 2020-12-10 at 10.50.30.png"/>
          <p:cNvPicPr preferRelativeResize="0"/>
          <p:nvPr/>
        </p:nvPicPr>
        <p:blipFill rotWithShape="1">
          <a:blip r:embed="rId3">
            <a:alphaModFix/>
          </a:blip>
          <a:srcRect/>
          <a:stretch/>
        </p:blipFill>
        <p:spPr>
          <a:xfrm>
            <a:off x="123478" y="729275"/>
            <a:ext cx="8855149" cy="6128725"/>
          </a:xfrm>
          <a:prstGeom prst="rect">
            <a:avLst/>
          </a:prstGeom>
          <a:noFill/>
          <a:ln>
            <a:noFill/>
          </a:ln>
        </p:spPr>
      </p:pic>
      <p:sp>
        <p:nvSpPr>
          <p:cNvPr id="278" name="Google Shape;278;p21"/>
          <p:cNvSpPr txBox="1"/>
          <p:nvPr/>
        </p:nvSpPr>
        <p:spPr>
          <a:xfrm>
            <a:off x="123478" y="47419"/>
            <a:ext cx="8855149" cy="922399"/>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6F73"/>
              </a:buClr>
              <a:buSzPts val="4400"/>
              <a:buFont typeface="Gill Sans"/>
              <a:buNone/>
            </a:pPr>
            <a:r>
              <a:rPr lang="fr-FR" sz="4400" b="1" i="0" u="none" strike="noStrike" cap="none">
                <a:solidFill>
                  <a:srgbClr val="006F73"/>
                </a:solidFill>
                <a:latin typeface="Gill Sans"/>
                <a:ea typeface="Gill Sans"/>
                <a:cs typeface="Gill Sans"/>
                <a:sym typeface="Gill Sans"/>
              </a:rPr>
              <a:t>The big bosses, the big money</a:t>
            </a:r>
            <a:endParaRPr sz="4400" b="1" i="0" u="none" strike="noStrike" cap="none">
              <a:solidFill>
                <a:srgbClr val="006F73"/>
              </a:solidFill>
              <a:latin typeface="Gill Sans"/>
              <a:ea typeface="Gill Sans"/>
              <a:cs typeface="Gill Sans"/>
              <a:sym typeface="Gill Sans"/>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pic>
        <p:nvPicPr>
          <p:cNvPr id="284" name="Google Shape;284;p22"/>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2146300" y="2596"/>
            <a:ext cx="4848301" cy="6852808"/>
          </a:xfrm>
          <a:prstGeom prst="rect">
            <a:avLst/>
          </a:prstGeom>
          <a:noFill/>
          <a:ln>
            <a:noFill/>
          </a:ln>
        </p:spPr>
      </p:pic>
      <p:sp>
        <p:nvSpPr>
          <p:cNvPr id="285" name="Google Shape;285;p22"/>
          <p:cNvSpPr txBox="1"/>
          <p:nvPr/>
        </p:nvSpPr>
        <p:spPr>
          <a:xfrm>
            <a:off x="2279394" y="1581314"/>
            <a:ext cx="4591728" cy="3126364"/>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6F73"/>
              </a:buClr>
              <a:buSzPts val="4000"/>
              <a:buFont typeface="Gill Sans"/>
              <a:buNone/>
            </a:pPr>
            <a:r>
              <a:rPr lang="fr-FR" sz="4000" b="1" i="0" u="none" strike="noStrike" cap="none">
                <a:solidFill>
                  <a:srgbClr val="006F73"/>
                </a:solidFill>
                <a:latin typeface="Oswald"/>
                <a:ea typeface="Oswald"/>
                <a:cs typeface="Oswald"/>
                <a:sym typeface="Oswald"/>
              </a:rPr>
              <a:t>IT’S YOUR TIME TO SHINE, </a:t>
            </a:r>
            <a:endParaRPr sz="1400" b="0" i="0" u="none" strike="noStrike" cap="none">
              <a:solidFill>
                <a:srgbClr val="000000"/>
              </a:solidFill>
              <a:latin typeface="Oswald"/>
              <a:ea typeface="Oswald"/>
              <a:cs typeface="Oswald"/>
              <a:sym typeface="Oswald"/>
            </a:endParaRPr>
          </a:p>
          <a:p>
            <a:pPr marL="0" marR="0" lvl="0" indent="0" algn="ctr" rtl="0">
              <a:lnSpc>
                <a:spcPct val="90000"/>
              </a:lnSpc>
              <a:spcBef>
                <a:spcPts val="0"/>
              </a:spcBef>
              <a:spcAft>
                <a:spcPts val="0"/>
              </a:spcAft>
              <a:buClr>
                <a:srgbClr val="006F73"/>
              </a:buClr>
              <a:buSzPts val="4000"/>
              <a:buFont typeface="Gill Sans"/>
              <a:buNone/>
            </a:pPr>
            <a:r>
              <a:rPr lang="fr-FR" sz="4000" b="1" i="0" u="none" strike="noStrike" cap="none">
                <a:solidFill>
                  <a:srgbClr val="006F73"/>
                </a:solidFill>
                <a:latin typeface="Oswald"/>
                <a:ea typeface="Oswald"/>
                <a:cs typeface="Oswald"/>
                <a:sym typeface="Oswald"/>
              </a:rPr>
              <a:t>AGENTS!</a:t>
            </a:r>
            <a:endParaRPr sz="4000" b="1" i="0" u="none" strike="noStrike" cap="none">
              <a:solidFill>
                <a:srgbClr val="006F73"/>
              </a:solidFill>
              <a:latin typeface="Oswald"/>
              <a:ea typeface="Oswald"/>
              <a:cs typeface="Oswald"/>
              <a:sym typeface="Oswald"/>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pic>
        <p:nvPicPr>
          <p:cNvPr id="291" name="Google Shape;291;p23"/>
          <p:cNvPicPr preferRelativeResize="0"/>
          <p:nvPr/>
        </p:nvPicPr>
        <p:blipFill rotWithShape="1">
          <a:blip r:embed="rId3">
            <a:alphaModFix/>
          </a:blip>
          <a:srcRect/>
          <a:stretch/>
        </p:blipFill>
        <p:spPr>
          <a:xfrm rot="991382">
            <a:off x="4266452" y="769813"/>
            <a:ext cx="3954096" cy="5322295"/>
          </a:xfrm>
          <a:prstGeom prst="rect">
            <a:avLst/>
          </a:prstGeom>
          <a:noFill/>
          <a:ln>
            <a:noFill/>
          </a:ln>
        </p:spPr>
      </p:pic>
      <p:pic>
        <p:nvPicPr>
          <p:cNvPr id="292" name="Google Shape;292;p23"/>
          <p:cNvPicPr preferRelativeResize="0"/>
          <p:nvPr/>
        </p:nvPicPr>
        <p:blipFill rotWithShape="1">
          <a:blip r:embed="rId4">
            <a:alphaModFix/>
          </a:blip>
          <a:srcRect/>
          <a:stretch/>
        </p:blipFill>
        <p:spPr>
          <a:xfrm rot="-954383">
            <a:off x="668522" y="764447"/>
            <a:ext cx="4022182" cy="5440471"/>
          </a:xfrm>
          <a:prstGeom prst="rect">
            <a:avLst/>
          </a:prstGeom>
          <a:noFill/>
          <a:ln>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pic>
        <p:nvPicPr>
          <p:cNvPr id="298" name="Google Shape;298;p24" descr="sun-over-ocean.jp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564277"/>
            <a:ext cx="9144000" cy="5828951"/>
          </a:xfrm>
          <a:prstGeom prst="rect">
            <a:avLst/>
          </a:prstGeom>
          <a:noFill/>
          <a:ln>
            <a:noFill/>
          </a:ln>
        </p:spPr>
      </p:pic>
      <p:sp>
        <p:nvSpPr>
          <p:cNvPr id="299" name="Google Shape;299;p24"/>
          <p:cNvSpPr txBox="1">
            <a:spLocks noGrp="1"/>
          </p:cNvSpPr>
          <p:nvPr>
            <p:ph type="ctrTitle"/>
          </p:nvPr>
        </p:nvSpPr>
        <p:spPr>
          <a:xfrm>
            <a:off x="0" y="1592693"/>
            <a:ext cx="9144000" cy="2387600"/>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chemeClr val="lt1"/>
              </a:buClr>
              <a:buSzPts val="6000"/>
              <a:buFont typeface="Gill Sans"/>
              <a:buNone/>
            </a:pPr>
            <a:r>
              <a:rPr lang="fr-FR" b="1">
                <a:solidFill>
                  <a:schemeClr val="lt1"/>
                </a:solidFill>
                <a:latin typeface="Oswald"/>
                <a:ea typeface="Oswald"/>
                <a:cs typeface="Oswald"/>
                <a:sym typeface="Oswald"/>
              </a:rPr>
              <a:t>IT ALL COMES BACK TO THE OCEAN!</a:t>
            </a:r>
            <a:endParaRPr>
              <a:latin typeface="Oswald"/>
              <a:ea typeface="Oswald"/>
              <a:cs typeface="Oswald"/>
              <a:sym typeface="Oswald"/>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304"/>
        <p:cNvGrpSpPr/>
        <p:nvPr/>
      </p:nvGrpSpPr>
      <p:grpSpPr>
        <a:xfrm>
          <a:off x="0" y="0"/>
          <a:ext cx="0" cy="0"/>
          <a:chOff x="0" y="0"/>
          <a:chExt cx="0" cy="0"/>
        </a:xfrm>
      </p:grpSpPr>
      <p:sp>
        <p:nvSpPr>
          <p:cNvPr id="305" name="Google Shape;305;p25"/>
          <p:cNvSpPr txBox="1">
            <a:spLocks noGrp="1"/>
          </p:cNvSpPr>
          <p:nvPr>
            <p:ph type="ctrTitle"/>
          </p:nvPr>
        </p:nvSpPr>
        <p:spPr>
          <a:xfrm>
            <a:off x="759827" y="320110"/>
            <a:ext cx="7772400" cy="836297"/>
          </a:xfrm>
          <a:prstGeom prst="rect">
            <a:avLst/>
          </a:prstGeom>
          <a:noFill/>
          <a:ln>
            <a:noFill/>
          </a:ln>
        </p:spPr>
        <p:txBody>
          <a:bodyPr spcFirstLastPara="1" wrap="square" lIns="91425" tIns="45700" rIns="91425" bIns="45700" anchor="b" anchorCtr="0">
            <a:normAutofit/>
          </a:bodyPr>
          <a:lstStyle/>
          <a:p>
            <a:pPr marL="0" lvl="0" indent="0" algn="ctr" rtl="0">
              <a:lnSpc>
                <a:spcPct val="90000"/>
              </a:lnSpc>
              <a:spcBef>
                <a:spcPts val="0"/>
              </a:spcBef>
              <a:spcAft>
                <a:spcPts val="0"/>
              </a:spcAft>
              <a:buClr>
                <a:srgbClr val="006F73"/>
              </a:buClr>
              <a:buSzPts val="4000"/>
              <a:buFont typeface="Gill Sans"/>
              <a:buNone/>
            </a:pPr>
            <a:r>
              <a:rPr lang="fr-FR" sz="4000" b="1">
                <a:solidFill>
                  <a:srgbClr val="006F73"/>
                </a:solidFill>
                <a:latin typeface="Oswald"/>
                <a:ea typeface="Oswald"/>
                <a:cs typeface="Oswald"/>
                <a:sym typeface="Oswald"/>
              </a:rPr>
              <a:t>WHAT’S NEXT? </a:t>
            </a:r>
            <a:endParaRPr>
              <a:latin typeface="Oswald"/>
              <a:ea typeface="Oswald"/>
              <a:cs typeface="Oswald"/>
              <a:sym typeface="Oswald"/>
            </a:endParaRPr>
          </a:p>
        </p:txBody>
      </p:sp>
      <p:sp>
        <p:nvSpPr>
          <p:cNvPr id="306" name="Google Shape;306;p25"/>
          <p:cNvSpPr txBox="1">
            <a:spLocks noGrp="1"/>
          </p:cNvSpPr>
          <p:nvPr>
            <p:ph type="subTitle" idx="1"/>
          </p:nvPr>
        </p:nvSpPr>
        <p:spPr>
          <a:xfrm>
            <a:off x="0" y="858241"/>
            <a:ext cx="8748558" cy="3873726"/>
          </a:xfrm>
          <a:prstGeom prst="rect">
            <a:avLst/>
          </a:prstGeom>
          <a:noFill/>
          <a:ln>
            <a:noFill/>
          </a:ln>
        </p:spPr>
        <p:txBody>
          <a:bodyPr spcFirstLastPara="1" wrap="square" lIns="91425" tIns="45700" rIns="91425" bIns="45700" anchor="t" anchorCtr="0">
            <a:normAutofit/>
          </a:bodyPr>
          <a:lstStyle/>
          <a:p>
            <a:pPr marL="0" lvl="0" indent="0" algn="l" rtl="0">
              <a:lnSpc>
                <a:spcPct val="80000"/>
              </a:lnSpc>
              <a:spcBef>
                <a:spcPts val="1000"/>
              </a:spcBef>
              <a:spcAft>
                <a:spcPts val="0"/>
              </a:spcAft>
              <a:buClr>
                <a:schemeClr val="dk1"/>
              </a:buClr>
              <a:buSzPts val="1979"/>
              <a:buNone/>
            </a:pPr>
            <a:endParaRPr sz="1682" u="sng" dirty="0">
              <a:solidFill>
                <a:schemeClr val="hlink"/>
              </a:solidFill>
              <a:latin typeface="Oswald"/>
              <a:ea typeface="Oswald"/>
              <a:cs typeface="Oswald"/>
              <a:sym typeface="Oswald"/>
              <a:hlinkClick r:id="rId4"/>
            </a:endParaRPr>
          </a:p>
          <a:p>
            <a:pPr marL="457200" lvl="0" indent="-457200" algn="l" rtl="0">
              <a:lnSpc>
                <a:spcPct val="80000"/>
              </a:lnSpc>
              <a:spcBef>
                <a:spcPts val="1000"/>
              </a:spcBef>
              <a:spcAft>
                <a:spcPts val="0"/>
              </a:spcAft>
              <a:buClr>
                <a:schemeClr val="dk1"/>
              </a:buClr>
              <a:buSzPts val="1979"/>
              <a:buFont typeface="Arial"/>
              <a:buChar char="•"/>
            </a:pPr>
            <a:r>
              <a:rPr lang="en-GB" sz="1785" u="sng" dirty="0" smtClean="0">
                <a:solidFill>
                  <a:schemeClr val="hlink"/>
                </a:solidFill>
                <a:latin typeface="TradeGothic LT" panose="02000503020000020004" pitchFamily="2" charset="0"/>
                <a:ea typeface="Oswald"/>
                <a:cs typeface="Oswald"/>
                <a:sym typeface="Oswald"/>
                <a:hlinkClick r:id="rId4"/>
              </a:rPr>
              <a:t>You can save the world! TED talk </a:t>
            </a:r>
            <a:r>
              <a:rPr lang="en-GB" sz="1785" dirty="0" smtClean="0">
                <a:latin typeface="TradeGothic LT" panose="02000503020000020004" pitchFamily="2" charset="0"/>
                <a:ea typeface="Oswald"/>
                <a:cs typeface="Oswald"/>
                <a:sym typeface="Oswald"/>
              </a:rPr>
              <a:t>– feel empowered, you are the future!</a:t>
            </a:r>
            <a:endParaRPr lang="en-GB" dirty="0" smtClean="0">
              <a:latin typeface="TradeGothic LT" panose="02000503020000020004" pitchFamily="2" charset="0"/>
            </a:endParaRPr>
          </a:p>
          <a:p>
            <a:pPr marL="457200" lvl="0" indent="-457200" algn="l" rtl="0">
              <a:lnSpc>
                <a:spcPct val="80000"/>
              </a:lnSpc>
              <a:spcBef>
                <a:spcPts val="1000"/>
              </a:spcBef>
              <a:spcAft>
                <a:spcPts val="0"/>
              </a:spcAft>
              <a:buClr>
                <a:schemeClr val="dk1"/>
              </a:buClr>
              <a:buSzPts val="1979"/>
              <a:buFont typeface="Arial"/>
              <a:buChar char="•"/>
            </a:pPr>
            <a:r>
              <a:rPr lang="en-GB" sz="1785" dirty="0" smtClean="0">
                <a:latin typeface="TradeGothic LT" panose="02000503020000020004" pitchFamily="2" charset="0"/>
                <a:ea typeface="Oswald"/>
                <a:cs typeface="Oswald"/>
                <a:sym typeface="Oswald"/>
              </a:rPr>
              <a:t>Write that persuasive letter to </a:t>
            </a:r>
            <a:r>
              <a:rPr lang="en-GB" sz="1785" u="sng" dirty="0" smtClean="0">
                <a:solidFill>
                  <a:schemeClr val="hlink"/>
                </a:solidFill>
                <a:latin typeface="TradeGothic LT" panose="02000503020000020004" pitchFamily="2" charset="0"/>
                <a:ea typeface="Oswald"/>
                <a:cs typeface="Oswald"/>
                <a:sym typeface="Oswald"/>
                <a:hlinkClick r:id="rId5"/>
              </a:rPr>
              <a:t>your local MP </a:t>
            </a:r>
            <a:r>
              <a:rPr lang="en-GB" sz="1785" dirty="0" smtClean="0">
                <a:latin typeface="TradeGothic LT" panose="02000503020000020004" pitchFamily="2" charset="0"/>
                <a:ea typeface="Oswald"/>
                <a:cs typeface="Oswald"/>
                <a:sym typeface="Oswald"/>
              </a:rPr>
              <a:t>and </a:t>
            </a:r>
            <a:r>
              <a:rPr lang="en-GB" sz="1785" u="sng" dirty="0" smtClean="0">
                <a:solidFill>
                  <a:schemeClr val="hlink"/>
                </a:solidFill>
                <a:latin typeface="TradeGothic LT" panose="02000503020000020004" pitchFamily="2" charset="0"/>
                <a:ea typeface="Oswald"/>
                <a:cs typeface="Oswald"/>
                <a:sym typeface="Oswald"/>
                <a:hlinkClick r:id="rId6"/>
              </a:rPr>
              <a:t>water company</a:t>
            </a:r>
            <a:r>
              <a:rPr lang="en-GB" sz="1785" dirty="0" smtClean="0">
                <a:latin typeface="TradeGothic LT" panose="02000503020000020004" pitchFamily="2" charset="0"/>
                <a:ea typeface="Oswald"/>
                <a:cs typeface="Oswald"/>
                <a:sym typeface="Oswald"/>
              </a:rPr>
              <a:t>, demanding better stewardship</a:t>
            </a:r>
          </a:p>
          <a:p>
            <a:pPr marL="457200" lvl="0" indent="-457200" algn="l" rtl="0">
              <a:lnSpc>
                <a:spcPct val="80000"/>
              </a:lnSpc>
              <a:spcBef>
                <a:spcPts val="1000"/>
              </a:spcBef>
              <a:spcAft>
                <a:spcPts val="0"/>
              </a:spcAft>
              <a:buSzPts val="1979"/>
              <a:buFont typeface="Arial"/>
              <a:buChar char="•"/>
            </a:pPr>
            <a:r>
              <a:rPr lang="en-GB" sz="1785" dirty="0" smtClean="0">
                <a:latin typeface="TradeGothic LT" panose="02000503020000020004" pitchFamily="2" charset="0"/>
                <a:ea typeface="Oswald"/>
                <a:cs typeface="Oswald"/>
                <a:sym typeface="Oswald"/>
              </a:rPr>
              <a:t>Create bar charts and / or pie charts to include in your persuasive letter</a:t>
            </a:r>
            <a:endParaRPr lang="en-GB" dirty="0" smtClean="0">
              <a:latin typeface="TradeGothic LT" panose="02000503020000020004" pitchFamily="2" charset="0"/>
            </a:endParaRPr>
          </a:p>
          <a:p>
            <a:pPr marL="457200" lvl="0" indent="-457200" algn="l" rtl="0">
              <a:lnSpc>
                <a:spcPct val="80000"/>
              </a:lnSpc>
              <a:spcBef>
                <a:spcPts val="1000"/>
              </a:spcBef>
              <a:spcAft>
                <a:spcPts val="0"/>
              </a:spcAft>
              <a:buClr>
                <a:schemeClr val="dk1"/>
              </a:buClr>
              <a:buSzPts val="1979"/>
              <a:buFont typeface="Arial"/>
              <a:buChar char="•"/>
            </a:pPr>
            <a:r>
              <a:rPr lang="en-GB" sz="1785" u="sng" dirty="0" smtClean="0">
                <a:solidFill>
                  <a:schemeClr val="hlink"/>
                </a:solidFill>
                <a:latin typeface="TradeGothic LT" panose="02000503020000020004" pitchFamily="2" charset="0"/>
                <a:ea typeface="Oswald"/>
                <a:cs typeface="Oswald"/>
                <a:sym typeface="Oswald"/>
                <a:hlinkClick r:id="rId7"/>
              </a:rPr>
              <a:t>Top tips </a:t>
            </a:r>
            <a:r>
              <a:rPr lang="en-GB" sz="1785" dirty="0" smtClean="0">
                <a:latin typeface="TradeGothic LT" panose="02000503020000020004" pitchFamily="2" charset="0"/>
                <a:ea typeface="Oswald"/>
                <a:cs typeface="Oswald"/>
                <a:sym typeface="Oswald"/>
              </a:rPr>
              <a:t>on how we can all be more water efficient</a:t>
            </a:r>
          </a:p>
          <a:p>
            <a:pPr marL="457200" lvl="0" indent="-457200" algn="l" rtl="0">
              <a:lnSpc>
                <a:spcPct val="80000"/>
              </a:lnSpc>
              <a:spcBef>
                <a:spcPts val="1000"/>
              </a:spcBef>
              <a:spcAft>
                <a:spcPts val="0"/>
              </a:spcAft>
              <a:buClr>
                <a:schemeClr val="dk1"/>
              </a:buClr>
              <a:buSzPts val="1979"/>
              <a:buFont typeface="Arial"/>
              <a:buChar char="•"/>
            </a:pPr>
            <a:r>
              <a:rPr lang="en-GB" sz="1785" dirty="0" smtClean="0">
                <a:latin typeface="TradeGothic LT" panose="02000503020000020004" pitchFamily="2" charset="0"/>
                <a:ea typeface="Oswald"/>
                <a:cs typeface="Oswald"/>
                <a:sym typeface="Oswald"/>
              </a:rPr>
              <a:t>Check the water status using the </a:t>
            </a:r>
            <a:r>
              <a:rPr lang="en-GB" sz="1785" u="sng" dirty="0" smtClean="0">
                <a:solidFill>
                  <a:schemeClr val="hlink"/>
                </a:solidFill>
                <a:latin typeface="TradeGothic LT" panose="02000503020000020004" pitchFamily="2" charset="0"/>
                <a:ea typeface="Oswald"/>
                <a:cs typeface="Oswald"/>
                <a:sym typeface="Oswald"/>
                <a:hlinkClick r:id="rId8"/>
              </a:rPr>
              <a:t>Surfers Against Sewage map</a:t>
            </a:r>
            <a:r>
              <a:rPr lang="en-GB" sz="1785" dirty="0" smtClean="0">
                <a:latin typeface="TradeGothic LT" panose="02000503020000020004" pitchFamily="2" charset="0"/>
                <a:ea typeface="Oswald"/>
                <a:cs typeface="Oswald"/>
                <a:sym typeface="Oswald"/>
              </a:rPr>
              <a:t> next time you go to the beach</a:t>
            </a:r>
          </a:p>
          <a:p>
            <a:pPr marL="457200" lvl="0" indent="-457200" algn="l" rtl="0">
              <a:lnSpc>
                <a:spcPct val="80000"/>
              </a:lnSpc>
              <a:spcBef>
                <a:spcPts val="1000"/>
              </a:spcBef>
              <a:spcAft>
                <a:spcPts val="0"/>
              </a:spcAft>
              <a:buClr>
                <a:schemeClr val="dk1"/>
              </a:buClr>
              <a:buSzPts val="1979"/>
              <a:buFont typeface="Arial"/>
              <a:buChar char="•"/>
            </a:pPr>
            <a:r>
              <a:rPr lang="en-GB" sz="1785" dirty="0" smtClean="0">
                <a:latin typeface="TradeGothic LT" panose="02000503020000020004" pitchFamily="2" charset="0"/>
                <a:ea typeface="Oswald"/>
                <a:cs typeface="Oswald"/>
                <a:sym typeface="Oswald"/>
              </a:rPr>
              <a:t>Check out the </a:t>
            </a:r>
            <a:r>
              <a:rPr lang="en-GB" sz="1785" dirty="0" smtClean="0">
                <a:latin typeface="TradeGothic LT" panose="02000503020000020004" pitchFamily="2" charset="0"/>
                <a:ea typeface="Oswald"/>
                <a:cs typeface="Oswald"/>
                <a:sym typeface="Oswald"/>
                <a:hlinkClick r:id="rId9"/>
              </a:rPr>
              <a:t>Safer Seas Service app!</a:t>
            </a:r>
            <a:endParaRPr lang="en-GB" sz="1785" dirty="0" smtClean="0">
              <a:latin typeface="TradeGothic LT" panose="02000503020000020004" pitchFamily="2" charset="0"/>
              <a:ea typeface="Oswald"/>
              <a:cs typeface="Oswald"/>
              <a:sym typeface="Oswald"/>
            </a:endParaRPr>
          </a:p>
          <a:p>
            <a:pPr marL="457200" lvl="0" indent="-457200" algn="l" rtl="0">
              <a:lnSpc>
                <a:spcPct val="80000"/>
              </a:lnSpc>
              <a:spcBef>
                <a:spcPts val="1000"/>
              </a:spcBef>
              <a:spcAft>
                <a:spcPts val="0"/>
              </a:spcAft>
              <a:buClr>
                <a:schemeClr val="dk1"/>
              </a:buClr>
              <a:buSzPts val="1979"/>
              <a:buFont typeface="Arial"/>
              <a:buChar char="•"/>
            </a:pPr>
            <a:r>
              <a:rPr lang="en-GB" sz="1785" dirty="0" smtClean="0">
                <a:latin typeface="TradeGothic LT" panose="02000503020000020004" pitchFamily="2" charset="0"/>
                <a:ea typeface="Oswald"/>
                <a:cs typeface="Oswald"/>
                <a:sym typeface="Oswald"/>
              </a:rPr>
              <a:t>Rethink maths – </a:t>
            </a:r>
            <a:r>
              <a:rPr lang="en-GB" sz="1785" u="sng" dirty="0" smtClean="0">
                <a:solidFill>
                  <a:schemeClr val="hlink"/>
                </a:solidFill>
                <a:latin typeface="TradeGothic LT" panose="02000503020000020004" pitchFamily="2" charset="0"/>
                <a:ea typeface="Oswald"/>
                <a:cs typeface="Oswald"/>
                <a:sym typeface="Oswald"/>
                <a:hlinkClick r:id="rId10"/>
              </a:rPr>
              <a:t>7 ways maths is helping us to save the planet!</a:t>
            </a:r>
            <a:endParaRPr lang="en-GB" sz="1785" u="sng" dirty="0" smtClean="0">
              <a:solidFill>
                <a:schemeClr val="hlink"/>
              </a:solidFill>
              <a:latin typeface="TradeGothic LT" panose="02000503020000020004" pitchFamily="2" charset="0"/>
              <a:ea typeface="Oswald"/>
              <a:cs typeface="Oswald"/>
              <a:sym typeface="Oswald"/>
            </a:endParaRPr>
          </a:p>
          <a:p>
            <a:pPr marL="457200" lvl="0" indent="-457200" algn="l" rtl="0">
              <a:lnSpc>
                <a:spcPct val="80000"/>
              </a:lnSpc>
              <a:spcBef>
                <a:spcPts val="1000"/>
              </a:spcBef>
              <a:spcAft>
                <a:spcPts val="0"/>
              </a:spcAft>
              <a:buClr>
                <a:schemeClr val="dk1"/>
              </a:buClr>
              <a:buSzPts val="1979"/>
              <a:buFont typeface="Arial"/>
              <a:buChar char="•"/>
            </a:pPr>
            <a:r>
              <a:rPr lang="en-GB" sz="1785" dirty="0" smtClean="0">
                <a:latin typeface="TradeGothic LT" panose="02000503020000020004" pitchFamily="2" charset="0"/>
                <a:ea typeface="Oswald"/>
                <a:cs typeface="Oswald"/>
                <a:sym typeface="Oswald"/>
              </a:rPr>
              <a:t>Explore another one of our wonderful Surfers Against Sewage lessons and become a </a:t>
            </a:r>
            <a:r>
              <a:rPr lang="en-GB" sz="1785" u="sng" dirty="0" smtClean="0">
                <a:solidFill>
                  <a:schemeClr val="hlink"/>
                </a:solidFill>
                <a:latin typeface="TradeGothic LT" panose="02000503020000020004" pitchFamily="2" charset="0"/>
                <a:ea typeface="Oswald"/>
                <a:cs typeface="Oswald"/>
                <a:sym typeface="Oswald"/>
                <a:hlinkClick r:id="rId11"/>
              </a:rPr>
              <a:t>Plastic Free School</a:t>
            </a:r>
            <a:r>
              <a:rPr lang="en-GB" sz="1785" dirty="0" smtClean="0">
                <a:latin typeface="TradeGothic LT" panose="02000503020000020004" pitchFamily="2" charset="0"/>
                <a:ea typeface="Oswald"/>
                <a:cs typeface="Oswald"/>
                <a:sym typeface="Oswald"/>
              </a:rPr>
              <a:t>. </a:t>
            </a:r>
            <a:r>
              <a:rPr lang="en-GB" sz="1682" dirty="0" smtClean="0">
                <a:latin typeface="TradeGothic LT" panose="02000503020000020004" pitchFamily="2" charset="0"/>
                <a:ea typeface="Oswald"/>
                <a:cs typeface="Oswald"/>
                <a:sym typeface="Oswald"/>
              </a:rPr>
              <a:t> </a:t>
            </a:r>
            <a:r>
              <a:rPr lang="fr-FR" sz="1682" dirty="0" smtClean="0">
                <a:latin typeface="Oswald"/>
                <a:ea typeface="Oswald"/>
                <a:cs typeface="Oswald"/>
                <a:sym typeface="Oswald"/>
              </a:rPr>
              <a:t> </a:t>
            </a:r>
            <a:endParaRPr sz="2040" dirty="0" smtClean="0">
              <a:latin typeface="Oswald"/>
              <a:ea typeface="Oswald"/>
              <a:cs typeface="Oswald"/>
              <a:sym typeface="Oswald"/>
            </a:endParaRPr>
          </a:p>
          <a:p>
            <a:pPr marL="571500" lvl="0" indent="-445769" algn="l" rtl="0">
              <a:lnSpc>
                <a:spcPct val="80000"/>
              </a:lnSpc>
              <a:spcBef>
                <a:spcPts val="1000"/>
              </a:spcBef>
              <a:spcAft>
                <a:spcPts val="0"/>
              </a:spcAft>
              <a:buClr>
                <a:schemeClr val="dk1"/>
              </a:buClr>
              <a:buSzPts val="1980"/>
              <a:buFont typeface="Arial"/>
              <a:buNone/>
            </a:pPr>
            <a:endParaRPr sz="1682" dirty="0">
              <a:latin typeface="Oswald"/>
              <a:ea typeface="Oswald"/>
              <a:cs typeface="Oswald"/>
              <a:sym typeface="Oswald"/>
            </a:endParaRPr>
          </a:p>
          <a:p>
            <a:pPr marL="571500" lvl="0" indent="-445769" algn="l" rtl="0">
              <a:lnSpc>
                <a:spcPct val="80000"/>
              </a:lnSpc>
              <a:spcBef>
                <a:spcPts val="1000"/>
              </a:spcBef>
              <a:spcAft>
                <a:spcPts val="0"/>
              </a:spcAft>
              <a:buClr>
                <a:schemeClr val="dk1"/>
              </a:buClr>
              <a:buSzPts val="1980"/>
              <a:buFont typeface="Arial"/>
              <a:buNone/>
            </a:pPr>
            <a:endParaRPr sz="1682" dirty="0">
              <a:latin typeface="Oswald"/>
              <a:ea typeface="Oswald"/>
              <a:cs typeface="Oswald"/>
              <a:sym typeface="Oswald"/>
            </a:endParaRPr>
          </a:p>
        </p:txBody>
      </p:sp>
      <p:pic>
        <p:nvPicPr>
          <p:cNvPr id="307" name="Google Shape;307;p2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2417864" y="4636504"/>
            <a:ext cx="5486400" cy="1016000"/>
          </a:xfrm>
          <a:prstGeom prst="rect">
            <a:avLst/>
          </a:prstGeom>
          <a:noFill/>
          <a:ln>
            <a:noFill/>
          </a:ln>
        </p:spPr>
      </p:pic>
      <p:pic>
        <p:nvPicPr>
          <p:cNvPr id="308" name="Google Shape;308;p25"/>
          <p:cNvPicPr preferRelativeResize="0"/>
          <p:nvPr/>
        </p:nvPicPr>
        <p:blipFill rotWithShape="1">
          <a:blip r:embed="rId12" cstate="email">
            <a:alphaModFix/>
            <a:extLst>
              <a:ext uri="{28A0092B-C50C-407E-A947-70E740481C1C}">
                <a14:useLocalDpi xmlns:a14="http://schemas.microsoft.com/office/drawing/2010/main"/>
              </a:ext>
            </a:extLst>
          </a:blip>
          <a:srcRect/>
          <a:stretch/>
        </p:blipFill>
        <p:spPr>
          <a:xfrm>
            <a:off x="1902827" y="4827430"/>
            <a:ext cx="5486400" cy="1016000"/>
          </a:xfrm>
          <a:prstGeom prst="rect">
            <a:avLst/>
          </a:prstGeom>
          <a:noFill/>
          <a:ln>
            <a:noFill/>
          </a:ln>
        </p:spPr>
      </p:pic>
      <p:pic>
        <p:nvPicPr>
          <p:cNvPr id="309" name="Google Shape;309;p25"/>
          <p:cNvPicPr preferRelativeResize="0"/>
          <p:nvPr/>
        </p:nvPicPr>
        <p:blipFill rotWithShape="1">
          <a:blip r:embed="rId13" cstate="email">
            <a:alphaModFix/>
            <a:extLst>
              <a:ext uri="{28A0092B-C50C-407E-A947-70E740481C1C}">
                <a14:useLocalDpi xmlns:a14="http://schemas.microsoft.com/office/drawing/2010/main"/>
              </a:ext>
            </a:extLst>
          </a:blip>
          <a:srcRect/>
          <a:stretch/>
        </p:blipFill>
        <p:spPr>
          <a:xfrm>
            <a:off x="1086023" y="4919546"/>
            <a:ext cx="1165983" cy="1023790"/>
          </a:xfrm>
          <a:prstGeom prst="rect">
            <a:avLst/>
          </a:prstGeom>
          <a:noFill/>
          <a:ln>
            <a:noFill/>
          </a:ln>
        </p:spPr>
      </p:pic>
      <p:pic>
        <p:nvPicPr>
          <p:cNvPr id="310" name="Google Shape;310;p25"/>
          <p:cNvPicPr preferRelativeResize="0"/>
          <p:nvPr/>
        </p:nvPicPr>
        <p:blipFill rotWithShape="1">
          <a:blip r:embed="rId14" cstate="email">
            <a:alphaModFix/>
            <a:extLst>
              <a:ext uri="{28A0092B-C50C-407E-A947-70E740481C1C}">
                <a14:useLocalDpi xmlns:a14="http://schemas.microsoft.com/office/drawing/2010/main"/>
              </a:ext>
            </a:extLst>
          </a:blip>
          <a:srcRect/>
          <a:stretch/>
        </p:blipFill>
        <p:spPr>
          <a:xfrm>
            <a:off x="2417864" y="4905833"/>
            <a:ext cx="981421" cy="1037503"/>
          </a:xfrm>
          <a:prstGeom prst="rect">
            <a:avLst/>
          </a:prstGeom>
          <a:noFill/>
          <a:ln>
            <a:noFill/>
          </a:ln>
        </p:spPr>
      </p:pic>
      <p:pic>
        <p:nvPicPr>
          <p:cNvPr id="311" name="Google Shape;311;p25"/>
          <p:cNvPicPr preferRelativeResize="0"/>
          <p:nvPr/>
        </p:nvPicPr>
        <p:blipFill rotWithShape="1">
          <a:blip r:embed="rId15" cstate="email">
            <a:alphaModFix/>
            <a:extLst>
              <a:ext uri="{28A0092B-C50C-407E-A947-70E740481C1C}">
                <a14:useLocalDpi xmlns:a14="http://schemas.microsoft.com/office/drawing/2010/main"/>
              </a:ext>
            </a:extLst>
          </a:blip>
          <a:srcRect/>
          <a:stretch/>
        </p:blipFill>
        <p:spPr>
          <a:xfrm>
            <a:off x="3565143" y="4905834"/>
            <a:ext cx="972599" cy="1042070"/>
          </a:xfrm>
          <a:prstGeom prst="rect">
            <a:avLst/>
          </a:prstGeom>
          <a:noFill/>
          <a:ln>
            <a:noFill/>
          </a:ln>
        </p:spPr>
      </p:pic>
      <p:pic>
        <p:nvPicPr>
          <p:cNvPr id="312" name="Google Shape;312;p25"/>
          <p:cNvPicPr preferRelativeResize="0"/>
          <p:nvPr/>
        </p:nvPicPr>
        <p:blipFill rotWithShape="1">
          <a:blip r:embed="rId16" cstate="email">
            <a:alphaModFix/>
            <a:extLst>
              <a:ext uri="{28A0092B-C50C-407E-A947-70E740481C1C}">
                <a14:useLocalDpi xmlns:a14="http://schemas.microsoft.com/office/drawing/2010/main"/>
              </a:ext>
            </a:extLst>
          </a:blip>
          <a:srcRect/>
          <a:stretch/>
        </p:blipFill>
        <p:spPr>
          <a:xfrm>
            <a:off x="4731126" y="4905834"/>
            <a:ext cx="984834" cy="1041926"/>
          </a:xfrm>
          <a:prstGeom prst="rect">
            <a:avLst/>
          </a:prstGeom>
          <a:noFill/>
          <a:ln>
            <a:noFill/>
          </a:ln>
        </p:spPr>
      </p:pic>
      <p:pic>
        <p:nvPicPr>
          <p:cNvPr id="313" name="Google Shape;313;p25"/>
          <p:cNvPicPr preferRelativeResize="0"/>
          <p:nvPr/>
        </p:nvPicPr>
        <p:blipFill rotWithShape="1">
          <a:blip r:embed="rId17" cstate="email">
            <a:alphaModFix/>
            <a:extLst>
              <a:ext uri="{28A0092B-C50C-407E-A947-70E740481C1C}">
                <a14:useLocalDpi xmlns:a14="http://schemas.microsoft.com/office/drawing/2010/main"/>
              </a:ext>
            </a:extLst>
          </a:blip>
          <a:srcRect/>
          <a:stretch/>
        </p:blipFill>
        <p:spPr>
          <a:xfrm>
            <a:off x="5909343" y="4905835"/>
            <a:ext cx="980652" cy="1037502"/>
          </a:xfrm>
          <a:prstGeom prst="rect">
            <a:avLst/>
          </a:prstGeom>
          <a:noFill/>
          <a:ln>
            <a:noFill/>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114"/>
        <p:cNvGrpSpPr/>
        <p:nvPr/>
      </p:nvGrpSpPr>
      <p:grpSpPr>
        <a:xfrm>
          <a:off x="0" y="0"/>
          <a:ext cx="0" cy="0"/>
          <a:chOff x="0" y="0"/>
          <a:chExt cx="0" cy="0"/>
        </a:xfrm>
      </p:grpSpPr>
      <p:pic>
        <p:nvPicPr>
          <p:cNvPr id="115" name="Google Shape;115;p3" descr="Screen Shot 2020-12-02 at 13.31.51.png"/>
          <p:cNvPicPr preferRelativeResize="0"/>
          <p:nvPr/>
        </p:nvPicPr>
        <p:blipFill rotWithShape="1">
          <a:blip r:embed="rId4">
            <a:alphaModFix/>
          </a:blip>
          <a:srcRect/>
          <a:stretch/>
        </p:blipFill>
        <p:spPr>
          <a:xfrm>
            <a:off x="0" y="1358152"/>
            <a:ext cx="9144000" cy="5499847"/>
          </a:xfrm>
          <a:prstGeom prst="rect">
            <a:avLst/>
          </a:prstGeom>
          <a:noFill/>
          <a:ln>
            <a:noFill/>
          </a:ln>
        </p:spPr>
      </p:pic>
      <p:sp>
        <p:nvSpPr>
          <p:cNvPr id="116" name="Google Shape;116;p3"/>
          <p:cNvSpPr txBox="1">
            <a:spLocks noGrp="1"/>
          </p:cNvSpPr>
          <p:nvPr>
            <p:ph type="ctrTitle"/>
          </p:nvPr>
        </p:nvSpPr>
        <p:spPr>
          <a:xfrm>
            <a:off x="835702" y="1118197"/>
            <a:ext cx="7772400" cy="1349339"/>
          </a:xfrm>
          <a:prstGeom prst="rect">
            <a:avLst/>
          </a:prstGeom>
          <a:noFill/>
          <a:ln>
            <a:noFill/>
          </a:ln>
        </p:spPr>
        <p:txBody>
          <a:bodyPr spcFirstLastPara="1" wrap="square" lIns="91425" tIns="45700" rIns="91425" bIns="45700" anchor="b" anchorCtr="0">
            <a:normAutofit fontScale="90000"/>
          </a:bodyPr>
          <a:lstStyle/>
          <a:p>
            <a:pPr marL="0" lvl="0" indent="0" algn="ctr" rtl="0">
              <a:lnSpc>
                <a:spcPct val="90000"/>
              </a:lnSpc>
              <a:spcBef>
                <a:spcPts val="0"/>
              </a:spcBef>
              <a:spcAft>
                <a:spcPts val="0"/>
              </a:spcAft>
              <a:buClr>
                <a:srgbClr val="006F73"/>
              </a:buClr>
              <a:buSzPts val="3600"/>
              <a:buFont typeface="Gill Sans"/>
              <a:buNone/>
            </a:pPr>
            <a:r>
              <a:rPr lang="fr-FR" sz="3240" b="1">
                <a:solidFill>
                  <a:srgbClr val="006F73"/>
                </a:solidFill>
                <a:latin typeface="Oswald"/>
                <a:ea typeface="Oswald"/>
                <a:cs typeface="Oswald"/>
                <a:sym typeface="Oswald"/>
              </a:rPr>
              <a:t>WATER QUALITY</a:t>
            </a:r>
            <a:br>
              <a:rPr lang="fr-FR" sz="3240" b="1">
                <a:solidFill>
                  <a:srgbClr val="006F73"/>
                </a:solidFill>
                <a:latin typeface="Oswald"/>
                <a:ea typeface="Oswald"/>
                <a:cs typeface="Oswald"/>
                <a:sym typeface="Oswald"/>
              </a:rPr>
            </a:br>
            <a:r>
              <a:rPr lang="fr-FR" sz="3240" b="1">
                <a:latin typeface="Oswald"/>
                <a:ea typeface="Oswald"/>
                <a:cs typeface="Oswald"/>
                <a:sym typeface="Oswald"/>
              </a:rPr>
              <a:t/>
            </a:r>
            <a:br>
              <a:rPr lang="fr-FR" sz="3240" b="1">
                <a:latin typeface="Oswald"/>
                <a:ea typeface="Oswald"/>
                <a:cs typeface="Oswald"/>
                <a:sym typeface="Oswald"/>
              </a:rPr>
            </a:br>
            <a:r>
              <a:rPr lang="fr-FR" sz="1781" b="1">
                <a:solidFill>
                  <a:srgbClr val="FFFFFF"/>
                </a:solidFill>
                <a:latin typeface="Oswald"/>
                <a:ea typeface="Oswald"/>
                <a:cs typeface="Oswald"/>
                <a:sym typeface="Oswald"/>
              </a:rPr>
              <a:t>Oxford Reference and Collins Dictionary definitions</a:t>
            </a:r>
            <a:r>
              <a:rPr lang="fr-FR" sz="4860" b="1">
                <a:latin typeface="Oswald"/>
                <a:ea typeface="Oswald"/>
                <a:cs typeface="Oswald"/>
                <a:sym typeface="Oswald"/>
              </a:rPr>
              <a:t/>
            </a:r>
            <a:br>
              <a:rPr lang="fr-FR" sz="4860" b="1">
                <a:latin typeface="Oswald"/>
                <a:ea typeface="Oswald"/>
                <a:cs typeface="Oswald"/>
                <a:sym typeface="Oswald"/>
              </a:rPr>
            </a:br>
            <a:endParaRPr sz="4860" b="1">
              <a:latin typeface="Oswald"/>
              <a:ea typeface="Oswald"/>
              <a:cs typeface="Oswald"/>
              <a:sym typeface="Oswald"/>
            </a:endParaRPr>
          </a:p>
        </p:txBody>
      </p:sp>
      <p:sp>
        <p:nvSpPr>
          <p:cNvPr id="117" name="Google Shape;117;p3"/>
          <p:cNvSpPr txBox="1">
            <a:spLocks noGrp="1"/>
          </p:cNvSpPr>
          <p:nvPr>
            <p:ph type="subTitle" idx="1"/>
          </p:nvPr>
        </p:nvSpPr>
        <p:spPr>
          <a:xfrm>
            <a:off x="1110498" y="1792866"/>
            <a:ext cx="7497604" cy="2497574"/>
          </a:xfrm>
          <a:prstGeom prst="rect">
            <a:avLst/>
          </a:prstGeom>
          <a:noFill/>
          <a:ln>
            <a:noFill/>
          </a:ln>
        </p:spPr>
        <p:txBody>
          <a:bodyPr spcFirstLastPara="1" wrap="square" lIns="91425" tIns="45700" rIns="91425" bIns="45700" anchor="t" anchorCtr="0">
            <a:normAutofit/>
          </a:bodyPr>
          <a:lstStyle/>
          <a:p>
            <a:pPr marL="0" lvl="0" indent="0" algn="ctr" rtl="0">
              <a:lnSpc>
                <a:spcPct val="100000"/>
              </a:lnSpc>
              <a:spcBef>
                <a:spcPts val="0"/>
              </a:spcBef>
              <a:spcAft>
                <a:spcPts val="0"/>
              </a:spcAft>
              <a:buClr>
                <a:schemeClr val="lt1"/>
              </a:buClr>
              <a:buSzPts val="3182"/>
              <a:buNone/>
            </a:pPr>
            <a:r>
              <a:rPr lang="en-GB" sz="2704" b="1" dirty="0" smtClean="0">
                <a:solidFill>
                  <a:schemeClr val="lt1"/>
                </a:solidFill>
                <a:latin typeface="Oswald"/>
                <a:ea typeface="Oswald"/>
                <a:cs typeface="Oswald"/>
                <a:sym typeface="Oswald"/>
              </a:rPr>
              <a:t>The chemical composition of a water sample</a:t>
            </a:r>
          </a:p>
          <a:p>
            <a:pPr marL="0" lvl="0" indent="0" algn="ctr" rtl="0">
              <a:lnSpc>
                <a:spcPct val="100000"/>
              </a:lnSpc>
              <a:spcBef>
                <a:spcPts val="1000"/>
              </a:spcBef>
              <a:spcAft>
                <a:spcPts val="0"/>
              </a:spcAft>
              <a:buClr>
                <a:schemeClr val="dk1"/>
              </a:buClr>
              <a:buSzPts val="1995"/>
              <a:buNone/>
            </a:pPr>
            <a:endParaRPr lang="en-GB" sz="1695" b="1" dirty="0" smtClean="0">
              <a:solidFill>
                <a:schemeClr val="lt1"/>
              </a:solidFill>
              <a:latin typeface="Oswald"/>
              <a:ea typeface="Oswald"/>
              <a:cs typeface="Oswald"/>
              <a:sym typeface="Oswald"/>
            </a:endParaRPr>
          </a:p>
          <a:p>
            <a:pPr marL="0" lvl="0" indent="0" algn="ctr" rtl="0">
              <a:lnSpc>
                <a:spcPct val="100000"/>
              </a:lnSpc>
              <a:spcBef>
                <a:spcPts val="1000"/>
              </a:spcBef>
              <a:spcAft>
                <a:spcPts val="0"/>
              </a:spcAft>
              <a:buClr>
                <a:schemeClr val="lt1"/>
              </a:buClr>
              <a:buSzPts val="3182"/>
              <a:buNone/>
            </a:pPr>
            <a:r>
              <a:rPr lang="en-GB" sz="2704" b="1" dirty="0" smtClean="0">
                <a:solidFill>
                  <a:schemeClr val="lt1"/>
                </a:solidFill>
                <a:latin typeface="Oswald"/>
                <a:ea typeface="Oswald"/>
                <a:cs typeface="Oswald"/>
                <a:sym typeface="Oswald"/>
              </a:rPr>
              <a:t>The degree to which water is clean and whether it is suitable for drinking, making plants grow or for fish to live in. etc. (i.e. supporting life)</a:t>
            </a:r>
            <a:endParaRPr lang="en-GB" sz="2040" b="1" dirty="0" smtClean="0">
              <a:latin typeface="Oswald"/>
              <a:ea typeface="Oswald"/>
              <a:cs typeface="Oswald"/>
              <a:sym typeface="Oswald"/>
            </a:endParaRPr>
          </a:p>
          <a:p>
            <a:pPr marL="0" lvl="0" indent="0" algn="ctr" rtl="0">
              <a:lnSpc>
                <a:spcPct val="100000"/>
              </a:lnSpc>
              <a:spcBef>
                <a:spcPts val="1000"/>
              </a:spcBef>
              <a:spcAft>
                <a:spcPts val="0"/>
              </a:spcAft>
              <a:buClr>
                <a:schemeClr val="dk1"/>
              </a:buClr>
              <a:buSzPts val="1710"/>
              <a:buNone/>
            </a:pPr>
            <a:endParaRPr sz="1453" b="1" dirty="0">
              <a:solidFill>
                <a:srgbClr val="000000"/>
              </a:solidFill>
              <a:latin typeface="Oswald"/>
              <a:ea typeface="Oswald"/>
              <a:cs typeface="Oswald"/>
              <a:sym typeface="Oswald"/>
            </a:endParaRPr>
          </a:p>
          <a:p>
            <a:pPr marL="0" lvl="0" indent="0" algn="ctr" rtl="0">
              <a:lnSpc>
                <a:spcPct val="100000"/>
              </a:lnSpc>
              <a:spcBef>
                <a:spcPts val="1000"/>
              </a:spcBef>
              <a:spcAft>
                <a:spcPts val="0"/>
              </a:spcAft>
              <a:buClr>
                <a:schemeClr val="dk1"/>
              </a:buClr>
              <a:buSzPts val="1710"/>
              <a:buNone/>
            </a:pPr>
            <a:endParaRPr sz="1453" b="1" dirty="0">
              <a:solidFill>
                <a:srgbClr val="000000"/>
              </a:solidFill>
              <a:latin typeface="Oswald"/>
              <a:ea typeface="Oswald"/>
              <a:cs typeface="Oswald"/>
              <a:sym typeface="Oswald"/>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122"/>
        <p:cNvGrpSpPr/>
        <p:nvPr/>
      </p:nvGrpSpPr>
      <p:grpSpPr>
        <a:xfrm>
          <a:off x="0" y="0"/>
          <a:ext cx="0" cy="0"/>
          <a:chOff x="0" y="0"/>
          <a:chExt cx="0" cy="0"/>
        </a:xfrm>
      </p:grpSpPr>
      <p:sp>
        <p:nvSpPr>
          <p:cNvPr id="123" name="Google Shape;123;p4"/>
          <p:cNvSpPr txBox="1"/>
          <p:nvPr/>
        </p:nvSpPr>
        <p:spPr>
          <a:xfrm>
            <a:off x="2335973" y="394497"/>
            <a:ext cx="4703301" cy="103237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6F73"/>
              </a:buClr>
              <a:buSzPts val="3120"/>
              <a:buFont typeface="Gill Sans"/>
              <a:buNone/>
            </a:pPr>
            <a:r>
              <a:rPr lang="fr-FR" sz="3120" b="1" i="0" u="none" strike="noStrike" cap="none">
                <a:solidFill>
                  <a:srgbClr val="006F73"/>
                </a:solidFill>
                <a:latin typeface="Oswald"/>
                <a:ea typeface="Oswald"/>
                <a:cs typeface="Oswald"/>
                <a:sym typeface="Oswald"/>
              </a:rPr>
              <a:t>INTERACTIVE WATER QUALITY MAP</a:t>
            </a:r>
            <a:endParaRPr sz="1400" b="0" i="0" u="none" strike="noStrike" cap="none">
              <a:solidFill>
                <a:srgbClr val="000000"/>
              </a:solidFill>
              <a:latin typeface="Oswald"/>
              <a:ea typeface="Oswald"/>
              <a:cs typeface="Oswald"/>
              <a:sym typeface="Oswald"/>
            </a:endParaRPr>
          </a:p>
        </p:txBody>
      </p:sp>
      <p:pic>
        <p:nvPicPr>
          <p:cNvPr id="124" name="Google Shape;124;p4" descr="Screen Shot 2020-12-02 at 13.34.23.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1655801" y="1959989"/>
            <a:ext cx="5829731" cy="4075841"/>
          </a:xfrm>
          <a:prstGeom prst="rect">
            <a:avLst/>
          </a:prstGeom>
          <a:noFill/>
          <a:ln>
            <a:noFill/>
          </a:ln>
        </p:spPr>
      </p:pic>
      <p:sp>
        <p:nvSpPr>
          <p:cNvPr id="125" name="Google Shape;125;p4"/>
          <p:cNvSpPr txBox="1"/>
          <p:nvPr/>
        </p:nvSpPr>
        <p:spPr>
          <a:xfrm>
            <a:off x="1874063" y="1426873"/>
            <a:ext cx="6858000" cy="396339"/>
          </a:xfrm>
          <a:prstGeom prst="rect">
            <a:avLst/>
          </a:prstGeom>
          <a:noFill/>
          <a:ln>
            <a:noFill/>
          </a:ln>
        </p:spPr>
        <p:txBody>
          <a:bodyPr spcFirstLastPara="1" wrap="square" lIns="91425" tIns="45700" rIns="91425" bIns="45700" anchor="t" anchorCtr="0">
            <a:normAutofit/>
          </a:bodyPr>
          <a:lstStyle/>
          <a:p>
            <a:pPr marL="0" marR="0" lvl="0" indent="0" algn="l" rtl="0">
              <a:lnSpc>
                <a:spcPct val="90000"/>
              </a:lnSpc>
              <a:spcBef>
                <a:spcPts val="0"/>
              </a:spcBef>
              <a:spcAft>
                <a:spcPts val="0"/>
              </a:spcAft>
              <a:buClr>
                <a:srgbClr val="FFFFFF"/>
              </a:buClr>
              <a:buSzPts val="2000"/>
              <a:buFont typeface="Arial"/>
              <a:buNone/>
            </a:pPr>
            <a:r>
              <a:rPr lang="fr-FR" sz="2000" b="0" i="0" u="sng" strike="noStrike" cap="none">
                <a:solidFill>
                  <a:srgbClr val="FFFFFF"/>
                </a:solidFill>
                <a:latin typeface="Oswald"/>
                <a:ea typeface="Oswald"/>
                <a:cs typeface="Oswald"/>
                <a:sym typeface="Oswald"/>
                <a:hlinkClick r:id="rId5">
                  <a:extLst>
                    <a:ext uri="{A12FA001-AC4F-418D-AE19-62706E023703}">
                      <ahyp:hlinkClr xmlns="" xmlns:ahyp="http://schemas.microsoft.com/office/drawing/2018/hyperlinkcolor" val="tx"/>
                    </a:ext>
                  </a:extLst>
                </a:hlinkClick>
              </a:rPr>
              <a:t>Look up your nearest coastline water quality status</a:t>
            </a:r>
            <a:endParaRPr sz="2000" b="0" i="0" u="none" strike="noStrike" cap="none">
              <a:solidFill>
                <a:srgbClr val="FFFFFF"/>
              </a:solidFill>
              <a:latin typeface="Oswald"/>
              <a:ea typeface="Oswald"/>
              <a:cs typeface="Oswald"/>
              <a:sym typeface="Oswald"/>
            </a:endParaRPr>
          </a:p>
        </p:txBody>
      </p:sp>
      <p:sp>
        <p:nvSpPr>
          <p:cNvPr id="126" name="Google Shape;126;p4"/>
          <p:cNvSpPr txBox="1">
            <a:spLocks noGrp="1"/>
          </p:cNvSpPr>
          <p:nvPr>
            <p:ph type="subTitle" idx="1"/>
          </p:nvPr>
        </p:nvSpPr>
        <p:spPr>
          <a:xfrm>
            <a:off x="0" y="6118283"/>
            <a:ext cx="9144000" cy="739717"/>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rgbClr val="39BAC4"/>
              </a:buClr>
              <a:buSzPts val="2960"/>
              <a:buNone/>
            </a:pPr>
            <a:r>
              <a:rPr lang="fr-FR" sz="2738">
                <a:solidFill>
                  <a:srgbClr val="39BAC4"/>
                </a:solidFill>
                <a:latin typeface="Oswald"/>
                <a:ea typeface="Oswald"/>
                <a:cs typeface="Oswald"/>
                <a:sym typeface="Oswald"/>
              </a:rPr>
              <a:t>This map is the basis of the Safer Seas Service (SSS) app</a:t>
            </a:r>
            <a:endParaRPr sz="2738">
              <a:solidFill>
                <a:srgbClr val="39BAC4"/>
              </a:solidFill>
              <a:latin typeface="Oswald"/>
              <a:ea typeface="Oswald"/>
              <a:cs typeface="Oswald"/>
              <a:sym typeface="Oswald"/>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5" descr="Screen Shot 2020-12-02 at 14.33.40.p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0" y="444500"/>
            <a:ext cx="9144000" cy="5967167"/>
          </a:xfrm>
          <a:prstGeom prst="rect">
            <a:avLst/>
          </a:prstGeom>
          <a:noFill/>
          <a:ln>
            <a:noFill/>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137"/>
        <p:cNvGrpSpPr/>
        <p:nvPr/>
      </p:nvGrpSpPr>
      <p:grpSpPr>
        <a:xfrm>
          <a:off x="0" y="0"/>
          <a:ext cx="0" cy="0"/>
          <a:chOff x="0" y="0"/>
          <a:chExt cx="0" cy="0"/>
        </a:xfrm>
      </p:grpSpPr>
      <p:sp>
        <p:nvSpPr>
          <p:cNvPr id="138" name="Google Shape;138;p6"/>
          <p:cNvSpPr txBox="1"/>
          <p:nvPr/>
        </p:nvSpPr>
        <p:spPr>
          <a:xfrm>
            <a:off x="0" y="1098844"/>
            <a:ext cx="9144000" cy="64162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6F73"/>
              </a:buClr>
              <a:buSzPts val="3120"/>
              <a:buFont typeface="Gill Sans"/>
              <a:buNone/>
            </a:pPr>
            <a:r>
              <a:rPr lang="fr-FR" sz="3120" b="1" i="0" u="none" strike="noStrike" cap="none">
                <a:solidFill>
                  <a:srgbClr val="006F73"/>
                </a:solidFill>
                <a:latin typeface="Oswald"/>
                <a:ea typeface="Oswald"/>
                <a:cs typeface="Oswald"/>
                <a:sym typeface="Oswald"/>
              </a:rPr>
              <a:t>EXTRACTS FROM THE REPORT</a:t>
            </a:r>
            <a:endParaRPr sz="1400" b="0" i="0" u="none" strike="noStrike" cap="none">
              <a:solidFill>
                <a:srgbClr val="000000"/>
              </a:solidFill>
              <a:latin typeface="Oswald"/>
              <a:ea typeface="Oswald"/>
              <a:cs typeface="Oswald"/>
              <a:sym typeface="Oswald"/>
            </a:endParaRPr>
          </a:p>
        </p:txBody>
      </p:sp>
      <p:pic>
        <p:nvPicPr>
          <p:cNvPr id="139" name="Google Shape;139;p6" descr="Screen Shot 2020-12-02 at 14.41.14.png"/>
          <p:cNvPicPr preferRelativeResize="0"/>
          <p:nvPr/>
        </p:nvPicPr>
        <p:blipFill rotWithShape="1">
          <a:blip r:embed="rId4">
            <a:alphaModFix/>
          </a:blip>
          <a:srcRect/>
          <a:stretch/>
        </p:blipFill>
        <p:spPr>
          <a:xfrm>
            <a:off x="0" y="2319358"/>
            <a:ext cx="4686300" cy="914400"/>
          </a:xfrm>
          <a:prstGeom prst="rect">
            <a:avLst/>
          </a:prstGeom>
          <a:noFill/>
          <a:ln>
            <a:noFill/>
          </a:ln>
        </p:spPr>
      </p:pic>
      <p:pic>
        <p:nvPicPr>
          <p:cNvPr id="140" name="Google Shape;140;p6" descr="Screen Shot 2020-12-02 at 14.43.05.png"/>
          <p:cNvPicPr preferRelativeResize="0"/>
          <p:nvPr/>
        </p:nvPicPr>
        <p:blipFill rotWithShape="1">
          <a:blip r:embed="rId5">
            <a:alphaModFix/>
          </a:blip>
          <a:srcRect/>
          <a:stretch/>
        </p:blipFill>
        <p:spPr>
          <a:xfrm>
            <a:off x="4686300" y="1968692"/>
            <a:ext cx="4315278" cy="1777537"/>
          </a:xfrm>
          <a:prstGeom prst="rect">
            <a:avLst/>
          </a:prstGeom>
          <a:noFill/>
          <a:ln>
            <a:noFill/>
          </a:ln>
        </p:spPr>
      </p:pic>
      <p:pic>
        <p:nvPicPr>
          <p:cNvPr id="141" name="Google Shape;141;p6" descr="Screen Shot 2020-12-02 at 14.51.30.png"/>
          <p:cNvPicPr preferRelativeResize="0"/>
          <p:nvPr/>
        </p:nvPicPr>
        <p:blipFill rotWithShape="1">
          <a:blip r:embed="rId6">
            <a:alphaModFix/>
          </a:blip>
          <a:srcRect/>
          <a:stretch/>
        </p:blipFill>
        <p:spPr>
          <a:xfrm>
            <a:off x="51194" y="3746229"/>
            <a:ext cx="4276964" cy="1884926"/>
          </a:xfrm>
          <a:prstGeom prst="rect">
            <a:avLst/>
          </a:prstGeom>
          <a:noFill/>
          <a:ln>
            <a:noFill/>
          </a:ln>
        </p:spPr>
      </p:pic>
      <p:pic>
        <p:nvPicPr>
          <p:cNvPr id="142" name="Google Shape;142;p6" descr="Screen Shot 2020-12-02 at 14.47.44.png"/>
          <p:cNvPicPr preferRelativeResize="0"/>
          <p:nvPr/>
        </p:nvPicPr>
        <p:blipFill rotWithShape="1">
          <a:blip r:embed="rId7" cstate="email">
            <a:alphaModFix/>
            <a:extLst>
              <a:ext uri="{28A0092B-C50C-407E-A947-70E740481C1C}">
                <a14:useLocalDpi xmlns:a14="http://schemas.microsoft.com/office/drawing/2010/main"/>
              </a:ext>
            </a:extLst>
          </a:blip>
          <a:srcRect/>
          <a:stretch/>
        </p:blipFill>
        <p:spPr>
          <a:xfrm>
            <a:off x="4532826" y="4018525"/>
            <a:ext cx="4468752" cy="2566135"/>
          </a:xfrm>
          <a:prstGeom prst="rect">
            <a:avLst/>
          </a:prstGeom>
          <a:noFill/>
          <a:ln>
            <a:noFill/>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147"/>
        <p:cNvGrpSpPr/>
        <p:nvPr/>
      </p:nvGrpSpPr>
      <p:grpSpPr>
        <a:xfrm>
          <a:off x="0" y="0"/>
          <a:ext cx="0" cy="0"/>
          <a:chOff x="0" y="0"/>
          <a:chExt cx="0" cy="0"/>
        </a:xfrm>
      </p:grpSpPr>
      <p:sp>
        <p:nvSpPr>
          <p:cNvPr id="148" name="Google Shape;148;p7"/>
          <p:cNvSpPr/>
          <p:nvPr/>
        </p:nvSpPr>
        <p:spPr>
          <a:xfrm>
            <a:off x="6696635" y="0"/>
            <a:ext cx="2205318" cy="127747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9" name="Google Shape;149;p7"/>
          <p:cNvSpPr txBox="1"/>
          <p:nvPr/>
        </p:nvSpPr>
        <p:spPr>
          <a:xfrm>
            <a:off x="685800" y="1122363"/>
            <a:ext cx="7772400" cy="114952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400"/>
              <a:buFont typeface="Calibri"/>
              <a:buNone/>
            </a:pPr>
            <a:endParaRPr sz="4400" b="1" i="0" u="none" strike="noStrike" cap="none">
              <a:solidFill>
                <a:srgbClr val="006F73"/>
              </a:solidFill>
              <a:latin typeface="Gill Sans"/>
              <a:ea typeface="Gill Sans"/>
              <a:cs typeface="Gill Sans"/>
              <a:sym typeface="Gill Sans"/>
            </a:endParaRPr>
          </a:p>
        </p:txBody>
      </p:sp>
      <p:pic>
        <p:nvPicPr>
          <p:cNvPr id="150" name="Google Shape;150;p7"/>
          <p:cNvPicPr preferRelativeResize="0"/>
          <p:nvPr/>
        </p:nvPicPr>
        <p:blipFill rotWithShape="1">
          <a:blip r:embed="rId4">
            <a:alphaModFix/>
          </a:blip>
          <a:srcRect/>
          <a:stretch/>
        </p:blipFill>
        <p:spPr>
          <a:xfrm>
            <a:off x="2087217" y="2271889"/>
            <a:ext cx="5822175" cy="4411419"/>
          </a:xfrm>
          <a:prstGeom prst="rect">
            <a:avLst/>
          </a:prstGeom>
          <a:noFill/>
          <a:ln>
            <a:noFill/>
          </a:ln>
        </p:spPr>
      </p:pic>
      <p:pic>
        <p:nvPicPr>
          <p:cNvPr id="151" name="Google Shape;151;p7" descr="Screen Shot 2020-12-02 at 14.45.37.png"/>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5245701" y="215667"/>
            <a:ext cx="3434376" cy="2009713"/>
          </a:xfrm>
          <a:prstGeom prst="rect">
            <a:avLst/>
          </a:prstGeom>
          <a:noFill/>
          <a:ln>
            <a:noFill/>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3" cstate="email">
            <a:alphaModFix/>
            <a:extLst>
              <a:ext uri="{28A0092B-C50C-407E-A947-70E740481C1C}">
                <a14:useLocalDpi xmlns:a14="http://schemas.microsoft.com/office/drawing/2010/main"/>
              </a:ext>
            </a:extLst>
          </a:blip>
          <a:stretch>
            <a:fillRect/>
          </a:stretch>
        </a:blipFill>
        <a:effectLst/>
      </p:bgPr>
    </p:bg>
    <p:spTree>
      <p:nvGrpSpPr>
        <p:cNvPr id="1" name="Shape 156"/>
        <p:cNvGrpSpPr/>
        <p:nvPr/>
      </p:nvGrpSpPr>
      <p:grpSpPr>
        <a:xfrm>
          <a:off x="0" y="0"/>
          <a:ext cx="0" cy="0"/>
          <a:chOff x="0" y="0"/>
          <a:chExt cx="0" cy="0"/>
        </a:xfrm>
      </p:grpSpPr>
      <p:sp>
        <p:nvSpPr>
          <p:cNvPr id="157" name="Google Shape;157;p8"/>
          <p:cNvSpPr/>
          <p:nvPr/>
        </p:nvSpPr>
        <p:spPr>
          <a:xfrm>
            <a:off x="6696635" y="0"/>
            <a:ext cx="2205318" cy="1277471"/>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58" name="Google Shape;158;p8"/>
          <p:cNvSpPr txBox="1"/>
          <p:nvPr/>
        </p:nvSpPr>
        <p:spPr>
          <a:xfrm>
            <a:off x="685800" y="1122363"/>
            <a:ext cx="7772400" cy="1149526"/>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chemeClr val="dk1"/>
              </a:buClr>
              <a:buSzPts val="4400"/>
              <a:buFont typeface="Calibri"/>
              <a:buNone/>
            </a:pPr>
            <a:endParaRPr sz="4400" b="1" i="0" u="none" strike="noStrike" cap="none">
              <a:solidFill>
                <a:srgbClr val="006F73"/>
              </a:solidFill>
              <a:latin typeface="Gill Sans"/>
              <a:ea typeface="Gill Sans"/>
              <a:cs typeface="Gill Sans"/>
              <a:sym typeface="Gill Sans"/>
            </a:endParaRPr>
          </a:p>
        </p:txBody>
      </p:sp>
      <p:pic>
        <p:nvPicPr>
          <p:cNvPr id="159" name="Google Shape;159;p8" descr="Screen Shot 2020-12-02 at 14.45.37.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4415381" y="41213"/>
            <a:ext cx="3434376" cy="2009713"/>
          </a:xfrm>
          <a:prstGeom prst="rect">
            <a:avLst/>
          </a:prstGeom>
          <a:noFill/>
          <a:ln>
            <a:noFill/>
          </a:ln>
        </p:spPr>
      </p:pic>
      <p:sp>
        <p:nvSpPr>
          <p:cNvPr id="160" name="Google Shape;160;p8"/>
          <p:cNvSpPr txBox="1"/>
          <p:nvPr/>
        </p:nvSpPr>
        <p:spPr>
          <a:xfrm>
            <a:off x="186183" y="1009474"/>
            <a:ext cx="3250863" cy="853193"/>
          </a:xfrm>
          <a:prstGeom prst="rect">
            <a:avLst/>
          </a:prstGeom>
          <a:noFill/>
          <a:ln>
            <a:noFill/>
          </a:ln>
        </p:spPr>
        <p:txBody>
          <a:bodyPr spcFirstLastPara="1" wrap="square" lIns="91425" tIns="45700" rIns="91425" bIns="45700" anchor="ctr" anchorCtr="0">
            <a:normAutofit/>
          </a:bodyPr>
          <a:lstStyle/>
          <a:p>
            <a:pPr marL="0" marR="0" lvl="0" indent="0" algn="ctr" rtl="0">
              <a:lnSpc>
                <a:spcPct val="80000"/>
              </a:lnSpc>
              <a:spcBef>
                <a:spcPts val="0"/>
              </a:spcBef>
              <a:spcAft>
                <a:spcPts val="0"/>
              </a:spcAft>
              <a:buClr>
                <a:srgbClr val="006F73"/>
              </a:buClr>
              <a:buSzPts val="3740"/>
              <a:buFont typeface="Gill Sans"/>
              <a:buNone/>
            </a:pPr>
            <a:r>
              <a:rPr lang="fr-FR" sz="3740" b="1" i="0" u="none" strike="noStrike" cap="none">
                <a:solidFill>
                  <a:srgbClr val="006F73"/>
                </a:solidFill>
                <a:latin typeface="Oswald"/>
                <a:ea typeface="Oswald"/>
                <a:cs typeface="Oswald"/>
                <a:sym typeface="Oswald"/>
              </a:rPr>
              <a:t>SOLUTIONS</a:t>
            </a:r>
            <a:endParaRPr sz="1400" b="0" i="0" u="none" strike="noStrike" cap="none">
              <a:solidFill>
                <a:srgbClr val="000000"/>
              </a:solidFill>
              <a:latin typeface="Oswald"/>
              <a:ea typeface="Oswald"/>
              <a:cs typeface="Oswald"/>
              <a:sym typeface="Oswald"/>
            </a:endParaRPr>
          </a:p>
        </p:txBody>
      </p:sp>
      <p:pic>
        <p:nvPicPr>
          <p:cNvPr id="161" name="Google Shape;161;p8"/>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rot="1185206">
            <a:off x="3181536" y="385761"/>
            <a:ext cx="1143000" cy="736600"/>
          </a:xfrm>
          <a:prstGeom prst="rect">
            <a:avLst/>
          </a:prstGeom>
          <a:noFill/>
          <a:ln>
            <a:noFill/>
          </a:ln>
        </p:spPr>
      </p:pic>
      <p:pic>
        <p:nvPicPr>
          <p:cNvPr id="162" name="Google Shape;162;p8"/>
          <p:cNvPicPr preferRelativeResize="0"/>
          <p:nvPr/>
        </p:nvPicPr>
        <p:blipFill rotWithShape="1">
          <a:blip r:embed="rId6">
            <a:alphaModFix/>
          </a:blip>
          <a:srcRect/>
          <a:stretch/>
        </p:blipFill>
        <p:spPr>
          <a:xfrm>
            <a:off x="1346466" y="2089034"/>
            <a:ext cx="6451067" cy="4522599"/>
          </a:xfrm>
          <a:prstGeom prst="rect">
            <a:avLst/>
          </a:prstGeom>
          <a:noFill/>
          <a:ln>
            <a:noFill/>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9"/>
          <p:cNvSpPr txBox="1"/>
          <p:nvPr/>
        </p:nvSpPr>
        <p:spPr>
          <a:xfrm>
            <a:off x="127000" y="156281"/>
            <a:ext cx="8861778" cy="853193"/>
          </a:xfrm>
          <a:prstGeom prst="rect">
            <a:avLst/>
          </a:prstGeom>
          <a:noFill/>
          <a:ln>
            <a:noFill/>
          </a:ln>
        </p:spPr>
        <p:txBody>
          <a:bodyPr spcFirstLastPara="1" wrap="square" lIns="91425" tIns="45700" rIns="91425" bIns="45700" anchor="ctr" anchorCtr="0">
            <a:normAutofit/>
          </a:bodyPr>
          <a:lstStyle/>
          <a:p>
            <a:pPr marL="0" marR="0" lvl="0" indent="0" algn="ctr" rtl="0">
              <a:lnSpc>
                <a:spcPct val="90000"/>
              </a:lnSpc>
              <a:spcBef>
                <a:spcPts val="0"/>
              </a:spcBef>
              <a:spcAft>
                <a:spcPts val="0"/>
              </a:spcAft>
              <a:buClr>
                <a:srgbClr val="006F73"/>
              </a:buClr>
              <a:buSzPts val="4400"/>
              <a:buFont typeface="Gill Sans"/>
              <a:buNone/>
            </a:pPr>
            <a:r>
              <a:rPr lang="fr-FR" sz="4400" b="1" i="0" u="none" strike="noStrike" cap="none">
                <a:solidFill>
                  <a:srgbClr val="006F73"/>
                </a:solidFill>
                <a:latin typeface="Oswald"/>
                <a:ea typeface="Oswald"/>
                <a:cs typeface="Oswald"/>
                <a:sym typeface="Oswald"/>
              </a:rPr>
              <a:t>POLLUTION SOLUTIONS</a:t>
            </a:r>
            <a:endParaRPr sz="1400" b="0" i="0" u="none" strike="noStrike" cap="none">
              <a:solidFill>
                <a:srgbClr val="000000"/>
              </a:solidFill>
              <a:latin typeface="Oswald"/>
              <a:ea typeface="Oswald"/>
              <a:cs typeface="Oswald"/>
              <a:sym typeface="Oswald"/>
            </a:endParaRPr>
          </a:p>
        </p:txBody>
      </p:sp>
      <p:sp>
        <p:nvSpPr>
          <p:cNvPr id="169" name="Google Shape;169;p9"/>
          <p:cNvSpPr txBox="1"/>
          <p:nvPr/>
        </p:nvSpPr>
        <p:spPr>
          <a:xfrm>
            <a:off x="639434" y="996575"/>
            <a:ext cx="7844753" cy="645406"/>
          </a:xfrm>
          <a:prstGeom prst="rect">
            <a:avLst/>
          </a:prstGeom>
          <a:noFill/>
          <a:ln>
            <a:noFill/>
          </a:ln>
        </p:spPr>
        <p:txBody>
          <a:bodyPr spcFirstLastPara="1" wrap="square" lIns="91425" tIns="45700" rIns="91425" bIns="45700" anchor="t" anchorCtr="0">
            <a:normAutofit/>
          </a:bodyPr>
          <a:lstStyle/>
          <a:p>
            <a:pPr marL="0" marR="0" lvl="0" indent="0" algn="ctr" rtl="0">
              <a:lnSpc>
                <a:spcPct val="90000"/>
              </a:lnSpc>
              <a:spcBef>
                <a:spcPts val="0"/>
              </a:spcBef>
              <a:spcAft>
                <a:spcPts val="0"/>
              </a:spcAft>
              <a:buClr>
                <a:srgbClr val="39BAC4"/>
              </a:buClr>
              <a:buSzPts val="3200"/>
              <a:buFont typeface="Arial"/>
              <a:buNone/>
            </a:pPr>
            <a:r>
              <a:rPr lang="fr-FR" sz="3200" b="0" i="0" u="none" strike="noStrike" cap="none">
                <a:solidFill>
                  <a:srgbClr val="39BAC4"/>
                </a:solidFill>
                <a:latin typeface="Oswald"/>
                <a:ea typeface="Oswald"/>
                <a:cs typeface="Oswald"/>
                <a:sym typeface="Oswald"/>
              </a:rPr>
              <a:t>Farming without chemicals is possible… </a:t>
            </a:r>
            <a:endParaRPr sz="3200" b="0" i="0" u="none" strike="noStrike" cap="none">
              <a:solidFill>
                <a:srgbClr val="39BAC4"/>
              </a:solidFill>
              <a:latin typeface="Oswald"/>
              <a:ea typeface="Oswald"/>
              <a:cs typeface="Oswald"/>
              <a:sym typeface="Oswald"/>
            </a:endParaRPr>
          </a:p>
        </p:txBody>
      </p:sp>
      <p:pic>
        <p:nvPicPr>
          <p:cNvPr id="170" name="Google Shape;170;p9" descr="Screen Shot 2020-12-09 at 11.12.13.png"/>
          <p:cNvPicPr preferRelativeResize="0"/>
          <p:nvPr/>
        </p:nvPicPr>
        <p:blipFill rotWithShape="1">
          <a:blip r:embed="rId3" cstate="email">
            <a:alphaModFix/>
            <a:extLst>
              <a:ext uri="{28A0092B-C50C-407E-A947-70E740481C1C}">
                <a14:useLocalDpi xmlns:a14="http://schemas.microsoft.com/office/drawing/2010/main"/>
              </a:ext>
            </a:extLst>
          </a:blip>
          <a:srcRect/>
          <a:stretch/>
        </p:blipFill>
        <p:spPr>
          <a:xfrm>
            <a:off x="127000" y="1560301"/>
            <a:ext cx="3841822" cy="2419402"/>
          </a:xfrm>
          <a:prstGeom prst="rect">
            <a:avLst/>
          </a:prstGeom>
          <a:noFill/>
          <a:ln>
            <a:noFill/>
          </a:ln>
        </p:spPr>
      </p:pic>
      <p:sp>
        <p:nvSpPr>
          <p:cNvPr id="171" name="Google Shape;171;p9"/>
          <p:cNvSpPr txBox="1"/>
          <p:nvPr/>
        </p:nvSpPr>
        <p:spPr>
          <a:xfrm>
            <a:off x="2516699" y="3871957"/>
            <a:ext cx="1405006"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fr-FR" sz="1000" b="0" i="1" u="none" strike="noStrike" cap="none">
                <a:solidFill>
                  <a:schemeClr val="dk1"/>
                </a:solidFill>
                <a:latin typeface="Oswald"/>
                <a:ea typeface="Oswald"/>
                <a:cs typeface="Oswald"/>
                <a:sym typeface="Oswald"/>
              </a:rPr>
              <a:t>Source: Ends Report</a:t>
            </a:r>
            <a:endParaRPr sz="1400" b="0" i="0" u="none" strike="noStrike" cap="none">
              <a:solidFill>
                <a:srgbClr val="000000"/>
              </a:solidFill>
              <a:latin typeface="Oswald"/>
              <a:ea typeface="Oswald"/>
              <a:cs typeface="Oswald"/>
              <a:sym typeface="Oswald"/>
            </a:endParaRPr>
          </a:p>
        </p:txBody>
      </p:sp>
      <p:pic>
        <p:nvPicPr>
          <p:cNvPr id="172" name="Google Shape;172;p9" descr="Yisrael Family Farm from Kiss the Ground website.png"/>
          <p:cNvPicPr preferRelativeResize="0"/>
          <p:nvPr/>
        </p:nvPicPr>
        <p:blipFill rotWithShape="1">
          <a:blip r:embed="rId4" cstate="email">
            <a:alphaModFix/>
            <a:extLst>
              <a:ext uri="{28A0092B-C50C-407E-A947-70E740481C1C}">
                <a14:useLocalDpi xmlns:a14="http://schemas.microsoft.com/office/drawing/2010/main"/>
              </a:ext>
            </a:extLst>
          </a:blip>
          <a:srcRect/>
          <a:stretch/>
        </p:blipFill>
        <p:spPr>
          <a:xfrm>
            <a:off x="256702" y="4146405"/>
            <a:ext cx="2502505" cy="2678608"/>
          </a:xfrm>
          <a:prstGeom prst="rect">
            <a:avLst/>
          </a:prstGeom>
          <a:noFill/>
          <a:ln>
            <a:noFill/>
          </a:ln>
        </p:spPr>
      </p:pic>
      <p:sp>
        <p:nvSpPr>
          <p:cNvPr id="173" name="Google Shape;173;p9"/>
          <p:cNvSpPr/>
          <p:nvPr/>
        </p:nvSpPr>
        <p:spPr>
          <a:xfrm>
            <a:off x="1152383" y="6613873"/>
            <a:ext cx="2110578"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fr-FR" sz="1000" b="0" i="1" u="none" strike="noStrike" cap="none">
                <a:solidFill>
                  <a:schemeClr val="dk1"/>
                </a:solidFill>
                <a:latin typeface="Oswald"/>
                <a:ea typeface="Oswald"/>
                <a:cs typeface="Oswald"/>
                <a:sym typeface="Oswald"/>
              </a:rPr>
              <a:t>Source: kissthegroundmovie.com</a:t>
            </a:r>
            <a:endParaRPr sz="1000" b="0" i="1" u="none" strike="noStrike" cap="none">
              <a:solidFill>
                <a:schemeClr val="dk1"/>
              </a:solidFill>
              <a:latin typeface="Oswald"/>
              <a:ea typeface="Oswald"/>
              <a:cs typeface="Oswald"/>
              <a:sym typeface="Oswald"/>
            </a:endParaRPr>
          </a:p>
        </p:txBody>
      </p:sp>
      <p:pic>
        <p:nvPicPr>
          <p:cNvPr id="174" name="Google Shape;174;p9" descr="Organic Compound.png"/>
          <p:cNvPicPr preferRelativeResize="0"/>
          <p:nvPr/>
        </p:nvPicPr>
        <p:blipFill rotWithShape="1">
          <a:blip r:embed="rId5" cstate="email">
            <a:alphaModFix/>
            <a:extLst>
              <a:ext uri="{28A0092B-C50C-407E-A947-70E740481C1C}">
                <a14:useLocalDpi xmlns:a14="http://schemas.microsoft.com/office/drawing/2010/main"/>
              </a:ext>
            </a:extLst>
          </a:blip>
          <a:srcRect/>
          <a:stretch/>
        </p:blipFill>
        <p:spPr>
          <a:xfrm>
            <a:off x="3968822" y="1569292"/>
            <a:ext cx="5019956" cy="2577113"/>
          </a:xfrm>
          <a:prstGeom prst="rect">
            <a:avLst/>
          </a:prstGeom>
          <a:noFill/>
          <a:ln>
            <a:noFill/>
          </a:ln>
        </p:spPr>
      </p:pic>
      <p:sp>
        <p:nvSpPr>
          <p:cNvPr id="175" name="Google Shape;175;p9"/>
          <p:cNvSpPr/>
          <p:nvPr/>
        </p:nvSpPr>
        <p:spPr>
          <a:xfrm>
            <a:off x="7184587" y="4146405"/>
            <a:ext cx="1804191" cy="24622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000"/>
              <a:buFont typeface="Arial"/>
              <a:buNone/>
            </a:pPr>
            <a:r>
              <a:rPr lang="fr-FR" sz="1000" b="0" i="1" u="none" strike="noStrike" cap="none">
                <a:solidFill>
                  <a:schemeClr val="dk1"/>
                </a:solidFill>
                <a:latin typeface="Oswald"/>
                <a:ea typeface="Oswald"/>
                <a:cs typeface="Oswald"/>
                <a:sym typeface="Oswald"/>
              </a:rPr>
              <a:t>Source: Organic Compound</a:t>
            </a:r>
            <a:endParaRPr sz="1400" b="0" i="0" u="none" strike="noStrike" cap="none">
              <a:solidFill>
                <a:srgbClr val="000000"/>
              </a:solidFill>
              <a:latin typeface="Oswald"/>
              <a:ea typeface="Oswald"/>
              <a:cs typeface="Oswald"/>
              <a:sym typeface="Oswald"/>
            </a:endParaRPr>
          </a:p>
        </p:txBody>
      </p:sp>
      <p:pic>
        <p:nvPicPr>
          <p:cNvPr id="176" name="Google Shape;176;p9" descr="Screen Shot 2020-12-09 at 11.42.31.png"/>
          <p:cNvPicPr preferRelativeResize="0"/>
          <p:nvPr/>
        </p:nvPicPr>
        <p:blipFill rotWithShape="1">
          <a:blip r:embed="rId6">
            <a:alphaModFix/>
          </a:blip>
          <a:srcRect/>
          <a:stretch/>
        </p:blipFill>
        <p:spPr>
          <a:xfrm>
            <a:off x="3262960" y="4404686"/>
            <a:ext cx="5831729" cy="1962077"/>
          </a:xfrm>
          <a:prstGeom prst="rect">
            <a:avLst/>
          </a:prstGeom>
          <a:noFill/>
          <a:ln>
            <a:noFill/>
          </a:ln>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Thème Office">
      <a:dk1>
        <a:srgbClr val="000000"/>
      </a:dk1>
      <a:lt1>
        <a:srgbClr val="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hèm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143</TotalTime>
  <Words>2924</Words>
  <Application>Microsoft Office PowerPoint</Application>
  <PresentationFormat>On-screen Show (4:3)</PresentationFormat>
  <Paragraphs>199</Paragraphs>
  <Slides>24</Slides>
  <Notes>24</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Oswald</vt:lpstr>
      <vt:lpstr>Arial</vt:lpstr>
      <vt:lpstr>TradeGothic LT</vt:lpstr>
      <vt:lpstr>Gill Sans</vt:lpstr>
      <vt:lpstr>Calibri</vt:lpstr>
      <vt:lpstr>Thème Office</vt:lpstr>
      <vt:lpstr>PIPE UP FOR THE OCEAN</vt:lpstr>
      <vt:lpstr>WATER QUALITY</vt:lpstr>
      <vt:lpstr>WATER QUALITY  Oxford Reference and Collins Dictionary definitions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IT ALL COMES BACK TO THE OCEAN!</vt:lpstr>
      <vt:lpstr>WHAT’S NEXT?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PIPE UP FOR THE OCEAN</dc:title>
  <dc:creator>Caroline Dalcq</dc:creator>
  <cp:lastModifiedBy>Emily van de Geer</cp:lastModifiedBy>
  <cp:revision>12</cp:revision>
  <dcterms:created xsi:type="dcterms:W3CDTF">2019-03-21T13:11:41Z</dcterms:created>
  <dcterms:modified xsi:type="dcterms:W3CDTF">2021-02-03T17:54:42Z</dcterms:modified>
</cp:coreProperties>
</file>